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9" r:id="rId3"/>
    <p:sldId id="264" r:id="rId4"/>
    <p:sldId id="277" r:id="rId5"/>
    <p:sldId id="276" r:id="rId6"/>
    <p:sldId id="265" r:id="rId7"/>
    <p:sldId id="292" r:id="rId8"/>
    <p:sldId id="284" r:id="rId9"/>
    <p:sldId id="287" r:id="rId10"/>
    <p:sldId id="272" r:id="rId11"/>
    <p:sldId id="290" r:id="rId12"/>
    <p:sldId id="289" r:id="rId13"/>
    <p:sldId id="291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ханов Шамиль" initials="АШ" lastIdx="1" clrIdx="0">
    <p:extLst>
      <p:ext uri="{19B8F6BF-5375-455C-9EA6-DF929625EA0E}">
        <p15:presenceInfo xmlns:p15="http://schemas.microsoft.com/office/powerpoint/2012/main" userId="Алханов Шами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109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1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1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2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9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8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9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8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2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1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B007-627A-4EF6-921C-4AFEDE9E2FDC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8B5F-F72C-4DBC-A975-1BD7E6CA7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Результаты оценки гибели птиц и эффективности </a:t>
            </a:r>
            <a:r>
              <a:rPr lang="ru-RU" sz="2400" b="1" dirty="0" err="1" smtClean="0"/>
              <a:t>птицезащитных</a:t>
            </a:r>
            <a:r>
              <a:rPr lang="ru-RU" sz="2400" b="1" dirty="0" smtClean="0"/>
              <a:t> </a:t>
            </a:r>
            <a:r>
              <a:rPr lang="ru-RU" sz="2400" b="1" dirty="0"/>
              <a:t>мероприятий на электросетевых </a:t>
            </a:r>
            <a:r>
              <a:rPr lang="ru-RU" sz="2400" b="1" dirty="0" smtClean="0"/>
              <a:t>объектах </a:t>
            </a:r>
            <a:r>
              <a:rPr lang="ru-RU" sz="2400" b="1" dirty="0"/>
              <a:t>в степном Заволжье Волгоградской области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en-US" sz="2400" dirty="0"/>
              <a:t>(</a:t>
            </a:r>
            <a:r>
              <a:rPr lang="ru-RU" sz="2400" dirty="0"/>
              <a:t>природный парк</a:t>
            </a:r>
            <a:r>
              <a:rPr lang="en-US" sz="2400" dirty="0"/>
              <a:t> «</a:t>
            </a:r>
            <a:r>
              <a:rPr lang="ru-RU" sz="2400" dirty="0" err="1"/>
              <a:t>Эльтонский</a:t>
            </a:r>
            <a:r>
              <a:rPr lang="en-US" sz="2400" dirty="0"/>
              <a:t>»)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3663" y="5588325"/>
            <a:ext cx="1115201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А.П. Иванов</a:t>
            </a:r>
            <a:r>
              <a:rPr lang="ru-RU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, А.В. Салтыков</a:t>
            </a:r>
            <a:r>
              <a:rPr lang="ru-RU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, И.Ю.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Калюжная</a:t>
            </a:r>
            <a:r>
              <a:rPr lang="ru-RU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baseline="30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ru-RU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600" i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научно-исследовательский институт охраны </a:t>
            </a:r>
            <a:r>
              <a:rPr lang="ru-RU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окружающей 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среды (ФГБУ «ВНИИ Экология</a:t>
            </a:r>
            <a:r>
              <a:rPr lang="ru-RU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r>
              <a:rPr lang="en-US" sz="1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600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Союз охраны птиц России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Московский государственный университет им. М.В. Ломоносова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47" y="1839506"/>
            <a:ext cx="5400000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839506"/>
            <a:ext cx="5400000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08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5385"/>
            <a:ext cx="2667686" cy="368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73" y="365126"/>
            <a:ext cx="2661793" cy="36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77" y="209385"/>
            <a:ext cx="2758908" cy="381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97" y="328656"/>
            <a:ext cx="2672557" cy="369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01135" y="3378201"/>
            <a:ext cx="2173410" cy="317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574692" y="851243"/>
            <a:ext cx="2131533" cy="230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5408315" y="2232715"/>
            <a:ext cx="1257300" cy="28098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92" y="2778826"/>
            <a:ext cx="1785623" cy="5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00" y="4201296"/>
            <a:ext cx="3545754" cy="2363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9" y="4201255"/>
            <a:ext cx="3545876" cy="23639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201215"/>
            <a:ext cx="3545875" cy="2363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" y="0"/>
            <a:ext cx="96979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57200"/>
            <a:ext cx="1676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202</a:t>
            </a:r>
            <a:r>
              <a:rPr lang="ru-RU" sz="4000" b="1" dirty="0" smtClean="0">
                <a:solidFill>
                  <a:schemeClr val="bg1"/>
                </a:solidFill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г.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6" y="5132410"/>
            <a:ext cx="2396160" cy="15974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6" y="3435395"/>
            <a:ext cx="2396160" cy="15974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6" y="1747906"/>
            <a:ext cx="2396160" cy="15974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28176"/>
              </p:ext>
            </p:extLst>
          </p:nvPr>
        </p:nvGraphicFramePr>
        <p:xfrm>
          <a:off x="5997852" y="64271"/>
          <a:ext cx="6079808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7098">
                  <a:extLst>
                    <a:ext uri="{9D8B030D-6E8A-4147-A177-3AD203B41FA5}">
                      <a16:colId xmlns:a16="http://schemas.microsoft.com/office/drawing/2014/main" val="1245726073"/>
                    </a:ext>
                  </a:extLst>
                </a:gridCol>
                <a:gridCol w="767080">
                  <a:extLst>
                    <a:ext uri="{9D8B030D-6E8A-4147-A177-3AD203B41FA5}">
                      <a16:colId xmlns:a16="http://schemas.microsoft.com/office/drawing/2014/main" val="1582806791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2653012541"/>
                    </a:ext>
                  </a:extLst>
                </a:gridCol>
                <a:gridCol w="739140">
                  <a:extLst>
                    <a:ext uri="{9D8B030D-6E8A-4147-A177-3AD203B41FA5}">
                      <a16:colId xmlns:a16="http://schemas.microsoft.com/office/drawing/2014/main" val="4056088911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406241061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608199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Гибель 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вид)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LAT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LON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Линия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ЛЭП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Локация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614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.202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49.287107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46.630485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9Л / 0-9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solidFill>
                            <a:schemeClr val="tx1"/>
                          </a:solidFill>
                          <a:effectLst/>
                        </a:rPr>
                        <a:t>«п. Эльтон – Лисья балка- Рванная плотина- пруд Чапаевский»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354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</a:rPr>
                        <a:t>Курганник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.202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49.305751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46.617957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9Л / 0-9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solidFill>
                            <a:schemeClr val="tx1"/>
                          </a:solidFill>
                          <a:effectLst/>
                        </a:rPr>
                        <a:t>«п. Эльтон – Лисья балка- Рванная плотина- пруд Чапаевский»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034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.202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49.315570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46.615760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9Л / 0-1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solidFill>
                            <a:schemeClr val="tx1"/>
                          </a:solidFill>
                          <a:effectLst/>
                        </a:rPr>
                        <a:t>«п. Эльтон – Лисья балка- Рванная плотина- пруд Чапаевский»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88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.202</a:t>
                      </a: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49.322243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46.619474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9Л / 0-1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solidFill>
                            <a:schemeClr val="tx1"/>
                          </a:solidFill>
                          <a:effectLst/>
                        </a:rPr>
                        <a:t>«п. Эльтон – Лисья балка- Рванная плотина- пруд Чапаевский»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1077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1975" y="3286125"/>
            <a:ext cx="2529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Обследовано: 47,6 км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ЛЭП с ПЗУ – 7,9 км (16,6 %)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Гибель: 4 птицы КК РФ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596" y="4451211"/>
            <a:ext cx="313008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1,0 особь / 10 км ЛЭП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без ПЗУ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6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" y="0"/>
            <a:ext cx="9697986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344357"/>
              </p:ext>
            </p:extLst>
          </p:nvPr>
        </p:nvGraphicFramePr>
        <p:xfrm>
          <a:off x="6156862" y="69852"/>
          <a:ext cx="5824937" cy="1956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460">
                  <a:extLst>
                    <a:ext uri="{9D8B030D-6E8A-4147-A177-3AD203B41FA5}">
                      <a16:colId xmlns:a16="http://schemas.microsoft.com/office/drawing/2014/main" val="3804407976"/>
                    </a:ext>
                  </a:extLst>
                </a:gridCol>
                <a:gridCol w="733486">
                  <a:extLst>
                    <a:ext uri="{9D8B030D-6E8A-4147-A177-3AD203B41FA5}">
                      <a16:colId xmlns:a16="http://schemas.microsoft.com/office/drawing/2014/main" val="365160546"/>
                    </a:ext>
                  </a:extLst>
                </a:gridCol>
                <a:gridCol w="700119">
                  <a:extLst>
                    <a:ext uri="{9D8B030D-6E8A-4147-A177-3AD203B41FA5}">
                      <a16:colId xmlns:a16="http://schemas.microsoft.com/office/drawing/2014/main" val="1464565053"/>
                    </a:ext>
                  </a:extLst>
                </a:gridCol>
                <a:gridCol w="700119">
                  <a:extLst>
                    <a:ext uri="{9D8B030D-6E8A-4147-A177-3AD203B41FA5}">
                      <a16:colId xmlns:a16="http://schemas.microsoft.com/office/drawing/2014/main" val="179293104"/>
                    </a:ext>
                  </a:extLst>
                </a:gridCol>
                <a:gridCol w="882124">
                  <a:extLst>
                    <a:ext uri="{9D8B030D-6E8A-4147-A177-3AD203B41FA5}">
                      <a16:colId xmlns:a16="http://schemas.microsoft.com/office/drawing/2014/main" val="1873930599"/>
                    </a:ext>
                  </a:extLst>
                </a:gridCol>
                <a:gridCol w="1925629">
                  <a:extLst>
                    <a:ext uri="{9D8B030D-6E8A-4147-A177-3AD203B41FA5}">
                      <a16:colId xmlns:a16="http://schemas.microsoft.com/office/drawing/2014/main" val="2779652317"/>
                    </a:ext>
                  </a:extLst>
                </a:gridCol>
              </a:tblGrid>
              <a:tr h="30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</a:rPr>
                        <a:t>Гибель 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вид)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LAT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LON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Линия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ЛЭП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Локация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21631"/>
                  </a:ext>
                </a:extLst>
              </a:tr>
              <a:tr h="308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25.08.2024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49.131962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46.881533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12Л (отп. 0-5)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«ПС Эльтонская – Калинина»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844484"/>
                  </a:ext>
                </a:extLst>
              </a:tr>
              <a:tr h="308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25.08.2024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49.118033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46.499467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12Л/205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«ПС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</a:rPr>
                        <a:t>Эльтонская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 – х. Отгонный – х. Красная деревня»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04023"/>
                  </a:ext>
                </a:extLst>
              </a:tr>
              <a:tr h="308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</a:rPr>
                        <a:t>Курганник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25.08.2024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49.013326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46.578969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12Л/347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«ПС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</a:rPr>
                        <a:t>Эльтонская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 – х. Отгонный – х. Красная деревня»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74620"/>
                  </a:ext>
                </a:extLst>
              </a:tr>
              <a:tr h="308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25.08.2024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48.999434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46.531151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12Л/398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«ПС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</a:rPr>
                        <a:t>Эльтонская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 – х. Отгонный – х. Красная деревня»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79929"/>
                  </a:ext>
                </a:extLst>
              </a:tr>
              <a:tr h="308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Степной орёл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26.08.2024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48.838100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46.626578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</a:rPr>
                        <a:t>8Л/558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«ПС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</a:rPr>
                        <a:t>Эльтонская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</a:rPr>
                        <a:t> – Симкин – Калашникова»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01407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6" y="2038952"/>
            <a:ext cx="2283813" cy="15225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7" y="3629143"/>
            <a:ext cx="2283812" cy="15225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986" y="5219334"/>
            <a:ext cx="2283813" cy="15225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47800" y="457200"/>
            <a:ext cx="1676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2024 </a:t>
            </a:r>
            <a:r>
              <a:rPr lang="ru-RU" sz="4000" b="1" dirty="0" smtClean="0">
                <a:solidFill>
                  <a:schemeClr val="bg1"/>
                </a:solidFill>
              </a:rPr>
              <a:t>г.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975" y="3286125"/>
            <a:ext cx="2633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Обследовано: 121,3 км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ЛЭП с ПЗУ – 50,3 км (41,5 %)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Гибель: 5 птиц КК РФ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(0,7 особей / 10 км ЛЭП)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596" y="4451211"/>
            <a:ext cx="313008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0,7 </a:t>
            </a:r>
            <a:r>
              <a:rPr lang="ru-RU" dirty="0">
                <a:solidFill>
                  <a:schemeClr val="bg1"/>
                </a:solidFill>
              </a:rPr>
              <a:t>особь / 10 км ЛЭП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без ПЗУ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3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221169"/>
            <a:ext cx="5398577" cy="4048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1168"/>
            <a:ext cx="5398579" cy="4048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7680" y="5253476"/>
            <a:ext cx="5298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Фото 1. Пример неэффективного ПЗУ (производитель ООО «</a:t>
            </a:r>
            <a:r>
              <a:rPr lang="ru-RU" sz="16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Авис</a:t>
            </a:r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», г. Тольятти), защитный кожух которого, переворачивается, не выдерживая ветровой нагрузки, что создаёт опасность </a:t>
            </a:r>
            <a:r>
              <a:rPr lang="ru-RU" sz="16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электропоражения</a:t>
            </a:r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птиц. Волгоградская обл., </a:t>
            </a:r>
            <a:r>
              <a:rPr lang="ru-RU" sz="16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Палласовский</a:t>
            </a:r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р-н (</a:t>
            </a:r>
            <a:r>
              <a:rPr lang="ru-RU" sz="16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Приэльтонье</a:t>
            </a:r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).</a:t>
            </a:r>
            <a:endParaRPr lang="ru-RU" sz="16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5253476"/>
            <a:ext cx="53985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Фото 2. Пример неправильного монтажа ПЗУ (конструкционная несовместимость формы защитного кожуха и нестандартного узла крепления провода к изолятору).</a:t>
            </a:r>
            <a:endParaRPr lang="ru-RU" sz="1600" dirty="0">
              <a:latin typeface="+mj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7680" y="456565"/>
            <a:ext cx="11006899" cy="482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Проблема неправильного монтажа, использования неэффективных и </a:t>
            </a:r>
            <a:r>
              <a:rPr lang="ru-RU" sz="2800" b="1" dirty="0" err="1" smtClean="0"/>
              <a:t>птицеопасных</a:t>
            </a:r>
            <a:r>
              <a:rPr lang="ru-RU" sz="2800" b="1" dirty="0" smtClean="0"/>
              <a:t> ПЗУ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740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12191999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550" y="2514600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077450" y="6038850"/>
            <a:ext cx="17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©А.В. </a:t>
            </a:r>
            <a:r>
              <a:rPr lang="ru-RU" dirty="0" smtClean="0"/>
              <a:t>Салтыков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16" y="150124"/>
            <a:ext cx="11844536" cy="67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079" y="365125"/>
            <a:ext cx="5758643" cy="6308832"/>
          </a:xfrm>
          <a:prstGeom prst="rect">
            <a:avLst/>
          </a:prstGeom>
        </p:spPr>
      </p:pic>
      <p:pic>
        <p:nvPicPr>
          <p:cNvPr id="4" name="Picture 10" descr="https://avatars.mds.yandex.net/i?id=45d5ae0f7fd603bc408a6d161360a53e0f08ac9f-1271502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05" y="660796"/>
            <a:ext cx="3504723" cy="8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14B7BA-A808-4AAA-94D5-07A60BAEAD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75" y="1027906"/>
            <a:ext cx="2008031" cy="2447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75" y="1914391"/>
            <a:ext cx="3029462" cy="20196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75" y="4311445"/>
            <a:ext cx="3029462" cy="2019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5" y="2020141"/>
            <a:ext cx="2080851" cy="13872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472" y="4082569"/>
            <a:ext cx="2765927" cy="20744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6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8" y="384370"/>
            <a:ext cx="1278673" cy="11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6" y="249544"/>
            <a:ext cx="5904458" cy="64928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497294" y="4790590"/>
            <a:ext cx="5445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Крупнейшее 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Европе соленое озеро, окруженное степными и полупустынными ландшафтами, занимает площадь около 152 км</a:t>
            </a:r>
            <a:r>
              <a:rPr lang="ru-RU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762" y="711688"/>
            <a:ext cx="7071213" cy="39151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9219869" y="3581399"/>
            <a:ext cx="428956" cy="409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324519" y="1904999"/>
            <a:ext cx="428956" cy="409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324519" y="1027906"/>
            <a:ext cx="428956" cy="409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97294" y="5980100"/>
            <a:ext cx="569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КОТР</a:t>
            </a:r>
            <a:r>
              <a:rPr lang="ru-RU" dirty="0" smtClean="0"/>
              <a:t> </a:t>
            </a:r>
            <a:r>
              <a:rPr lang="ru-RU" b="1" dirty="0" smtClean="0"/>
              <a:t>ВГ-002</a:t>
            </a:r>
            <a:r>
              <a:rPr lang="ru-RU" dirty="0" smtClean="0"/>
              <a:t> </a:t>
            </a:r>
            <a:r>
              <a:rPr lang="ru-RU" dirty="0" smtClean="0"/>
              <a:t>(2000) / </a:t>
            </a:r>
            <a:r>
              <a:rPr lang="ru-RU" b="1" dirty="0" smtClean="0"/>
              <a:t>ООПТ </a:t>
            </a:r>
            <a:r>
              <a:rPr lang="ru-RU" dirty="0" smtClean="0"/>
              <a:t>регионального значения – </a:t>
            </a:r>
          </a:p>
          <a:p>
            <a:r>
              <a:rPr lang="ru-RU" dirty="0" smtClean="0"/>
              <a:t>ПП </a:t>
            </a:r>
            <a:r>
              <a:rPr lang="ru-RU" dirty="0" smtClean="0"/>
              <a:t>«Эльтонский» </a:t>
            </a:r>
            <a:r>
              <a:rPr lang="ru-RU" dirty="0" smtClean="0"/>
              <a:t>(2001) / </a:t>
            </a:r>
            <a:r>
              <a:rPr lang="ru-RU" dirty="0" smtClean="0"/>
              <a:t>биосферный </a:t>
            </a:r>
            <a:r>
              <a:rPr lang="ru-RU" dirty="0" smtClean="0"/>
              <a:t>резерват (2019)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097" y="132465"/>
            <a:ext cx="2609565" cy="17397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8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"/>
            <a:ext cx="3114396" cy="2076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75" y="-1"/>
            <a:ext cx="3114333" cy="20762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04" y="-10795"/>
            <a:ext cx="3076857" cy="20512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3" y="4507509"/>
            <a:ext cx="3525736" cy="23504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38" y="-45"/>
            <a:ext cx="3060730" cy="20404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7" y="4519992"/>
            <a:ext cx="3510992" cy="2340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223" y="4519991"/>
            <a:ext cx="3494777" cy="2329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27" y="4502104"/>
            <a:ext cx="3521608" cy="2347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56231" y="2458367"/>
            <a:ext cx="40638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Вокруг озера распространены полынно-типчаково-ковыльные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галофитные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степи, на солонцах – полукустарничковые сообщества полыни и солянок.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99504" y="2040441"/>
            <a:ext cx="3692495" cy="2461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1" y="2055107"/>
            <a:ext cx="3687966" cy="2458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67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189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667" y="571190"/>
            <a:ext cx="1561003" cy="188916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923" y="595880"/>
            <a:ext cx="1518189" cy="18793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7705" y="571189"/>
            <a:ext cx="1538780" cy="190303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7737" y="571189"/>
            <a:ext cx="1496851" cy="190303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181" y="571188"/>
            <a:ext cx="1570758" cy="19030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8532" y="571188"/>
            <a:ext cx="1458017" cy="19030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84" y="2695581"/>
            <a:ext cx="1411648" cy="173688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776" y="2707249"/>
            <a:ext cx="1472358" cy="174449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543" y="2711390"/>
            <a:ext cx="1649495" cy="17403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738" y="2698268"/>
            <a:ext cx="1495975" cy="175242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8" name="Молния 17"/>
          <p:cNvSpPr/>
          <p:nvPr/>
        </p:nvSpPr>
        <p:spPr>
          <a:xfrm>
            <a:off x="5482345" y="2181835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олния 18"/>
          <p:cNvSpPr/>
          <p:nvPr/>
        </p:nvSpPr>
        <p:spPr>
          <a:xfrm>
            <a:off x="1839879" y="2118802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олния 19"/>
          <p:cNvSpPr/>
          <p:nvPr/>
        </p:nvSpPr>
        <p:spPr>
          <a:xfrm>
            <a:off x="7257698" y="2172310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546141" y="1804785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олния 21"/>
          <p:cNvSpPr/>
          <p:nvPr/>
        </p:nvSpPr>
        <p:spPr>
          <a:xfrm>
            <a:off x="3674547" y="2162872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379" y="2707250"/>
            <a:ext cx="1417520" cy="17434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8220" y="2690224"/>
            <a:ext cx="1540413" cy="17604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5708" y="2682560"/>
            <a:ext cx="1459067" cy="17929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7" name="Молния 26"/>
          <p:cNvSpPr/>
          <p:nvPr/>
        </p:nvSpPr>
        <p:spPr>
          <a:xfrm>
            <a:off x="9065198" y="2141235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Молния 27"/>
          <p:cNvSpPr/>
          <p:nvPr/>
        </p:nvSpPr>
        <p:spPr>
          <a:xfrm>
            <a:off x="10752665" y="2181835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Молния 28"/>
          <p:cNvSpPr/>
          <p:nvPr/>
        </p:nvSpPr>
        <p:spPr>
          <a:xfrm>
            <a:off x="1521367" y="4105795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Молния 29"/>
          <p:cNvSpPr/>
          <p:nvPr/>
        </p:nvSpPr>
        <p:spPr>
          <a:xfrm>
            <a:off x="3081165" y="4146477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Молния 30"/>
          <p:cNvSpPr/>
          <p:nvPr/>
        </p:nvSpPr>
        <p:spPr>
          <a:xfrm>
            <a:off x="4857559" y="4120853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Молния 31"/>
          <p:cNvSpPr/>
          <p:nvPr/>
        </p:nvSpPr>
        <p:spPr>
          <a:xfrm>
            <a:off x="6435310" y="4146477"/>
            <a:ext cx="180975" cy="221992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468543" y="1808125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125793" y="1808125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0640172" y="1782162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576571" y="3802175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9217348" y="3836467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1106150" y="3829038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6187660" y="3816601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984" y="4750339"/>
            <a:ext cx="1020015" cy="1639184"/>
          </a:xfrm>
          <a:prstGeom prst="rect">
            <a:avLst/>
          </a:prstGeom>
        </p:spPr>
      </p:pic>
      <p:sp>
        <p:nvSpPr>
          <p:cNvPr id="55" name="Объект 2"/>
          <p:cNvSpPr>
            <a:spLocks noGrp="1"/>
          </p:cNvSpPr>
          <p:nvPr>
            <p:ph idx="1"/>
          </p:nvPr>
        </p:nvSpPr>
        <p:spPr>
          <a:xfrm>
            <a:off x="1979589" y="4785353"/>
            <a:ext cx="6117889" cy="1744579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Степной орёл: </a:t>
            </a:r>
            <a:r>
              <a:rPr lang="ru-RU" sz="1600" dirty="0" smtClean="0"/>
              <a:t>В </a:t>
            </a:r>
            <a:r>
              <a:rPr lang="ru-RU" sz="1600" dirty="0" err="1" smtClean="0"/>
              <a:t>Приэльтонье</a:t>
            </a:r>
            <a:r>
              <a:rPr lang="ru-RU" sz="1600" dirty="0" smtClean="0"/>
              <a:t> </a:t>
            </a:r>
            <a:r>
              <a:rPr lang="ru-RU" sz="1600" dirty="0"/>
              <a:t>на площади 7000 км2 гнездится около </a:t>
            </a:r>
            <a:r>
              <a:rPr lang="ru-RU" sz="1600" dirty="0" smtClean="0">
                <a:solidFill>
                  <a:srgbClr val="FF0000"/>
                </a:solidFill>
              </a:rPr>
              <a:t>200–300 пар</a:t>
            </a:r>
            <a:r>
              <a:rPr lang="ru-RU" sz="1600" dirty="0"/>
              <a:t>, что в 2 раза меньше, чем было в начале XXI в</a:t>
            </a:r>
            <a:r>
              <a:rPr lang="ru-RU" sz="1600" dirty="0" smtClean="0"/>
              <a:t>.</a:t>
            </a:r>
          </a:p>
          <a:p>
            <a:r>
              <a:rPr lang="ru-RU" sz="1600" b="1" dirty="0" err="1" smtClean="0"/>
              <a:t>Курганник</a:t>
            </a:r>
            <a:r>
              <a:rPr lang="ru-RU" sz="1600" b="1" dirty="0" smtClean="0"/>
              <a:t>: </a:t>
            </a:r>
            <a:r>
              <a:rPr lang="ru-RU" sz="1600" dirty="0" smtClean="0"/>
              <a:t>В полупустынях </a:t>
            </a:r>
            <a:r>
              <a:rPr lang="ru-RU" sz="1600" dirty="0"/>
              <a:t>Заволжья между озерами Эльтон, Булухта и </a:t>
            </a:r>
            <a:r>
              <a:rPr lang="ru-RU" sz="1600" dirty="0" smtClean="0"/>
              <a:t>Боткуль в </a:t>
            </a:r>
            <a:r>
              <a:rPr lang="ru-RU" sz="1600" dirty="0"/>
              <a:t>2004–2008 гг. </a:t>
            </a:r>
            <a:r>
              <a:rPr lang="ru-RU" sz="1600" dirty="0" smtClean="0"/>
              <a:t>гнездилось </a:t>
            </a:r>
            <a:r>
              <a:rPr lang="ru-RU" sz="1600" dirty="0"/>
              <a:t>не </a:t>
            </a:r>
            <a:r>
              <a:rPr lang="ru-RU" sz="1600" dirty="0" smtClean="0"/>
              <a:t>менее </a:t>
            </a:r>
            <a:r>
              <a:rPr lang="ru-RU" sz="1600" dirty="0" smtClean="0">
                <a:solidFill>
                  <a:srgbClr val="FF0000"/>
                </a:solidFill>
              </a:rPr>
              <a:t>300–400 </a:t>
            </a:r>
            <a:r>
              <a:rPr lang="ru-RU" sz="1600" dirty="0">
                <a:solidFill>
                  <a:srgbClr val="FF0000"/>
                </a:solidFill>
              </a:rPr>
              <a:t>пар </a:t>
            </a:r>
            <a:r>
              <a:rPr lang="ru-RU" sz="1600" dirty="0"/>
              <a:t>с обилием от 3,2 до 4,7 пар/100 км2 с </a:t>
            </a:r>
            <a:r>
              <a:rPr lang="ru-RU" sz="1600" dirty="0" smtClean="0"/>
              <a:t>тенденцией </a:t>
            </a:r>
            <a:r>
              <a:rPr lang="ru-RU" sz="1600" dirty="0"/>
              <a:t>к росту </a:t>
            </a:r>
            <a:r>
              <a:rPr lang="ru-RU" sz="1600" dirty="0" smtClean="0"/>
              <a:t>популяции</a:t>
            </a:r>
          </a:p>
          <a:p>
            <a:r>
              <a:rPr lang="ru-RU" sz="1600" b="1" dirty="0" smtClean="0"/>
              <a:t>Могильник:</a:t>
            </a:r>
            <a:r>
              <a:rPr lang="ru-RU" sz="1600" dirty="0" smtClean="0"/>
              <a:t> на </a:t>
            </a:r>
            <a:r>
              <a:rPr lang="ru-RU" sz="1600" dirty="0"/>
              <a:t>юго-востоке Заволжья – </a:t>
            </a:r>
            <a:r>
              <a:rPr lang="ru-RU" sz="1600" dirty="0">
                <a:solidFill>
                  <a:srgbClr val="FF0000"/>
                </a:solidFill>
              </a:rPr>
              <a:t>15–25 пар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184856" y="172071"/>
            <a:ext cx="10637950" cy="582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 smtClean="0"/>
              <a:t>Ястребообразные</a:t>
            </a:r>
            <a:r>
              <a:rPr lang="ru-RU" sz="2400" dirty="0" smtClean="0"/>
              <a:t> - </a:t>
            </a:r>
            <a:r>
              <a:rPr lang="en-US" sz="2400" dirty="0" smtClean="0"/>
              <a:t>21 </a:t>
            </a:r>
            <a:r>
              <a:rPr lang="ru-RU" sz="2400" dirty="0" smtClean="0"/>
              <a:t>вид (13 видов КК ВО, 11 видов КК РФ, </a:t>
            </a:r>
            <a:r>
              <a:rPr lang="ru-RU" sz="2400" dirty="0"/>
              <a:t>7 </a:t>
            </a:r>
            <a:r>
              <a:rPr lang="ru-RU" sz="2400" dirty="0" smtClean="0"/>
              <a:t>гнездится)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62" y="4683881"/>
            <a:ext cx="2721913" cy="18146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73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219" y="903331"/>
            <a:ext cx="3167129" cy="2061769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+mn-lt"/>
              </a:rPr>
              <a:t>Балобан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Сапсан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Чеглок</a:t>
            </a:r>
            <a:br>
              <a:rPr lang="ru-RU" sz="2000" dirty="0" smtClean="0">
                <a:latin typeface="+mn-lt"/>
              </a:rPr>
            </a:br>
            <a:r>
              <a:rPr lang="ru-RU" sz="2000" dirty="0" err="1" smtClean="0">
                <a:latin typeface="+mn-lt"/>
              </a:rPr>
              <a:t>Дербник</a:t>
            </a:r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Кобчик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Обыкновенная пустельга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Степная пустельга</a:t>
            </a:r>
            <a:endParaRPr lang="ru-RU" sz="2000" b="1" dirty="0">
              <a:latin typeface="+mn-lt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219" y="3171160"/>
            <a:ext cx="2810639" cy="337817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681" y="3130713"/>
            <a:ext cx="2330311" cy="27736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1253" y="3130423"/>
            <a:ext cx="2339456" cy="277392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4" name="Овал 43"/>
          <p:cNvSpPr/>
          <p:nvPr/>
        </p:nvSpPr>
        <p:spPr>
          <a:xfrm>
            <a:off x="2500724" y="5411557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0969380" y="4964111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Молния 46"/>
          <p:cNvSpPr/>
          <p:nvPr/>
        </p:nvSpPr>
        <p:spPr>
          <a:xfrm>
            <a:off x="2958218" y="5904350"/>
            <a:ext cx="247335" cy="380128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бъект 2"/>
          <p:cNvSpPr txBox="1">
            <a:spLocks/>
          </p:cNvSpPr>
          <p:nvPr/>
        </p:nvSpPr>
        <p:spPr>
          <a:xfrm>
            <a:off x="6722958" y="6094414"/>
            <a:ext cx="5416590" cy="57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Погибший пролетный молодой сапсан найден 14.05.2014 под опорой ЛЭП в </a:t>
            </a:r>
            <a:r>
              <a:rPr lang="ru-RU" sz="1800" dirty="0" err="1" smtClean="0"/>
              <a:t>Палласовском</a:t>
            </a:r>
            <a:r>
              <a:rPr lang="ru-RU" sz="1800" dirty="0" smtClean="0"/>
              <a:t> р-не.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6219" y="315961"/>
            <a:ext cx="979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+mj-lt"/>
              </a:rPr>
              <a:t>Соколообразные</a:t>
            </a:r>
            <a:r>
              <a:rPr lang="ru-RU" sz="2400" dirty="0" smtClean="0">
                <a:latin typeface="+mj-lt"/>
              </a:rPr>
              <a:t> - 7 видов </a:t>
            </a:r>
            <a:r>
              <a:rPr lang="ru-RU" sz="2400" dirty="0">
                <a:latin typeface="+mj-lt"/>
              </a:rPr>
              <a:t>(3 вида КК </a:t>
            </a:r>
            <a:r>
              <a:rPr lang="ru-RU" sz="2400" dirty="0" smtClean="0">
                <a:latin typeface="+mj-lt"/>
              </a:rPr>
              <a:t>ВО, 4 вида КК РФ, 3 вида гнездится)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8165" y="3029126"/>
            <a:ext cx="28959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Поволжская популяция </a:t>
            </a:r>
            <a:r>
              <a:rPr lang="ru-RU" dirty="0" err="1" smtClean="0"/>
              <a:t>балобана</a:t>
            </a:r>
            <a:r>
              <a:rPr lang="ru-RU" dirty="0" smtClean="0"/>
              <a:t> деградировала </a:t>
            </a:r>
            <a:r>
              <a:rPr lang="ru-RU" dirty="0" smtClean="0"/>
              <a:t>в 1975–1985 гг. (в </a:t>
            </a:r>
            <a:r>
              <a:rPr lang="ru-RU" dirty="0" err="1"/>
              <a:t>Приэльтонье</a:t>
            </a:r>
            <a:r>
              <a:rPr lang="ru-RU" dirty="0"/>
              <a:t> </a:t>
            </a:r>
            <a:r>
              <a:rPr lang="ru-RU" dirty="0" smtClean="0"/>
              <a:t>отмечали до </a:t>
            </a:r>
            <a:r>
              <a:rPr lang="ru-RU" dirty="0"/>
              <a:t>40 </a:t>
            </a:r>
            <a:r>
              <a:rPr lang="ru-RU" dirty="0" smtClean="0"/>
              <a:t>особей на миграции). Позже численность снизилась в 4 раза, в 1999 г. </a:t>
            </a:r>
            <a:r>
              <a:rPr lang="ru-RU" dirty="0" smtClean="0"/>
              <a:t>учтено </a:t>
            </a:r>
            <a:r>
              <a:rPr lang="ru-RU" dirty="0" smtClean="0"/>
              <a:t>15 особей. Сейчас </a:t>
            </a:r>
            <a:r>
              <a:rPr lang="ru-RU" dirty="0"/>
              <a:t>гнездовья в Волгоградской обл. </a:t>
            </a:r>
            <a:r>
              <a:rPr lang="ru-RU" dirty="0" smtClean="0"/>
              <a:t>неизвестны. Осенью </a:t>
            </a:r>
            <a:r>
              <a:rPr lang="ru-RU" dirty="0"/>
              <a:t>2012 г. в Заволжье под опорами ЛЭП найдено 7 погибших </a:t>
            </a:r>
            <a:r>
              <a:rPr lang="ru-RU" dirty="0" err="1" smtClean="0"/>
              <a:t>балобанов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03" y="996767"/>
            <a:ext cx="2584264" cy="1722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55" y="996768"/>
            <a:ext cx="2584261" cy="1722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54" y="996767"/>
            <a:ext cx="2565509" cy="1710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Молния 17"/>
          <p:cNvSpPr/>
          <p:nvPr/>
        </p:nvSpPr>
        <p:spPr>
          <a:xfrm>
            <a:off x="8753216" y="5411557"/>
            <a:ext cx="247335" cy="380128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олния 18"/>
          <p:cNvSpPr/>
          <p:nvPr/>
        </p:nvSpPr>
        <p:spPr>
          <a:xfrm>
            <a:off x="11372302" y="5417749"/>
            <a:ext cx="247335" cy="380128"/>
          </a:xfrm>
          <a:prstGeom prst="lightningBolt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493122" y="4991831"/>
            <a:ext cx="247650" cy="247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86" y="3613069"/>
            <a:ext cx="3749117" cy="2651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35" y="432115"/>
            <a:ext cx="3796288" cy="2684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73" y="423214"/>
            <a:ext cx="3845301" cy="2719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0" y="3590125"/>
            <a:ext cx="3781562" cy="267415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9738" y="112966"/>
            <a:ext cx="11694568" cy="87406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+mn-lt"/>
              </a:rPr>
              <a:t>Цель: </a:t>
            </a:r>
            <a:r>
              <a:rPr lang="ru-RU" sz="1800" dirty="0" smtClean="0">
                <a:latin typeface="+mn-lt"/>
              </a:rPr>
              <a:t>оценить гибель птиц на 6-10 </a:t>
            </a:r>
            <a:r>
              <a:rPr lang="ru-RU" sz="1800" dirty="0" err="1" smtClean="0">
                <a:latin typeface="+mn-lt"/>
              </a:rPr>
              <a:t>кВ</a:t>
            </a:r>
            <a:r>
              <a:rPr lang="ru-RU" sz="1800" dirty="0" smtClean="0">
                <a:latin typeface="+mn-lt"/>
              </a:rPr>
              <a:t> ЛЭП и эффективность применяемых </a:t>
            </a:r>
            <a:r>
              <a:rPr lang="ru-RU" sz="1800" dirty="0" err="1" smtClean="0">
                <a:latin typeface="+mn-lt"/>
              </a:rPr>
              <a:t>птицезащитных</a:t>
            </a:r>
            <a:r>
              <a:rPr lang="ru-RU" sz="1800" dirty="0" smtClean="0">
                <a:latin typeface="+mn-lt"/>
              </a:rPr>
              <a:t> устройств на территории природного парка «Эльтонский»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(Волгоградская обл.).</a:t>
            </a:r>
            <a:endParaRPr lang="ru-RU" sz="1800" dirty="0">
              <a:latin typeface="+mn-lt"/>
            </a:endParaRPr>
          </a:p>
        </p:txBody>
      </p:sp>
      <p:pic>
        <p:nvPicPr>
          <p:cNvPr id="16" name="Рисунок 15" descr="F:\Photos\Work\ВНИИ Экология\Птицы и ЛЭП\IMG_91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5862" y="3773510"/>
            <a:ext cx="1198583" cy="7018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52" y="1059407"/>
            <a:ext cx="1980252" cy="1485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70150" y="1959364"/>
            <a:ext cx="17158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Инструменты: </a:t>
            </a:r>
            <a:endParaRPr lang="en-US" b="1" dirty="0" smtClean="0"/>
          </a:p>
          <a:p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QuickMapServices</a:t>
            </a: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600" dirty="0" err="1" smtClean="0"/>
              <a:t>QuickOSM</a:t>
            </a:r>
            <a:endParaRPr lang="en-US" sz="1600" dirty="0" smtClean="0"/>
          </a:p>
          <a:p>
            <a:r>
              <a:rPr lang="en-US" sz="1600" dirty="0" err="1"/>
              <a:t>Lat</a:t>
            </a:r>
            <a:r>
              <a:rPr lang="en-US" sz="1600" dirty="0"/>
              <a:t> Lon Tools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1002" y="6213234"/>
            <a:ext cx="2759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3.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Привязка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растра на местность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554372" y="6385350"/>
            <a:ext cx="2930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5.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Настройка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вывода макета карты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089577" y="3089849"/>
            <a:ext cx="3880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2.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Создание и редактирование векторных слоев </a:t>
            </a:r>
          </a:p>
          <a:p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(точечные, линейные, полигональные)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272289" y="6213234"/>
            <a:ext cx="3629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4. </a:t>
            </a:r>
            <a:r>
              <a:rPr lang="ru-RU" sz="1400" dirty="0" smtClean="0"/>
              <a:t>Привязка </a:t>
            </a:r>
            <a:r>
              <a:rPr lang="ru-RU" sz="1400" dirty="0"/>
              <a:t>атрибутивной таблицы </a:t>
            </a:r>
            <a:r>
              <a:rPr lang="en-US" sz="1400" i="1" dirty="0"/>
              <a:t>csv</a:t>
            </a:r>
            <a:r>
              <a:rPr lang="en-US" sz="1400" dirty="0"/>
              <a:t> </a:t>
            </a:r>
            <a:r>
              <a:rPr lang="ru-RU" sz="1400" dirty="0"/>
              <a:t>с данными к точечному векторному слою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40745" y="3103809"/>
            <a:ext cx="3492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1.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Добавление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слоев в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проект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dirty="0" err="1" smtClean="0"/>
              <a:t>QuickOSM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) 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521794" y="2544595"/>
            <a:ext cx="25029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работа со стилем слоя, </a:t>
            </a:r>
            <a:endParaRPr lang="ru-RU" sz="1600" dirty="0" smtClean="0"/>
          </a:p>
          <a:p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обрезка,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привязка растра, </a:t>
            </a:r>
          </a:p>
          <a:p>
            <a:r>
              <a:rPr lang="ru-RU" sz="1600" dirty="0" smtClean="0"/>
              <a:t>символизация </a:t>
            </a:r>
            <a:r>
              <a:rPr lang="ru-RU" sz="1600" dirty="0"/>
              <a:t>по </a:t>
            </a:r>
          </a:p>
          <a:p>
            <a:r>
              <a:rPr lang="ru-RU" sz="1600" dirty="0"/>
              <a:t>уникальным значениям </a:t>
            </a: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72" y="3619423"/>
            <a:ext cx="3817133" cy="2699313"/>
          </a:xfrm>
          <a:prstGeom prst="rect">
            <a:avLst/>
          </a:prstGeom>
        </p:spPr>
      </p:pic>
      <p:pic>
        <p:nvPicPr>
          <p:cNvPr id="1026" name="Picture 2" descr="https://avatars.mds.yandex.net/i?id=e34231c4175b7ae09fa5f336c690fa826cd77053-8219873-images-thumbs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1" y="1044251"/>
            <a:ext cx="1790377" cy="8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" y="0"/>
            <a:ext cx="96979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457200"/>
            <a:ext cx="1676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2021 </a:t>
            </a:r>
            <a:r>
              <a:rPr lang="ru-RU" sz="4000" b="1" dirty="0" smtClean="0">
                <a:solidFill>
                  <a:schemeClr val="bg1"/>
                </a:solidFill>
              </a:rPr>
              <a:t>г.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75" y="3286125"/>
            <a:ext cx="2471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Обследовано: 121,3 км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ЛЭП с ПЗУ – </a:t>
            </a:r>
            <a:r>
              <a:rPr lang="en-US" sz="1600" dirty="0" smtClean="0">
                <a:solidFill>
                  <a:schemeClr val="bg1"/>
                </a:solidFill>
              </a:rPr>
              <a:t>7,9 </a:t>
            </a:r>
            <a:r>
              <a:rPr lang="ru-RU" sz="1600" dirty="0" smtClean="0">
                <a:solidFill>
                  <a:schemeClr val="bg1"/>
                </a:solidFill>
              </a:rPr>
              <a:t>км (6,5 %)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Гибель: 21 птица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74" y="1665546"/>
            <a:ext cx="2487351" cy="1658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74" y="3380269"/>
            <a:ext cx="2487351" cy="1658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973" y="5104516"/>
            <a:ext cx="2487351" cy="1658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9796488" y="313514"/>
            <a:ext cx="199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Курганник</a:t>
            </a:r>
            <a:r>
              <a:rPr lang="ru-RU" dirty="0" smtClean="0"/>
              <a:t> – 7</a:t>
            </a:r>
          </a:p>
          <a:p>
            <a:r>
              <a:rPr lang="ru-RU" dirty="0" smtClean="0"/>
              <a:t>Змееяд – 1</a:t>
            </a:r>
          </a:p>
          <a:p>
            <a:r>
              <a:rPr lang="ru-RU" dirty="0" smtClean="0"/>
              <a:t>Степной орёл</a:t>
            </a:r>
            <a:r>
              <a:rPr lang="en-US" dirty="0" smtClean="0"/>
              <a:t> -</a:t>
            </a:r>
            <a:r>
              <a:rPr lang="ru-RU" dirty="0" smtClean="0"/>
              <a:t> 13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5596" y="4451211"/>
            <a:ext cx="313008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1,9 </a:t>
            </a:r>
            <a:r>
              <a:rPr lang="ru-RU" dirty="0">
                <a:solidFill>
                  <a:schemeClr val="bg1"/>
                </a:solidFill>
              </a:rPr>
              <a:t>особь / 10 км ЛЭП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без ПЗУ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3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726</Words>
  <Application>Microsoft Office PowerPoint</Application>
  <PresentationFormat>Широкоэкранный</PresentationFormat>
  <Paragraphs>145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SimSun</vt:lpstr>
      <vt:lpstr>Arial</vt:lpstr>
      <vt:lpstr>Calibri</vt:lpstr>
      <vt:lpstr>Calibri Light</vt:lpstr>
      <vt:lpstr>Times New Roman</vt:lpstr>
      <vt:lpstr>Тема Office</vt:lpstr>
      <vt:lpstr>Результаты оценки гибели птиц и эффективности птицезащитных мероприятий на электросетевых объектах в степном Заволжье Волгоградской области  (природный парк «Эльтонский»)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Балобан Сапсан Чеглок Дербник Кобчик Обыкновенная пустельга Степная пустельга</vt:lpstr>
      <vt:lpstr>Цель: оценить гибель птиц на 6-10 кВ ЛЭП и эффективность применяемых птицезащитных устройств на территории природного парка «Эльтонский»  (Волгоградская обл.).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Алханов Шамиль</dc:creator>
  <cp:lastModifiedBy>User</cp:lastModifiedBy>
  <cp:revision>129</cp:revision>
  <dcterms:created xsi:type="dcterms:W3CDTF">2023-11-27T10:37:03Z</dcterms:created>
  <dcterms:modified xsi:type="dcterms:W3CDTF">2024-09-23T13:07:09Z</dcterms:modified>
</cp:coreProperties>
</file>