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4" r:id="rId3"/>
    <p:sldId id="367" r:id="rId4"/>
    <p:sldId id="302" r:id="rId5"/>
    <p:sldId id="301" r:id="rId6"/>
    <p:sldId id="258" r:id="rId7"/>
    <p:sldId id="340" r:id="rId8"/>
    <p:sldId id="339" r:id="rId9"/>
    <p:sldId id="341" r:id="rId10"/>
    <p:sldId id="338" r:id="rId11"/>
    <p:sldId id="343" r:id="rId12"/>
    <p:sldId id="316" r:id="rId13"/>
    <p:sldId id="275" r:id="rId14"/>
    <p:sldId id="276" r:id="rId15"/>
    <p:sldId id="314" r:id="rId16"/>
    <p:sldId id="318" r:id="rId17"/>
    <p:sldId id="270" r:id="rId18"/>
    <p:sldId id="321" r:id="rId19"/>
    <p:sldId id="333" r:id="rId20"/>
    <p:sldId id="320" r:id="rId21"/>
    <p:sldId id="273" r:id="rId22"/>
    <p:sldId id="322" r:id="rId23"/>
    <p:sldId id="323" r:id="rId24"/>
    <p:sldId id="326" r:id="rId25"/>
    <p:sldId id="327" r:id="rId26"/>
    <p:sldId id="344" r:id="rId27"/>
    <p:sldId id="345" r:id="rId28"/>
    <p:sldId id="346" r:id="rId29"/>
    <p:sldId id="347" r:id="rId30"/>
    <p:sldId id="348" r:id="rId31"/>
    <p:sldId id="349" r:id="rId32"/>
    <p:sldId id="368" r:id="rId33"/>
    <p:sldId id="351" r:id="rId34"/>
    <p:sldId id="370" r:id="rId35"/>
    <p:sldId id="328" r:id="rId36"/>
    <p:sldId id="329" r:id="rId37"/>
    <p:sldId id="369" r:id="rId38"/>
    <p:sldId id="330" r:id="rId39"/>
    <p:sldId id="352" r:id="rId40"/>
    <p:sldId id="325" r:id="rId41"/>
    <p:sldId id="353" r:id="rId42"/>
    <p:sldId id="354" r:id="rId43"/>
    <p:sldId id="289" r:id="rId44"/>
    <p:sldId id="290" r:id="rId45"/>
    <p:sldId id="355" r:id="rId46"/>
    <p:sldId id="274" r:id="rId47"/>
    <p:sldId id="288" r:id="rId48"/>
    <p:sldId id="356" r:id="rId49"/>
    <p:sldId id="357" r:id="rId50"/>
    <p:sldId id="359" r:id="rId51"/>
    <p:sldId id="360" r:id="rId52"/>
    <p:sldId id="362" r:id="rId53"/>
    <p:sldId id="363" r:id="rId54"/>
    <p:sldId id="364" r:id="rId55"/>
    <p:sldId id="365" r:id="rId56"/>
    <p:sldId id="310" r:id="rId5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srgbClr val="FF0000"/>
    </p:penClr>
  </p:showPr>
  <p:clrMru>
    <a:srgbClr val="66FF33"/>
    <a:srgbClr val="FFFF99"/>
    <a:srgbClr val="FF99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96525" autoAdjust="0"/>
  </p:normalViewPr>
  <p:slideViewPr>
    <p:cSldViewPr>
      <p:cViewPr>
        <p:scale>
          <a:sx n="70" d="100"/>
          <a:sy n="70" d="100"/>
        </p:scale>
        <p:origin x="-1160" y="-3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\Desktop\&#1040;&#1089;&#1090;&#1088;&#1072;&#1093;&#1072;&#1085;&#1100;_&#1082;&#1086;&#1085;&#1092;&#1077;&#1088;\&#1043;&#1088;&#1072;&#1092;&#1080;&#1082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\Desktop\&#1040;&#1089;&#1090;&#1088;&#1072;&#1093;&#1072;&#1085;&#1100;_&#1082;&#1086;&#1085;&#1092;&#1077;&#1088;\&#1043;&#1088;&#1072;&#1092;&#1080;&#1082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\Desktop\&#1040;&#1089;&#1090;&#1088;&#1072;&#1093;&#1072;&#1085;&#1100;_&#1082;&#1086;&#1085;&#1092;&#1077;&#1088;\&#1043;&#1088;&#1072;&#1092;&#1080;&#1082;&#1080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User\Desktop\&#1042;&#1057;&#1045;\2023\&#1050;&#1086;&#1085;&#1092;&#1077;&#1088;&#1077;&#1085;&#1094;&#1080;_23\&#1082;&#1072;&#1079;&#1072;&#1093;&#1089;&#1090;&#1072;&#1085;_&#1082;&#1086;&#1085;&#1081;%20&#1093;&#1087;%20&#1082;&#1072;&#1088;&#1103;&#1082;&#1080;&#1085;\&#1043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838612108506566"/>
          <c:y val="0.21312943120048541"/>
          <c:w val="0.80285845208068263"/>
          <c:h val="0.62773261873011188"/>
        </c:manualLayout>
      </c:layout>
      <c:lineChart>
        <c:grouping val="standard"/>
        <c:ser>
          <c:idx val="0"/>
          <c:order val="0"/>
          <c:tx>
            <c:strRef>
              <c:f>Лист1!$A$112</c:f>
              <c:strCache>
                <c:ptCount val="1"/>
                <c:pt idx="0">
                  <c:v>Шекснинское вдхр.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Лист1!$B$111:$M$111</c:f>
              <c:numCache>
                <c:formatCode>General</c:formatCode>
                <c:ptCount val="12"/>
                <c:pt idx="0">
                  <c:v>1988</c:v>
                </c:pt>
                <c:pt idx="1">
                  <c:v>1993</c:v>
                </c:pt>
                <c:pt idx="2">
                  <c:v>2000</c:v>
                </c:pt>
                <c:pt idx="3">
                  <c:v>2005</c:v>
                </c:pt>
                <c:pt idx="4">
                  <c:v>2007</c:v>
                </c:pt>
                <c:pt idx="5">
                  <c:v>2010</c:v>
                </c:pt>
                <c:pt idx="6">
                  <c:v>2013</c:v>
                </c:pt>
                <c:pt idx="7">
                  <c:v>2015</c:v>
                </c:pt>
                <c:pt idx="8">
                  <c:v>2017</c:v>
                </c:pt>
                <c:pt idx="9">
                  <c:v>2020</c:v>
                </c:pt>
                <c:pt idx="10">
                  <c:v>2022</c:v>
                </c:pt>
                <c:pt idx="11">
                  <c:v>2024</c:v>
                </c:pt>
              </c:numCache>
            </c:numRef>
          </c:cat>
          <c:val>
            <c:numRef>
              <c:f>Лист1!$B$112:$M$112</c:f>
              <c:numCache>
                <c:formatCode>General</c:formatCode>
                <c:ptCount val="12"/>
                <c:pt idx="0">
                  <c:v>3</c:v>
                </c:pt>
                <c:pt idx="1">
                  <c:v>7</c:v>
                </c:pt>
                <c:pt idx="2">
                  <c:v>13</c:v>
                </c:pt>
                <c:pt idx="3">
                  <c:v>13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17</c:v>
                </c:pt>
                <c:pt idx="8">
                  <c:v>14</c:v>
                </c:pt>
                <c:pt idx="9">
                  <c:v>15</c:v>
                </c:pt>
                <c:pt idx="10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Лист1!$A$113</c:f>
              <c:strCache>
                <c:ptCount val="1"/>
                <c:pt idx="0">
                  <c:v>оз. Белое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Лист1!$B$111:$M$111</c:f>
              <c:numCache>
                <c:formatCode>General</c:formatCode>
                <c:ptCount val="12"/>
                <c:pt idx="0">
                  <c:v>1988</c:v>
                </c:pt>
                <c:pt idx="1">
                  <c:v>1993</c:v>
                </c:pt>
                <c:pt idx="2">
                  <c:v>2000</c:v>
                </c:pt>
                <c:pt idx="3">
                  <c:v>2005</c:v>
                </c:pt>
                <c:pt idx="4">
                  <c:v>2007</c:v>
                </c:pt>
                <c:pt idx="5">
                  <c:v>2010</c:v>
                </c:pt>
                <c:pt idx="6">
                  <c:v>2013</c:v>
                </c:pt>
                <c:pt idx="7">
                  <c:v>2015</c:v>
                </c:pt>
                <c:pt idx="8">
                  <c:v>2017</c:v>
                </c:pt>
                <c:pt idx="9">
                  <c:v>2020</c:v>
                </c:pt>
                <c:pt idx="10">
                  <c:v>2022</c:v>
                </c:pt>
                <c:pt idx="11">
                  <c:v>2024</c:v>
                </c:pt>
              </c:numCache>
            </c:numRef>
          </c:cat>
          <c:val>
            <c:numRef>
              <c:f>Лист1!$B$113:$M$113</c:f>
              <c:numCache>
                <c:formatCode>General</c:formatCode>
                <c:ptCount val="12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8</c:v>
                </c:pt>
                <c:pt idx="5">
                  <c:v>12</c:v>
                </c:pt>
                <c:pt idx="6">
                  <c:v>14</c:v>
                </c:pt>
                <c:pt idx="7">
                  <c:v>12</c:v>
                </c:pt>
                <c:pt idx="8">
                  <c:v>11</c:v>
                </c:pt>
                <c:pt idx="9">
                  <c:v>9</c:v>
                </c:pt>
                <c:pt idx="10">
                  <c:v>12</c:v>
                </c:pt>
                <c:pt idx="11">
                  <c:v>13</c:v>
                </c:pt>
              </c:numCache>
            </c:numRef>
          </c:val>
        </c:ser>
        <c:ser>
          <c:idx val="2"/>
          <c:order val="2"/>
          <c:tx>
            <c:strRef>
              <c:f>Лист1!$A$114</c:f>
              <c:strCache>
                <c:ptCount val="1"/>
                <c:pt idx="0">
                  <c:v>оз. Онежское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Лист1!$B$111:$M$111</c:f>
              <c:numCache>
                <c:formatCode>General</c:formatCode>
                <c:ptCount val="12"/>
                <c:pt idx="0">
                  <c:v>1988</c:v>
                </c:pt>
                <c:pt idx="1">
                  <c:v>1993</c:v>
                </c:pt>
                <c:pt idx="2">
                  <c:v>2000</c:v>
                </c:pt>
                <c:pt idx="3">
                  <c:v>2005</c:v>
                </c:pt>
                <c:pt idx="4">
                  <c:v>2007</c:v>
                </c:pt>
                <c:pt idx="5">
                  <c:v>2010</c:v>
                </c:pt>
                <c:pt idx="6">
                  <c:v>2013</c:v>
                </c:pt>
                <c:pt idx="7">
                  <c:v>2015</c:v>
                </c:pt>
                <c:pt idx="8">
                  <c:v>2017</c:v>
                </c:pt>
                <c:pt idx="9">
                  <c:v>2020</c:v>
                </c:pt>
                <c:pt idx="10">
                  <c:v>2022</c:v>
                </c:pt>
                <c:pt idx="11">
                  <c:v>2024</c:v>
                </c:pt>
              </c:numCache>
            </c:numRef>
          </c:cat>
          <c:val>
            <c:numRef>
              <c:f>Лист1!$B$114:$M$114</c:f>
              <c:numCache>
                <c:formatCode>General</c:formatCode>
                <c:ptCount val="12"/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8</c:v>
                </c:pt>
                <c:pt idx="7">
                  <c:v>9</c:v>
                </c:pt>
                <c:pt idx="8">
                  <c:v>6</c:v>
                </c:pt>
                <c:pt idx="9">
                  <c:v>8</c:v>
                </c:pt>
                <c:pt idx="10">
                  <c:v>9</c:v>
                </c:pt>
                <c:pt idx="11">
                  <c:v>8</c:v>
                </c:pt>
              </c:numCache>
            </c:numRef>
          </c:val>
        </c:ser>
        <c:ser>
          <c:idx val="3"/>
          <c:order val="3"/>
          <c:tx>
            <c:strRef>
              <c:f>Лист1!$A$115</c:f>
              <c:strCache>
                <c:ptCount val="1"/>
                <c:pt idx="0">
                  <c:v>оз. Водлозеро</c:v>
                </c:pt>
              </c:strCache>
            </c:strRef>
          </c:tx>
          <c:spPr>
            <a:ln>
              <a:solidFill>
                <a:srgbClr val="FF9900"/>
              </a:solidFill>
            </a:ln>
          </c:spPr>
          <c:marker>
            <c:symbol val="none"/>
          </c:marker>
          <c:cat>
            <c:numRef>
              <c:f>Лист1!$B$111:$M$111</c:f>
              <c:numCache>
                <c:formatCode>General</c:formatCode>
                <c:ptCount val="12"/>
                <c:pt idx="0">
                  <c:v>1988</c:v>
                </c:pt>
                <c:pt idx="1">
                  <c:v>1993</c:v>
                </c:pt>
                <c:pt idx="2">
                  <c:v>2000</c:v>
                </c:pt>
                <c:pt idx="3">
                  <c:v>2005</c:v>
                </c:pt>
                <c:pt idx="4">
                  <c:v>2007</c:v>
                </c:pt>
                <c:pt idx="5">
                  <c:v>2010</c:v>
                </c:pt>
                <c:pt idx="6">
                  <c:v>2013</c:v>
                </c:pt>
                <c:pt idx="7">
                  <c:v>2015</c:v>
                </c:pt>
                <c:pt idx="8">
                  <c:v>2017</c:v>
                </c:pt>
                <c:pt idx="9">
                  <c:v>2020</c:v>
                </c:pt>
                <c:pt idx="10">
                  <c:v>2022</c:v>
                </c:pt>
                <c:pt idx="11">
                  <c:v>2024</c:v>
                </c:pt>
              </c:numCache>
            </c:numRef>
          </c:cat>
          <c:val>
            <c:numRef>
              <c:f>Лист1!$B$115:$M$115</c:f>
              <c:numCache>
                <c:formatCode>General</c:formatCode>
                <c:ptCount val="12"/>
                <c:pt idx="0">
                  <c:v>23</c:v>
                </c:pt>
                <c:pt idx="1">
                  <c:v>22</c:v>
                </c:pt>
                <c:pt idx="2">
                  <c:v>23</c:v>
                </c:pt>
                <c:pt idx="3">
                  <c:v>20</c:v>
                </c:pt>
                <c:pt idx="4">
                  <c:v>21</c:v>
                </c:pt>
                <c:pt idx="5">
                  <c:v>19</c:v>
                </c:pt>
                <c:pt idx="6">
                  <c:v>17</c:v>
                </c:pt>
                <c:pt idx="7">
                  <c:v>18</c:v>
                </c:pt>
                <c:pt idx="8">
                  <c:v>15</c:v>
                </c:pt>
                <c:pt idx="9">
                  <c:v>11</c:v>
                </c:pt>
                <c:pt idx="10">
                  <c:v>11</c:v>
                </c:pt>
              </c:numCache>
            </c:numRef>
          </c:val>
        </c:ser>
        <c:ser>
          <c:idx val="4"/>
          <c:order val="4"/>
          <c:tx>
            <c:strRef>
              <c:f>Лист1!$A$116</c:f>
              <c:strCache>
                <c:ptCount val="1"/>
                <c:pt idx="0">
                  <c:v>Дарвинский заповедник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Лист1!$B$111:$M$111</c:f>
              <c:numCache>
                <c:formatCode>General</c:formatCode>
                <c:ptCount val="12"/>
                <c:pt idx="0">
                  <c:v>1988</c:v>
                </c:pt>
                <c:pt idx="1">
                  <c:v>1993</c:v>
                </c:pt>
                <c:pt idx="2">
                  <c:v>2000</c:v>
                </c:pt>
                <c:pt idx="3">
                  <c:v>2005</c:v>
                </c:pt>
                <c:pt idx="4">
                  <c:v>2007</c:v>
                </c:pt>
                <c:pt idx="5">
                  <c:v>2010</c:v>
                </c:pt>
                <c:pt idx="6">
                  <c:v>2013</c:v>
                </c:pt>
                <c:pt idx="7">
                  <c:v>2015</c:v>
                </c:pt>
                <c:pt idx="8">
                  <c:v>2017</c:v>
                </c:pt>
                <c:pt idx="9">
                  <c:v>2020</c:v>
                </c:pt>
                <c:pt idx="10">
                  <c:v>2022</c:v>
                </c:pt>
                <c:pt idx="11">
                  <c:v>2024</c:v>
                </c:pt>
              </c:numCache>
            </c:numRef>
          </c:cat>
          <c:val>
            <c:numRef>
              <c:f>Лист1!$B$116:$M$116</c:f>
              <c:numCache>
                <c:formatCode>General</c:formatCode>
                <c:ptCount val="12"/>
                <c:pt idx="0">
                  <c:v>31</c:v>
                </c:pt>
                <c:pt idx="1">
                  <c:v>29</c:v>
                </c:pt>
                <c:pt idx="2">
                  <c:v>30</c:v>
                </c:pt>
                <c:pt idx="3">
                  <c:v>27</c:v>
                </c:pt>
                <c:pt idx="4">
                  <c:v>27</c:v>
                </c:pt>
                <c:pt idx="5">
                  <c:v>31</c:v>
                </c:pt>
                <c:pt idx="6">
                  <c:v>34</c:v>
                </c:pt>
                <c:pt idx="7">
                  <c:v>21</c:v>
                </c:pt>
                <c:pt idx="8">
                  <c:v>18</c:v>
                </c:pt>
                <c:pt idx="9">
                  <c:v>24</c:v>
                </c:pt>
                <c:pt idx="10">
                  <c:v>21</c:v>
                </c:pt>
                <c:pt idx="11">
                  <c:v>31</c:v>
                </c:pt>
              </c:numCache>
            </c:numRef>
          </c:val>
        </c:ser>
        <c:marker val="1"/>
        <c:axId val="112082304"/>
        <c:axId val="112121344"/>
      </c:lineChart>
      <c:catAx>
        <c:axId val="1120823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Годы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46007291100639897"/>
              <c:y val="0.91516743309859161"/>
            </c:manualLayout>
          </c:layout>
        </c:title>
        <c:numFmt formatCode="General" sourceLinked="1"/>
        <c:tickLblPos val="nextTo"/>
        <c:crossAx val="112121344"/>
        <c:crosses val="autoZero"/>
        <c:auto val="1"/>
        <c:lblAlgn val="ctr"/>
        <c:lblOffset val="100"/>
      </c:catAx>
      <c:valAx>
        <c:axId val="1121213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 </a:t>
                </a:r>
                <a:r>
                  <a:rPr lang="ru-RU" dirty="0" smtClean="0"/>
                  <a:t>обитаемых </a:t>
                </a:r>
                <a:r>
                  <a:rPr lang="ru-RU" baseline="0" dirty="0" smtClean="0"/>
                  <a:t>территорий</a:t>
                </a:r>
                <a:endParaRPr lang="ru-RU" dirty="0"/>
              </a:p>
            </c:rich>
          </c:tx>
          <c:layout/>
        </c:title>
        <c:numFmt formatCode="General" sourceLinked="1"/>
        <c:tickLblPos val="nextTo"/>
        <c:crossAx val="1120823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2.0462539320568504E-2"/>
          <c:w val="0.99755476435714074"/>
          <c:h val="0.1798955282638149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9.1932219519468589E-2"/>
          <c:y val="7.5975356099518054E-2"/>
          <c:w val="0.88217062139294411"/>
          <c:h val="0.75765647473724396"/>
        </c:manualLayout>
      </c:layout>
      <c:lineChart>
        <c:grouping val="standard"/>
        <c:ser>
          <c:idx val="0"/>
          <c:order val="0"/>
          <c:tx>
            <c:strRef>
              <c:f>'Обитаемость и гнезд акт'!$H$36</c:f>
              <c:strCache>
                <c:ptCount val="1"/>
                <c:pt idx="0">
                  <c:v>Обитаемость</c:v>
                </c:pt>
              </c:strCache>
            </c:strRef>
          </c:tx>
          <c:marker>
            <c:symbol val="diamond"/>
            <c:size val="5"/>
          </c:marker>
          <c:dPt>
            <c:idx val="15"/>
            <c:marker>
              <c:symbol val="diamond"/>
              <c:size val="6"/>
            </c:marker>
          </c:dPt>
          <c:cat>
            <c:numRef>
              <c:f>'Обитаемость и гнезд акт'!$I$35:$Z$35</c:f>
              <c:numCache>
                <c:formatCode>General</c:formatCod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</c:numCache>
            </c:numRef>
          </c:cat>
          <c:val>
            <c:numRef>
              <c:f>'Обитаемость и гнезд акт'!$I$36:$Z$36</c:f>
              <c:numCache>
                <c:formatCode>0%</c:formatCode>
                <c:ptCount val="18"/>
                <c:pt idx="0">
                  <c:v>0.75000000000000056</c:v>
                </c:pt>
                <c:pt idx="1">
                  <c:v>0.76000000000000056</c:v>
                </c:pt>
                <c:pt idx="2">
                  <c:v>0.74000000000000055</c:v>
                </c:pt>
                <c:pt idx="3">
                  <c:v>0.75000000000000056</c:v>
                </c:pt>
                <c:pt idx="5">
                  <c:v>0.85000000000000053</c:v>
                </c:pt>
                <c:pt idx="6">
                  <c:v>0.96000000000000052</c:v>
                </c:pt>
                <c:pt idx="7">
                  <c:v>0.84000000000000052</c:v>
                </c:pt>
                <c:pt idx="8">
                  <c:v>0.84000000000000052</c:v>
                </c:pt>
                <c:pt idx="9">
                  <c:v>0.96000000000000052</c:v>
                </c:pt>
                <c:pt idx="10">
                  <c:v>0.77000000000000068</c:v>
                </c:pt>
                <c:pt idx="11">
                  <c:v>0.75000000000000056</c:v>
                </c:pt>
                <c:pt idx="12">
                  <c:v>0.85000000000000053</c:v>
                </c:pt>
                <c:pt idx="13">
                  <c:v>0.84000000000000052</c:v>
                </c:pt>
                <c:pt idx="14">
                  <c:v>0.86000000000000054</c:v>
                </c:pt>
                <c:pt idx="15">
                  <c:v>0.6500000000000008</c:v>
                </c:pt>
                <c:pt idx="16">
                  <c:v>0.79</c:v>
                </c:pt>
                <c:pt idx="17">
                  <c:v>0.81</c:v>
                </c:pt>
              </c:numCache>
            </c:numRef>
          </c:val>
        </c:ser>
        <c:ser>
          <c:idx val="1"/>
          <c:order val="1"/>
          <c:tx>
            <c:strRef>
              <c:f>'Обитаемость и гнезд акт'!$H$37</c:f>
              <c:strCache>
                <c:ptCount val="1"/>
                <c:pt idx="0">
                  <c:v>Гнездовая активность территорий</c:v>
                </c:pt>
              </c:strCache>
            </c:strRef>
          </c:tx>
          <c:marker>
            <c:symbol val="square"/>
            <c:size val="5"/>
          </c:marker>
          <c:cat>
            <c:numRef>
              <c:f>'Обитаемость и гнезд акт'!$I$35:$Z$35</c:f>
              <c:numCache>
                <c:formatCode>General</c:formatCod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</c:numCache>
            </c:numRef>
          </c:cat>
          <c:val>
            <c:numRef>
              <c:f>'Обитаемость и гнезд акт'!$I$37:$Z$37</c:f>
              <c:numCache>
                <c:formatCode>0%</c:formatCode>
                <c:ptCount val="18"/>
                <c:pt idx="0">
                  <c:v>0.83000000000000052</c:v>
                </c:pt>
                <c:pt idx="1">
                  <c:v>0.95000000000000051</c:v>
                </c:pt>
                <c:pt idx="2">
                  <c:v>0.76000000000000056</c:v>
                </c:pt>
                <c:pt idx="3">
                  <c:v>0.83000000000000052</c:v>
                </c:pt>
                <c:pt idx="5">
                  <c:v>0.72000000000000053</c:v>
                </c:pt>
                <c:pt idx="6">
                  <c:v>0.88</c:v>
                </c:pt>
                <c:pt idx="7">
                  <c:v>0.6900000000000005</c:v>
                </c:pt>
                <c:pt idx="8">
                  <c:v>0.56000000000000005</c:v>
                </c:pt>
                <c:pt idx="9">
                  <c:v>0.22</c:v>
                </c:pt>
                <c:pt idx="10">
                  <c:v>0.15000000000000013</c:v>
                </c:pt>
                <c:pt idx="11">
                  <c:v>0.62000000000000055</c:v>
                </c:pt>
                <c:pt idx="12">
                  <c:v>0.5</c:v>
                </c:pt>
                <c:pt idx="13">
                  <c:v>0.22</c:v>
                </c:pt>
                <c:pt idx="14">
                  <c:v>0.56999999999999995</c:v>
                </c:pt>
                <c:pt idx="15">
                  <c:v>0.47000000000000008</c:v>
                </c:pt>
                <c:pt idx="16">
                  <c:v>0.22</c:v>
                </c:pt>
                <c:pt idx="17">
                  <c:v>0.46</c:v>
                </c:pt>
              </c:numCache>
            </c:numRef>
          </c:val>
        </c:ser>
        <c:marker val="1"/>
        <c:axId val="112592384"/>
        <c:axId val="112594304"/>
      </c:lineChart>
      <c:catAx>
        <c:axId val="1125923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400" b="0" dirty="0"/>
                  <a:t>Год</a:t>
                </a:r>
              </a:p>
            </c:rich>
          </c:tx>
          <c:layout>
            <c:manualLayout>
              <c:xMode val="edge"/>
              <c:yMode val="edge"/>
              <c:x val="0.5042407409532772"/>
              <c:y val="0.91896973330666398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2594304"/>
        <c:crosses val="autoZero"/>
        <c:auto val="1"/>
        <c:lblAlgn val="ctr"/>
        <c:lblOffset val="100"/>
        <c:tickLblSkip val="2"/>
      </c:catAx>
      <c:valAx>
        <c:axId val="112594304"/>
        <c:scaling>
          <c:orientation val="minMax"/>
          <c:max val="1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2592384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1932219519468589E-2"/>
          <c:y val="7.5975356099518054E-2"/>
          <c:w val="0.88217062139294389"/>
          <c:h val="0.75765647473724396"/>
        </c:manualLayout>
      </c:layout>
      <c:lineChart>
        <c:grouping val="standard"/>
        <c:ser>
          <c:idx val="0"/>
          <c:order val="0"/>
          <c:tx>
            <c:strRef>
              <c:f>'Обитаемость и гнезд акт'!$H$36</c:f>
              <c:strCache>
                <c:ptCount val="1"/>
                <c:pt idx="0">
                  <c:v>Обитаемость</c:v>
                </c:pt>
              </c:strCache>
            </c:strRef>
          </c:tx>
          <c:marker>
            <c:symbol val="diamond"/>
            <c:size val="5"/>
          </c:marker>
          <c:dPt>
            <c:idx val="15"/>
            <c:marker>
              <c:symbol val="diamond"/>
              <c:size val="6"/>
            </c:marker>
          </c:dPt>
          <c:trendline>
            <c:spPr>
              <a:ln w="19050">
                <a:solidFill>
                  <a:srgbClr val="00B0F0"/>
                </a:solidFill>
                <a:prstDash val="dash"/>
              </a:ln>
            </c:spPr>
            <c:trendlineType val="linear"/>
            <c:dispRSqr val="1"/>
            <c:dispEq val="1"/>
            <c:trendlineLbl>
              <c:layout>
                <c:manualLayout>
                  <c:x val="-0.13435558920574678"/>
                  <c:y val="-0.1006046005646524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="1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y = 0,0007x + 0,8033
R² = 0,0022</a:t>
                    </a:r>
                    <a:endParaRPr lang="en-US" b="1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cat>
            <c:numRef>
              <c:f>'Обитаемость и гнезд акт'!$I$35:$Z$35</c:f>
              <c:numCache>
                <c:formatCode>General</c:formatCod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</c:numCache>
            </c:numRef>
          </c:cat>
          <c:val>
            <c:numRef>
              <c:f>'Обитаемость и гнезд акт'!$I$36:$Z$36</c:f>
              <c:numCache>
                <c:formatCode>0%</c:formatCode>
                <c:ptCount val="18"/>
                <c:pt idx="0">
                  <c:v>0.75000000000000089</c:v>
                </c:pt>
                <c:pt idx="1">
                  <c:v>0.7600000000000009</c:v>
                </c:pt>
                <c:pt idx="2">
                  <c:v>0.74000000000000077</c:v>
                </c:pt>
                <c:pt idx="3">
                  <c:v>0.75000000000000089</c:v>
                </c:pt>
                <c:pt idx="5">
                  <c:v>0.85000000000000064</c:v>
                </c:pt>
                <c:pt idx="6">
                  <c:v>0.96000000000000063</c:v>
                </c:pt>
                <c:pt idx="7">
                  <c:v>0.84000000000000064</c:v>
                </c:pt>
                <c:pt idx="8">
                  <c:v>0.84000000000000064</c:v>
                </c:pt>
                <c:pt idx="9">
                  <c:v>0.96000000000000063</c:v>
                </c:pt>
                <c:pt idx="10">
                  <c:v>0.77000000000000091</c:v>
                </c:pt>
                <c:pt idx="11">
                  <c:v>0.75000000000000089</c:v>
                </c:pt>
                <c:pt idx="12">
                  <c:v>0.85000000000000064</c:v>
                </c:pt>
                <c:pt idx="13">
                  <c:v>0.84000000000000064</c:v>
                </c:pt>
                <c:pt idx="14">
                  <c:v>0.86000000000000065</c:v>
                </c:pt>
                <c:pt idx="15">
                  <c:v>0.65000000000000102</c:v>
                </c:pt>
                <c:pt idx="16">
                  <c:v>0.79</c:v>
                </c:pt>
                <c:pt idx="17">
                  <c:v>0.81</c:v>
                </c:pt>
              </c:numCache>
            </c:numRef>
          </c:val>
        </c:ser>
        <c:ser>
          <c:idx val="1"/>
          <c:order val="1"/>
          <c:tx>
            <c:strRef>
              <c:f>'Обитаемость и гнезд акт'!$H$37</c:f>
              <c:strCache>
                <c:ptCount val="1"/>
                <c:pt idx="0">
                  <c:v>Гнездовая активность территорий</c:v>
                </c:pt>
              </c:strCache>
            </c:strRef>
          </c:tx>
          <c:marker>
            <c:symbol val="square"/>
            <c:size val="5"/>
          </c:marker>
          <c:trendline>
            <c:spPr>
              <a:ln w="19050">
                <a:solidFill>
                  <a:srgbClr val="FF0000"/>
                </a:solidFill>
                <a:prstDash val="dash"/>
              </a:ln>
            </c:spPr>
            <c:trendlineType val="linear"/>
            <c:dispRSqr val="1"/>
            <c:dispEq val="1"/>
            <c:trendlineLbl>
              <c:layout>
                <c:manualLayout>
                  <c:x val="-0.50942176908265135"/>
                  <c:y val="-0.2064222545358994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="1" baseline="0" dirty="0">
                        <a:solidFill>
                          <a:srgbClr val="C00000"/>
                        </a:solidFill>
                      </a:rPr>
                      <a:t>y = -0,0343x + 0,9029
R² = 0,5341</a:t>
                    </a:r>
                    <a:endParaRPr lang="en-US" b="1" dirty="0">
                      <a:solidFill>
                        <a:srgbClr val="C0000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cat>
            <c:numRef>
              <c:f>'Обитаемость и гнезд акт'!$I$35:$Z$35</c:f>
              <c:numCache>
                <c:formatCode>General</c:formatCode>
                <c:ptCount val="1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</c:numCache>
            </c:numRef>
          </c:cat>
          <c:val>
            <c:numRef>
              <c:f>'Обитаемость и гнезд акт'!$I$37:$Z$37</c:f>
              <c:numCache>
                <c:formatCode>0%</c:formatCode>
                <c:ptCount val="18"/>
                <c:pt idx="0">
                  <c:v>0.83000000000000063</c:v>
                </c:pt>
                <c:pt idx="1">
                  <c:v>0.95000000000000062</c:v>
                </c:pt>
                <c:pt idx="2">
                  <c:v>0.7600000000000009</c:v>
                </c:pt>
                <c:pt idx="3">
                  <c:v>0.83000000000000063</c:v>
                </c:pt>
                <c:pt idx="5">
                  <c:v>0.72000000000000064</c:v>
                </c:pt>
                <c:pt idx="6">
                  <c:v>0.88</c:v>
                </c:pt>
                <c:pt idx="7">
                  <c:v>0.69000000000000061</c:v>
                </c:pt>
                <c:pt idx="8">
                  <c:v>0.56000000000000005</c:v>
                </c:pt>
                <c:pt idx="9">
                  <c:v>0.22</c:v>
                </c:pt>
                <c:pt idx="10">
                  <c:v>0.15000000000000019</c:v>
                </c:pt>
                <c:pt idx="11">
                  <c:v>0.62000000000000077</c:v>
                </c:pt>
                <c:pt idx="12">
                  <c:v>0.5</c:v>
                </c:pt>
                <c:pt idx="13">
                  <c:v>0.22</c:v>
                </c:pt>
                <c:pt idx="14">
                  <c:v>0.56999999999999995</c:v>
                </c:pt>
                <c:pt idx="15">
                  <c:v>0.47000000000000008</c:v>
                </c:pt>
                <c:pt idx="16">
                  <c:v>0.22</c:v>
                </c:pt>
                <c:pt idx="17">
                  <c:v>0.46</c:v>
                </c:pt>
              </c:numCache>
            </c:numRef>
          </c:val>
        </c:ser>
        <c:marker val="1"/>
        <c:axId val="112626304"/>
        <c:axId val="112636672"/>
      </c:lineChart>
      <c:catAx>
        <c:axId val="1126263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400" b="0" dirty="0"/>
                  <a:t>Год</a:t>
                </a:r>
              </a:p>
            </c:rich>
          </c:tx>
          <c:layout>
            <c:manualLayout>
              <c:xMode val="edge"/>
              <c:yMode val="edge"/>
              <c:x val="0.5042407409532772"/>
              <c:y val="0.91896973330666398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2636672"/>
        <c:crosses val="autoZero"/>
        <c:auto val="1"/>
        <c:lblAlgn val="ctr"/>
        <c:lblOffset val="100"/>
        <c:tickLblSkip val="2"/>
      </c:catAx>
      <c:valAx>
        <c:axId val="112636672"/>
        <c:scaling>
          <c:orientation val="minMax"/>
          <c:max val="1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2626304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Магаданский заповедник</a:t>
            </a:r>
            <a:endParaRPr lang="ru-RU" sz="1600" dirty="0"/>
          </a:p>
        </c:rich>
      </c:tx>
      <c:layout>
        <c:manualLayout>
          <c:xMode val="edge"/>
          <c:yMode val="edge"/>
          <c:x val="0.29461811023622048"/>
          <c:y val="2.7777777777777981E-2"/>
        </c:manualLayout>
      </c:layout>
    </c:title>
    <c:plotArea>
      <c:layout>
        <c:manualLayout>
          <c:layoutTarget val="inner"/>
          <c:xMode val="edge"/>
          <c:yMode val="edge"/>
          <c:x val="0.10095168964965952"/>
          <c:y val="0.12795153986721791"/>
          <c:w val="0.87538901504168964"/>
          <c:h val="0.66617789594259869"/>
        </c:manualLayout>
      </c:layout>
      <c:lineChart>
        <c:grouping val="standard"/>
        <c:ser>
          <c:idx val="0"/>
          <c:order val="0"/>
          <c:tx>
            <c:strRef>
              <c:f>магад!$A$18</c:f>
              <c:strCache>
                <c:ptCount val="1"/>
                <c:pt idx="0">
                  <c:v>Численность 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ymbol val="none"/>
          </c:marker>
          <c:cat>
            <c:strRef>
              <c:f>магад!$B$17:$H$17</c:f>
              <c:strCache>
                <c:ptCount val="7"/>
                <c:pt idx="0">
                  <c:v>1990 г. *</c:v>
                </c:pt>
                <c:pt idx="1">
                  <c:v>1995 г. *</c:v>
                </c:pt>
                <c:pt idx="2">
                  <c:v>2000 г. *</c:v>
                </c:pt>
                <c:pt idx="3">
                  <c:v>2005 г. *</c:v>
                </c:pt>
                <c:pt idx="4">
                  <c:v>2009 г. *</c:v>
                </c:pt>
                <c:pt idx="5">
                  <c:v>2015 г. *</c:v>
                </c:pt>
                <c:pt idx="6">
                  <c:v>2021 г.</c:v>
                </c:pt>
              </c:strCache>
            </c:strRef>
          </c:cat>
          <c:val>
            <c:numRef>
              <c:f>магад!$B$18:$H$18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4</c:v>
                </c:pt>
                <c:pt idx="6">
                  <c:v>7</c:v>
                </c:pt>
              </c:numCache>
            </c:numRef>
          </c:val>
        </c:ser>
        <c:marker val="1"/>
        <c:axId val="111493888"/>
        <c:axId val="111495808"/>
      </c:lineChart>
      <c:catAx>
        <c:axId val="1114938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 dirty="0" smtClean="0"/>
                  <a:t>Год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50759554159310283"/>
              <c:y val="0.88856305060754559"/>
            </c:manualLayout>
          </c:layout>
        </c:title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11495808"/>
        <c:crosses val="autoZero"/>
        <c:auto val="1"/>
        <c:lblAlgn val="ctr"/>
        <c:lblOffset val="100"/>
      </c:catAx>
      <c:valAx>
        <c:axId val="11149580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N</a:t>
                </a:r>
                <a:r>
                  <a:rPr lang="ru-RU" sz="1400" dirty="0" smtClean="0"/>
                  <a:t> активных и занятых гнезд</a:t>
                </a:r>
                <a:r>
                  <a:rPr lang="en-US" sz="1400" dirty="0" smtClean="0"/>
                  <a:t> </a:t>
                </a:r>
                <a:endParaRPr lang="en-US" sz="14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1493888"/>
        <c:crosses val="autoZero"/>
        <c:crossBetween val="between"/>
      </c:valAx>
    </c:plotArea>
    <c:plotVisOnly val="1"/>
  </c:chart>
  <c:spPr>
    <a:solidFill>
      <a:prstClr val="white"/>
    </a:solidFill>
    <a:effectLst>
      <a:outerShdw blurRad="50800" dist="50800" dir="2700000" algn="ctr" rotWithShape="0">
        <a:srgbClr val="000000">
          <a:alpha val="43137"/>
        </a:srgbClr>
      </a:outerShdw>
    </a:effectLst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0.01282</cdr:x>
      <cdr:y>0.90566</cdr:y>
    </cdr:from>
    <cdr:to>
      <cdr:x>0.60256</cdr:x>
      <cdr:y>0.98113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" y="3456384"/>
          <a:ext cx="331236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* </a:t>
          </a:r>
          <a:r>
            <a:rPr lang="ru-RU" sz="1100" dirty="0" err="1" smtClean="0"/>
            <a:t>Кречмар</a:t>
          </a:r>
          <a:r>
            <a:rPr lang="ru-RU" sz="1100" dirty="0" smtClean="0"/>
            <a:t>, 2011</a:t>
          </a:r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ВСЕ\ДГЗ\2021\КрКнига_скопа\фото скопы_Вадим\_J4V0117.jpg"/>
          <p:cNvPicPr>
            <a:picLocks noChangeAspect="1" noChangeArrowheads="1"/>
          </p:cNvPicPr>
          <p:nvPr/>
        </p:nvPicPr>
        <p:blipFill>
          <a:blip r:embed="rId2" cstate="print"/>
          <a:srcRect t="6242"/>
          <a:stretch>
            <a:fillRect/>
          </a:stretch>
        </p:blipFill>
        <p:spPr bwMode="auto">
          <a:xfrm>
            <a:off x="0" y="0"/>
            <a:ext cx="9649072" cy="60324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12347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Результаты исследования скопы на севере Европейской части и Дальнем Востоке России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715766"/>
            <a:ext cx="47831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БАБУШКИН МИРОСЛАВ ВЯЧЕСЛАВОВИЧ</a:t>
            </a: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Заместитель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директора по научной работе ФГБУ «Дарвинский государственный природный биосферный заповедник»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Научный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сотрудник Молодежной лаборатории исследования антропогенной динамики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экосистем Камчатки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33366" t="11250" r="18264" b="10001"/>
          <a:stretch>
            <a:fillRect/>
          </a:stretch>
        </p:blipFill>
        <p:spPr bwMode="auto">
          <a:xfrm>
            <a:off x="3707904" y="0"/>
            <a:ext cx="56166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126742"/>
            <a:ext cx="4032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 2015-2024 гг. установлены</a:t>
            </a:r>
            <a:r>
              <a:rPr lang="ru-RU" sz="2800" b="1" dirty="0" smtClean="0">
                <a:solidFill>
                  <a:srgbClr val="FFFF00"/>
                </a:solidFill>
              </a:rPr>
              <a:t> 27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трекеров</a:t>
            </a:r>
            <a:r>
              <a:rPr lang="ru-RU" sz="2000" b="1" dirty="0" smtClean="0">
                <a:solidFill>
                  <a:srgbClr val="FFFF00"/>
                </a:solidFill>
              </a:rPr>
              <a:t> на скоп</a:t>
            </a:r>
            <a:r>
              <a:rPr lang="en-US" sz="2000" b="1" dirty="0" smtClean="0">
                <a:solidFill>
                  <a:srgbClr val="FFFF00"/>
                </a:solidFill>
              </a:rPr>
              <a:t>: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ru-RU" sz="2400" b="1" dirty="0" smtClean="0">
                <a:solidFill>
                  <a:srgbClr val="FFFF00"/>
                </a:solidFill>
              </a:rPr>
              <a:t>Европейская часть России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(</a:t>
            </a:r>
            <a:r>
              <a:rPr lang="ru-RU" sz="2400" b="1" dirty="0" smtClean="0">
                <a:solidFill>
                  <a:srgbClr val="FFFF00"/>
                </a:solidFill>
              </a:rPr>
              <a:t>5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взрослых и </a:t>
            </a:r>
            <a:r>
              <a:rPr lang="ru-RU" sz="2400" b="1" dirty="0" smtClean="0">
                <a:solidFill>
                  <a:srgbClr val="FFFF00"/>
                </a:solidFill>
              </a:rPr>
              <a:t>14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птенцов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ru-RU" sz="2400" b="1" dirty="0" smtClean="0">
                <a:solidFill>
                  <a:srgbClr val="FFFF00"/>
                </a:solidFill>
              </a:rPr>
              <a:t>Магаданский заповедник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smtClean="0">
                <a:solidFill>
                  <a:srgbClr val="FFFF00"/>
                </a:solidFill>
              </a:rPr>
              <a:t>2 </a:t>
            </a:r>
            <a:r>
              <a:rPr lang="ru-RU" sz="2000" b="1" dirty="0" smtClean="0">
                <a:solidFill>
                  <a:srgbClr val="FFFF00"/>
                </a:solidFill>
              </a:rPr>
              <a:t>птенца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ru-RU" sz="2400" b="1" dirty="0" smtClean="0">
                <a:solidFill>
                  <a:srgbClr val="FFFF00"/>
                </a:solidFill>
              </a:rPr>
              <a:t>Саяно-Шушенский заповедник </a:t>
            </a:r>
            <a:r>
              <a:rPr lang="en-US" sz="2000" b="1" dirty="0" smtClean="0">
                <a:solidFill>
                  <a:srgbClr val="FFFF00"/>
                </a:solidFill>
              </a:rPr>
              <a:t> (</a:t>
            </a:r>
            <a:r>
              <a:rPr lang="en-US" sz="2400" b="1" dirty="0" smtClean="0">
                <a:solidFill>
                  <a:srgbClr val="FFFF00"/>
                </a:solidFill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взрослых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ru-RU" sz="2400" b="1" dirty="0" smtClean="0">
                <a:solidFill>
                  <a:srgbClr val="FFFF00"/>
                </a:solidFill>
              </a:rPr>
              <a:t>Камчатка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smtClean="0">
                <a:solidFill>
                  <a:srgbClr val="FFFF00"/>
                </a:solidFill>
              </a:rPr>
              <a:t>2 </a:t>
            </a:r>
            <a:r>
              <a:rPr lang="ru-RU" sz="2000" b="1" dirty="0" smtClean="0">
                <a:solidFill>
                  <a:srgbClr val="FFFF00"/>
                </a:solidFill>
              </a:rPr>
              <a:t>взрослых и </a:t>
            </a:r>
            <a:r>
              <a:rPr lang="ru-RU" sz="2400" b="1" dirty="0" smtClean="0">
                <a:solidFill>
                  <a:srgbClr val="FFFF00"/>
                </a:solidFill>
              </a:rPr>
              <a:t>2 </a:t>
            </a:r>
            <a:r>
              <a:rPr lang="ru-RU" sz="2000" b="1" dirty="0" smtClean="0">
                <a:solidFill>
                  <a:srgbClr val="FFFF00"/>
                </a:solidFill>
              </a:rPr>
              <a:t>птенца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76056" y="38138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195486"/>
            <a:ext cx="5796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Реализованы меры охраны и увеличения численности скопы путем улучшения качества местообитаний в Дарвинском </a:t>
            </a:r>
            <a:r>
              <a:rPr lang="ru-RU" dirty="0" smtClean="0"/>
              <a:t>заповеднике.</a:t>
            </a:r>
          </a:p>
          <a:p>
            <a:pPr algn="ctr"/>
            <a:r>
              <a:rPr lang="ru-RU" dirty="0" smtClean="0"/>
              <a:t>Установлены </a:t>
            </a:r>
            <a:r>
              <a:rPr lang="ru-RU" dirty="0" smtClean="0"/>
              <a:t>11 искусственных гнезд для скопы </a:t>
            </a:r>
            <a:endParaRPr lang="ru-RU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доля занятых гнезд – 23-60%).</a:t>
            </a:r>
          </a:p>
        </p:txBody>
      </p:sp>
      <p:pic>
        <p:nvPicPr>
          <p:cNvPr id="12" name="Picture 2" descr="D:\ВСЕ\ДГЗ\2020\Остров спасения_статьи_2020\Северсталь_2020\Фото\5_Искусственное гнездо для скопы на заповедном болоте. Октябрь 2020. Фото Мирослав Бабуш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779662"/>
            <a:ext cx="2133751" cy="3180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2" descr="F:\DCIM\100MEDIA\DJI_0802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29685" r="34958"/>
          <a:stretch>
            <a:fillRect/>
          </a:stretch>
        </p:blipFill>
        <p:spPr bwMode="auto">
          <a:xfrm>
            <a:off x="6084168" y="411512"/>
            <a:ext cx="2736304" cy="4353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5" descr="DSC_57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139702"/>
            <a:ext cx="3083850" cy="2042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91630"/>
            <a:ext cx="2880000" cy="19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3568" y="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Численность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91630"/>
            <a:ext cx="2880000" cy="19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91630"/>
            <a:ext cx="2880000" cy="19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987824" y="699542"/>
            <a:ext cx="504056" cy="5040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555526"/>
            <a:ext cx="504056" cy="5040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491880" y="843558"/>
            <a:ext cx="144016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300192" y="1059582"/>
            <a:ext cx="144016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059832" y="627534"/>
            <a:ext cx="0" cy="4248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084168" y="627534"/>
            <a:ext cx="0" cy="4248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5856" y="55552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99"/>
                </a:solidFill>
              </a:rPr>
              <a:t>ЗАПАДНАЯ ПАЛЕАРКТИКА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536" y="55552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 МИРЕ</a:t>
            </a:r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8224" y="55552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РОССИЯ</a:t>
            </a: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4282" name="Picture 10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937544"/>
            <a:ext cx="1512168" cy="897399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27" name="TextBox 26"/>
          <p:cNvSpPr txBox="1"/>
          <p:nvPr/>
        </p:nvSpPr>
        <p:spPr>
          <a:xfrm>
            <a:off x="0" y="451596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31 000 пар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31640" y="350785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45 000 пар</a:t>
            </a:r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1840" y="451596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99"/>
                </a:solidFill>
              </a:rPr>
              <a:t>5 500 пар</a:t>
            </a:r>
            <a:endParaRPr lang="ru-RU" b="1" dirty="0">
              <a:solidFill>
                <a:srgbClr val="FFFF9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11960" y="350785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99"/>
                </a:solidFill>
              </a:rPr>
              <a:t>12 000 пар</a:t>
            </a:r>
            <a:endParaRPr lang="ru-RU" sz="2400" b="1" dirty="0">
              <a:solidFill>
                <a:srgbClr val="FFFF99"/>
              </a:solidFill>
            </a:endParaRPr>
          </a:p>
        </p:txBody>
      </p:sp>
      <p:pic>
        <p:nvPicPr>
          <p:cNvPr id="35" name="Picture 10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939902"/>
            <a:ext cx="1512168" cy="897399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37" name="TextBox 36"/>
          <p:cNvSpPr txBox="1"/>
          <p:nvPr/>
        </p:nvSpPr>
        <p:spPr>
          <a:xfrm>
            <a:off x="6516216" y="444395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59216" y="3651870"/>
            <a:ext cx="2484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5000-7000 пар 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Picture 10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939902"/>
            <a:ext cx="1512168" cy="897399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25" name="TextBox 24"/>
          <p:cNvSpPr txBox="1"/>
          <p:nvPr/>
        </p:nvSpPr>
        <p:spPr>
          <a:xfrm>
            <a:off x="5436096" y="451596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4866501"/>
            <a:ext cx="576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Pool, 1989</a:t>
            </a:r>
            <a:r>
              <a:rPr lang="ru-RU" sz="1200" dirty="0" smtClean="0">
                <a:solidFill>
                  <a:schemeClr val="bg1"/>
                </a:solidFill>
              </a:rPr>
              <a:t>; </a:t>
            </a:r>
            <a:r>
              <a:rPr lang="en-US" sz="1200" dirty="0" smtClean="0">
                <a:solidFill>
                  <a:schemeClr val="bg1"/>
                </a:solidFill>
              </a:rPr>
              <a:t>Schmidt</a:t>
            </a:r>
            <a:r>
              <a:rPr lang="ru-RU" sz="1200" dirty="0" smtClean="0">
                <a:solidFill>
                  <a:schemeClr val="bg1"/>
                </a:solidFill>
              </a:rPr>
              <a:t>-</a:t>
            </a:r>
            <a:r>
              <a:rPr lang="en-US" sz="1200" dirty="0" err="1" smtClean="0">
                <a:solidFill>
                  <a:schemeClr val="bg1"/>
                </a:solidFill>
              </a:rPr>
              <a:t>Rothmund</a:t>
            </a:r>
            <a:r>
              <a:rPr lang="en-US" sz="1200" dirty="0" smtClean="0">
                <a:solidFill>
                  <a:schemeClr val="bg1"/>
                </a:solidFill>
              </a:rPr>
              <a:t> et al</a:t>
            </a:r>
            <a:r>
              <a:rPr lang="ru-RU" sz="1200" dirty="0" smtClean="0">
                <a:solidFill>
                  <a:schemeClr val="bg1"/>
                </a:solidFill>
              </a:rPr>
              <a:t>., </a:t>
            </a:r>
            <a:r>
              <a:rPr lang="ru-RU" sz="1200" dirty="0" smtClean="0">
                <a:solidFill>
                  <a:schemeClr val="bg1"/>
                </a:solidFill>
              </a:rPr>
              <a:t>2014;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Mackril</a:t>
            </a:r>
            <a:r>
              <a:rPr lang="en-US" sz="1200" dirty="0" smtClean="0">
                <a:solidFill>
                  <a:schemeClr val="bg1"/>
                </a:solidFill>
              </a:rPr>
              <a:t>, 2023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СЕ\ДГЗ\2018\Алтай_2018\Скопа в РФ\презентация\1600x1100.jpg"/>
          <p:cNvPicPr>
            <a:picLocks noChangeAspect="1" noChangeArrowheads="1"/>
          </p:cNvPicPr>
          <p:nvPr/>
        </p:nvPicPr>
        <p:blipFill>
          <a:blip r:embed="rId2" cstate="print"/>
          <a:srcRect b="15037"/>
          <a:stretch>
            <a:fillRect/>
          </a:stretch>
        </p:blipFill>
        <p:spPr bwMode="auto">
          <a:xfrm>
            <a:off x="-28541" y="0"/>
            <a:ext cx="9172541" cy="5357850"/>
          </a:xfrm>
          <a:prstGeom prst="rect">
            <a:avLst/>
          </a:prstGeom>
          <a:noFill/>
        </p:spPr>
      </p:pic>
      <p:sp>
        <p:nvSpPr>
          <p:cNvPr id="4" name="Полилиния 3"/>
          <p:cNvSpPr/>
          <p:nvPr/>
        </p:nvSpPr>
        <p:spPr>
          <a:xfrm>
            <a:off x="895350" y="1231828"/>
            <a:ext cx="2235200" cy="2736922"/>
          </a:xfrm>
          <a:custGeom>
            <a:avLst/>
            <a:gdLst>
              <a:gd name="connsiteX0" fmla="*/ 1822450 w 2235200"/>
              <a:gd name="connsiteY0" fmla="*/ 565222 h 2736922"/>
              <a:gd name="connsiteX1" fmla="*/ 1860550 w 2235200"/>
              <a:gd name="connsiteY1" fmla="*/ 558872 h 2736922"/>
              <a:gd name="connsiteX2" fmla="*/ 1879600 w 2235200"/>
              <a:gd name="connsiteY2" fmla="*/ 482672 h 2736922"/>
              <a:gd name="connsiteX3" fmla="*/ 1885950 w 2235200"/>
              <a:gd name="connsiteY3" fmla="*/ 463622 h 2736922"/>
              <a:gd name="connsiteX4" fmla="*/ 1879600 w 2235200"/>
              <a:gd name="connsiteY4" fmla="*/ 393772 h 2736922"/>
              <a:gd name="connsiteX5" fmla="*/ 1873250 w 2235200"/>
              <a:gd name="connsiteY5" fmla="*/ 374722 h 2736922"/>
              <a:gd name="connsiteX6" fmla="*/ 1860550 w 2235200"/>
              <a:gd name="connsiteY6" fmla="*/ 323922 h 2736922"/>
              <a:gd name="connsiteX7" fmla="*/ 1847850 w 2235200"/>
              <a:gd name="connsiteY7" fmla="*/ 38172 h 2736922"/>
              <a:gd name="connsiteX8" fmla="*/ 1828800 w 2235200"/>
              <a:gd name="connsiteY8" fmla="*/ 19122 h 2736922"/>
              <a:gd name="connsiteX9" fmla="*/ 1708150 w 2235200"/>
              <a:gd name="connsiteY9" fmla="*/ 12772 h 2736922"/>
              <a:gd name="connsiteX10" fmla="*/ 1651000 w 2235200"/>
              <a:gd name="connsiteY10" fmla="*/ 12772 h 2736922"/>
              <a:gd name="connsiteX11" fmla="*/ 1631950 w 2235200"/>
              <a:gd name="connsiteY11" fmla="*/ 31822 h 2736922"/>
              <a:gd name="connsiteX12" fmla="*/ 1612900 w 2235200"/>
              <a:gd name="connsiteY12" fmla="*/ 76272 h 2736922"/>
              <a:gd name="connsiteX13" fmla="*/ 1606550 w 2235200"/>
              <a:gd name="connsiteY13" fmla="*/ 95322 h 2736922"/>
              <a:gd name="connsiteX14" fmla="*/ 1587500 w 2235200"/>
              <a:gd name="connsiteY14" fmla="*/ 101672 h 2736922"/>
              <a:gd name="connsiteX15" fmla="*/ 1498600 w 2235200"/>
              <a:gd name="connsiteY15" fmla="*/ 108022 h 2736922"/>
              <a:gd name="connsiteX16" fmla="*/ 1460500 w 2235200"/>
              <a:gd name="connsiteY16" fmla="*/ 146122 h 2736922"/>
              <a:gd name="connsiteX17" fmla="*/ 1447800 w 2235200"/>
              <a:gd name="connsiteY17" fmla="*/ 184222 h 2736922"/>
              <a:gd name="connsiteX18" fmla="*/ 1409700 w 2235200"/>
              <a:gd name="connsiteY18" fmla="*/ 203272 h 2736922"/>
              <a:gd name="connsiteX19" fmla="*/ 1377950 w 2235200"/>
              <a:gd name="connsiteY19" fmla="*/ 235022 h 2736922"/>
              <a:gd name="connsiteX20" fmla="*/ 1339850 w 2235200"/>
              <a:gd name="connsiteY20" fmla="*/ 266772 h 2736922"/>
              <a:gd name="connsiteX21" fmla="*/ 1320800 w 2235200"/>
              <a:gd name="connsiteY21" fmla="*/ 273122 h 2736922"/>
              <a:gd name="connsiteX22" fmla="*/ 1301750 w 2235200"/>
              <a:gd name="connsiteY22" fmla="*/ 285822 h 2736922"/>
              <a:gd name="connsiteX23" fmla="*/ 1263650 w 2235200"/>
              <a:gd name="connsiteY23" fmla="*/ 304872 h 2736922"/>
              <a:gd name="connsiteX24" fmla="*/ 1250950 w 2235200"/>
              <a:gd name="connsiteY24" fmla="*/ 323922 h 2736922"/>
              <a:gd name="connsiteX25" fmla="*/ 1231900 w 2235200"/>
              <a:gd name="connsiteY25" fmla="*/ 342972 h 2736922"/>
              <a:gd name="connsiteX26" fmla="*/ 1225550 w 2235200"/>
              <a:gd name="connsiteY26" fmla="*/ 362022 h 2736922"/>
              <a:gd name="connsiteX27" fmla="*/ 1212850 w 2235200"/>
              <a:gd name="connsiteY27" fmla="*/ 381072 h 2736922"/>
              <a:gd name="connsiteX28" fmla="*/ 1206500 w 2235200"/>
              <a:gd name="connsiteY28" fmla="*/ 419172 h 2736922"/>
              <a:gd name="connsiteX29" fmla="*/ 1187450 w 2235200"/>
              <a:gd name="connsiteY29" fmla="*/ 431872 h 2736922"/>
              <a:gd name="connsiteX30" fmla="*/ 1162050 w 2235200"/>
              <a:gd name="connsiteY30" fmla="*/ 444572 h 2736922"/>
              <a:gd name="connsiteX31" fmla="*/ 1130300 w 2235200"/>
              <a:gd name="connsiteY31" fmla="*/ 450922 h 2736922"/>
              <a:gd name="connsiteX32" fmla="*/ 1054100 w 2235200"/>
              <a:gd name="connsiteY32" fmla="*/ 463622 h 2736922"/>
              <a:gd name="connsiteX33" fmla="*/ 984250 w 2235200"/>
              <a:gd name="connsiteY33" fmla="*/ 457272 h 2736922"/>
              <a:gd name="connsiteX34" fmla="*/ 965200 w 2235200"/>
              <a:gd name="connsiteY34" fmla="*/ 444572 h 2736922"/>
              <a:gd name="connsiteX35" fmla="*/ 946150 w 2235200"/>
              <a:gd name="connsiteY35" fmla="*/ 438222 h 2736922"/>
              <a:gd name="connsiteX36" fmla="*/ 927100 w 2235200"/>
              <a:gd name="connsiteY36" fmla="*/ 419172 h 2736922"/>
              <a:gd name="connsiteX37" fmla="*/ 889000 w 2235200"/>
              <a:gd name="connsiteY37" fmla="*/ 412822 h 2736922"/>
              <a:gd name="connsiteX38" fmla="*/ 838200 w 2235200"/>
              <a:gd name="connsiteY38" fmla="*/ 400122 h 2736922"/>
              <a:gd name="connsiteX39" fmla="*/ 793750 w 2235200"/>
              <a:gd name="connsiteY39" fmla="*/ 406472 h 2736922"/>
              <a:gd name="connsiteX40" fmla="*/ 819150 w 2235200"/>
              <a:gd name="connsiteY40" fmla="*/ 444572 h 2736922"/>
              <a:gd name="connsiteX41" fmla="*/ 812800 w 2235200"/>
              <a:gd name="connsiteY41" fmla="*/ 482672 h 2736922"/>
              <a:gd name="connsiteX42" fmla="*/ 781050 w 2235200"/>
              <a:gd name="connsiteY42" fmla="*/ 577922 h 2736922"/>
              <a:gd name="connsiteX43" fmla="*/ 704850 w 2235200"/>
              <a:gd name="connsiteY43" fmla="*/ 571572 h 2736922"/>
              <a:gd name="connsiteX44" fmla="*/ 685800 w 2235200"/>
              <a:gd name="connsiteY44" fmla="*/ 552522 h 2736922"/>
              <a:gd name="connsiteX45" fmla="*/ 654050 w 2235200"/>
              <a:gd name="connsiteY45" fmla="*/ 514422 h 2736922"/>
              <a:gd name="connsiteX46" fmla="*/ 533400 w 2235200"/>
              <a:gd name="connsiteY46" fmla="*/ 520772 h 2736922"/>
              <a:gd name="connsiteX47" fmla="*/ 514350 w 2235200"/>
              <a:gd name="connsiteY47" fmla="*/ 533472 h 2736922"/>
              <a:gd name="connsiteX48" fmla="*/ 476250 w 2235200"/>
              <a:gd name="connsiteY48" fmla="*/ 565222 h 2736922"/>
              <a:gd name="connsiteX49" fmla="*/ 444500 w 2235200"/>
              <a:gd name="connsiteY49" fmla="*/ 628722 h 2736922"/>
              <a:gd name="connsiteX50" fmla="*/ 444500 w 2235200"/>
              <a:gd name="connsiteY50" fmla="*/ 628722 h 2736922"/>
              <a:gd name="connsiteX51" fmla="*/ 431800 w 2235200"/>
              <a:gd name="connsiteY51" fmla="*/ 666822 h 2736922"/>
              <a:gd name="connsiteX52" fmla="*/ 412750 w 2235200"/>
              <a:gd name="connsiteY52" fmla="*/ 704922 h 2736922"/>
              <a:gd name="connsiteX53" fmla="*/ 393700 w 2235200"/>
              <a:gd name="connsiteY53" fmla="*/ 711272 h 2736922"/>
              <a:gd name="connsiteX54" fmla="*/ 381000 w 2235200"/>
              <a:gd name="connsiteY54" fmla="*/ 806522 h 2736922"/>
              <a:gd name="connsiteX55" fmla="*/ 400050 w 2235200"/>
              <a:gd name="connsiteY55" fmla="*/ 819222 h 2736922"/>
              <a:gd name="connsiteX56" fmla="*/ 419100 w 2235200"/>
              <a:gd name="connsiteY56" fmla="*/ 838272 h 2736922"/>
              <a:gd name="connsiteX57" fmla="*/ 412750 w 2235200"/>
              <a:gd name="connsiteY57" fmla="*/ 882722 h 2736922"/>
              <a:gd name="connsiteX58" fmla="*/ 374650 w 2235200"/>
              <a:gd name="connsiteY58" fmla="*/ 895422 h 2736922"/>
              <a:gd name="connsiteX59" fmla="*/ 355600 w 2235200"/>
              <a:gd name="connsiteY59" fmla="*/ 908122 h 2736922"/>
              <a:gd name="connsiteX60" fmla="*/ 342900 w 2235200"/>
              <a:gd name="connsiteY60" fmla="*/ 927172 h 2736922"/>
              <a:gd name="connsiteX61" fmla="*/ 330200 w 2235200"/>
              <a:gd name="connsiteY61" fmla="*/ 977972 h 2736922"/>
              <a:gd name="connsiteX62" fmla="*/ 323850 w 2235200"/>
              <a:gd name="connsiteY62" fmla="*/ 997022 h 2736922"/>
              <a:gd name="connsiteX63" fmla="*/ 311150 w 2235200"/>
              <a:gd name="connsiteY63" fmla="*/ 1060522 h 2736922"/>
              <a:gd name="connsiteX64" fmla="*/ 292100 w 2235200"/>
              <a:gd name="connsiteY64" fmla="*/ 1079572 h 2736922"/>
              <a:gd name="connsiteX65" fmla="*/ 285750 w 2235200"/>
              <a:gd name="connsiteY65" fmla="*/ 1098622 h 2736922"/>
              <a:gd name="connsiteX66" fmla="*/ 266700 w 2235200"/>
              <a:gd name="connsiteY66" fmla="*/ 1111322 h 2736922"/>
              <a:gd name="connsiteX67" fmla="*/ 254000 w 2235200"/>
              <a:gd name="connsiteY67" fmla="*/ 1130372 h 2736922"/>
              <a:gd name="connsiteX68" fmla="*/ 241300 w 2235200"/>
              <a:gd name="connsiteY68" fmla="*/ 1111322 h 2736922"/>
              <a:gd name="connsiteX69" fmla="*/ 203200 w 2235200"/>
              <a:gd name="connsiteY69" fmla="*/ 1085922 h 2736922"/>
              <a:gd name="connsiteX70" fmla="*/ 190500 w 2235200"/>
              <a:gd name="connsiteY70" fmla="*/ 1066872 h 2736922"/>
              <a:gd name="connsiteX71" fmla="*/ 152400 w 2235200"/>
              <a:gd name="connsiteY71" fmla="*/ 1104972 h 2736922"/>
              <a:gd name="connsiteX72" fmla="*/ 107950 w 2235200"/>
              <a:gd name="connsiteY72" fmla="*/ 1117672 h 2736922"/>
              <a:gd name="connsiteX73" fmla="*/ 107950 w 2235200"/>
              <a:gd name="connsiteY73" fmla="*/ 1174822 h 2736922"/>
              <a:gd name="connsiteX74" fmla="*/ 120650 w 2235200"/>
              <a:gd name="connsiteY74" fmla="*/ 1193872 h 2736922"/>
              <a:gd name="connsiteX75" fmla="*/ 158750 w 2235200"/>
              <a:gd name="connsiteY75" fmla="*/ 1206572 h 2736922"/>
              <a:gd name="connsiteX76" fmla="*/ 177800 w 2235200"/>
              <a:gd name="connsiteY76" fmla="*/ 1212922 h 2736922"/>
              <a:gd name="connsiteX77" fmla="*/ 196850 w 2235200"/>
              <a:gd name="connsiteY77" fmla="*/ 1231972 h 2736922"/>
              <a:gd name="connsiteX78" fmla="*/ 196850 w 2235200"/>
              <a:gd name="connsiteY78" fmla="*/ 1295472 h 2736922"/>
              <a:gd name="connsiteX79" fmla="*/ 177800 w 2235200"/>
              <a:gd name="connsiteY79" fmla="*/ 1301822 h 2736922"/>
              <a:gd name="connsiteX80" fmla="*/ 165100 w 2235200"/>
              <a:gd name="connsiteY80" fmla="*/ 1320872 h 2736922"/>
              <a:gd name="connsiteX81" fmla="*/ 127000 w 2235200"/>
              <a:gd name="connsiteY81" fmla="*/ 1339922 h 2736922"/>
              <a:gd name="connsiteX82" fmla="*/ 114300 w 2235200"/>
              <a:gd name="connsiteY82" fmla="*/ 1378022 h 2736922"/>
              <a:gd name="connsiteX83" fmla="*/ 127000 w 2235200"/>
              <a:gd name="connsiteY83" fmla="*/ 1447872 h 2736922"/>
              <a:gd name="connsiteX84" fmla="*/ 127000 w 2235200"/>
              <a:gd name="connsiteY84" fmla="*/ 1593922 h 2736922"/>
              <a:gd name="connsiteX85" fmla="*/ 152400 w 2235200"/>
              <a:gd name="connsiteY85" fmla="*/ 1632022 h 2736922"/>
              <a:gd name="connsiteX86" fmla="*/ 171450 w 2235200"/>
              <a:gd name="connsiteY86" fmla="*/ 1638372 h 2736922"/>
              <a:gd name="connsiteX87" fmla="*/ 184150 w 2235200"/>
              <a:gd name="connsiteY87" fmla="*/ 1657422 h 2736922"/>
              <a:gd name="connsiteX88" fmla="*/ 203200 w 2235200"/>
              <a:gd name="connsiteY88" fmla="*/ 1695522 h 2736922"/>
              <a:gd name="connsiteX89" fmla="*/ 209550 w 2235200"/>
              <a:gd name="connsiteY89" fmla="*/ 1752672 h 2736922"/>
              <a:gd name="connsiteX90" fmla="*/ 215900 w 2235200"/>
              <a:gd name="connsiteY90" fmla="*/ 1822522 h 2736922"/>
              <a:gd name="connsiteX91" fmla="*/ 222250 w 2235200"/>
              <a:gd name="connsiteY91" fmla="*/ 1841572 h 2736922"/>
              <a:gd name="connsiteX92" fmla="*/ 241300 w 2235200"/>
              <a:gd name="connsiteY92" fmla="*/ 1860622 h 2736922"/>
              <a:gd name="connsiteX93" fmla="*/ 285750 w 2235200"/>
              <a:gd name="connsiteY93" fmla="*/ 1905072 h 2736922"/>
              <a:gd name="connsiteX94" fmla="*/ 279400 w 2235200"/>
              <a:gd name="connsiteY94" fmla="*/ 1987622 h 2736922"/>
              <a:gd name="connsiteX95" fmla="*/ 273050 w 2235200"/>
              <a:gd name="connsiteY95" fmla="*/ 2006672 h 2736922"/>
              <a:gd name="connsiteX96" fmla="*/ 254000 w 2235200"/>
              <a:gd name="connsiteY96" fmla="*/ 2019372 h 2736922"/>
              <a:gd name="connsiteX97" fmla="*/ 203200 w 2235200"/>
              <a:gd name="connsiteY97" fmla="*/ 2013022 h 2736922"/>
              <a:gd name="connsiteX98" fmla="*/ 184150 w 2235200"/>
              <a:gd name="connsiteY98" fmla="*/ 1993972 h 2736922"/>
              <a:gd name="connsiteX99" fmla="*/ 165100 w 2235200"/>
              <a:gd name="connsiteY99" fmla="*/ 1981272 h 2736922"/>
              <a:gd name="connsiteX100" fmla="*/ 152400 w 2235200"/>
              <a:gd name="connsiteY100" fmla="*/ 1962222 h 2736922"/>
              <a:gd name="connsiteX101" fmla="*/ 146050 w 2235200"/>
              <a:gd name="connsiteY101" fmla="*/ 1943172 h 2736922"/>
              <a:gd name="connsiteX102" fmla="*/ 101600 w 2235200"/>
              <a:gd name="connsiteY102" fmla="*/ 1905072 h 2736922"/>
              <a:gd name="connsiteX103" fmla="*/ 82550 w 2235200"/>
              <a:gd name="connsiteY103" fmla="*/ 1898722 h 2736922"/>
              <a:gd name="connsiteX104" fmla="*/ 69850 w 2235200"/>
              <a:gd name="connsiteY104" fmla="*/ 1879672 h 2736922"/>
              <a:gd name="connsiteX105" fmla="*/ 57150 w 2235200"/>
              <a:gd name="connsiteY105" fmla="*/ 1898722 h 2736922"/>
              <a:gd name="connsiteX106" fmla="*/ 38100 w 2235200"/>
              <a:gd name="connsiteY106" fmla="*/ 1917772 h 2736922"/>
              <a:gd name="connsiteX107" fmla="*/ 25400 w 2235200"/>
              <a:gd name="connsiteY107" fmla="*/ 1943172 h 2736922"/>
              <a:gd name="connsiteX108" fmla="*/ 19050 w 2235200"/>
              <a:gd name="connsiteY108" fmla="*/ 1962222 h 2736922"/>
              <a:gd name="connsiteX109" fmla="*/ 0 w 2235200"/>
              <a:gd name="connsiteY109" fmla="*/ 1981272 h 2736922"/>
              <a:gd name="connsiteX110" fmla="*/ 6350 w 2235200"/>
              <a:gd name="connsiteY110" fmla="*/ 2025722 h 2736922"/>
              <a:gd name="connsiteX111" fmla="*/ 12700 w 2235200"/>
              <a:gd name="connsiteY111" fmla="*/ 2063822 h 2736922"/>
              <a:gd name="connsiteX112" fmla="*/ 31750 w 2235200"/>
              <a:gd name="connsiteY112" fmla="*/ 2076522 h 2736922"/>
              <a:gd name="connsiteX113" fmla="*/ 63500 w 2235200"/>
              <a:gd name="connsiteY113" fmla="*/ 2089222 h 2736922"/>
              <a:gd name="connsiteX114" fmla="*/ 184150 w 2235200"/>
              <a:gd name="connsiteY114" fmla="*/ 2101922 h 2736922"/>
              <a:gd name="connsiteX115" fmla="*/ 203200 w 2235200"/>
              <a:gd name="connsiteY115" fmla="*/ 2114622 h 2736922"/>
              <a:gd name="connsiteX116" fmla="*/ 247650 w 2235200"/>
              <a:gd name="connsiteY116" fmla="*/ 2171772 h 2736922"/>
              <a:gd name="connsiteX117" fmla="*/ 260350 w 2235200"/>
              <a:gd name="connsiteY117" fmla="*/ 2190822 h 2736922"/>
              <a:gd name="connsiteX118" fmla="*/ 273050 w 2235200"/>
              <a:gd name="connsiteY118" fmla="*/ 2241622 h 2736922"/>
              <a:gd name="connsiteX119" fmla="*/ 285750 w 2235200"/>
              <a:gd name="connsiteY119" fmla="*/ 2349572 h 2736922"/>
              <a:gd name="connsiteX120" fmla="*/ 292100 w 2235200"/>
              <a:gd name="connsiteY120" fmla="*/ 2400372 h 2736922"/>
              <a:gd name="connsiteX121" fmla="*/ 304800 w 2235200"/>
              <a:gd name="connsiteY121" fmla="*/ 2470222 h 2736922"/>
              <a:gd name="connsiteX122" fmla="*/ 311150 w 2235200"/>
              <a:gd name="connsiteY122" fmla="*/ 2508322 h 2736922"/>
              <a:gd name="connsiteX123" fmla="*/ 304800 w 2235200"/>
              <a:gd name="connsiteY123" fmla="*/ 2546422 h 2736922"/>
              <a:gd name="connsiteX124" fmla="*/ 285750 w 2235200"/>
              <a:gd name="connsiteY124" fmla="*/ 2559122 h 2736922"/>
              <a:gd name="connsiteX125" fmla="*/ 317500 w 2235200"/>
              <a:gd name="connsiteY125" fmla="*/ 2571822 h 2736922"/>
              <a:gd name="connsiteX126" fmla="*/ 412750 w 2235200"/>
              <a:gd name="connsiteY126" fmla="*/ 2584522 h 2736922"/>
              <a:gd name="connsiteX127" fmla="*/ 431800 w 2235200"/>
              <a:gd name="connsiteY127" fmla="*/ 2578172 h 2736922"/>
              <a:gd name="connsiteX128" fmla="*/ 450850 w 2235200"/>
              <a:gd name="connsiteY128" fmla="*/ 2559122 h 2736922"/>
              <a:gd name="connsiteX129" fmla="*/ 469900 w 2235200"/>
              <a:gd name="connsiteY129" fmla="*/ 2508322 h 2736922"/>
              <a:gd name="connsiteX130" fmla="*/ 463550 w 2235200"/>
              <a:gd name="connsiteY130" fmla="*/ 2425772 h 2736922"/>
              <a:gd name="connsiteX131" fmla="*/ 450850 w 2235200"/>
              <a:gd name="connsiteY131" fmla="*/ 2406722 h 2736922"/>
              <a:gd name="connsiteX132" fmla="*/ 438150 w 2235200"/>
              <a:gd name="connsiteY132" fmla="*/ 2362272 h 2736922"/>
              <a:gd name="connsiteX133" fmla="*/ 444500 w 2235200"/>
              <a:gd name="connsiteY133" fmla="*/ 2298772 h 2736922"/>
              <a:gd name="connsiteX134" fmla="*/ 463550 w 2235200"/>
              <a:gd name="connsiteY134" fmla="*/ 2286072 h 2736922"/>
              <a:gd name="connsiteX135" fmla="*/ 482600 w 2235200"/>
              <a:gd name="connsiteY135" fmla="*/ 2279722 h 2736922"/>
              <a:gd name="connsiteX136" fmla="*/ 552450 w 2235200"/>
              <a:gd name="connsiteY136" fmla="*/ 2260672 h 2736922"/>
              <a:gd name="connsiteX137" fmla="*/ 577850 w 2235200"/>
              <a:gd name="connsiteY137" fmla="*/ 2247972 h 2736922"/>
              <a:gd name="connsiteX138" fmla="*/ 615950 w 2235200"/>
              <a:gd name="connsiteY138" fmla="*/ 2222572 h 2736922"/>
              <a:gd name="connsiteX139" fmla="*/ 622300 w 2235200"/>
              <a:gd name="connsiteY139" fmla="*/ 2203522 h 2736922"/>
              <a:gd name="connsiteX140" fmla="*/ 685800 w 2235200"/>
              <a:gd name="connsiteY140" fmla="*/ 2203522 h 2736922"/>
              <a:gd name="connsiteX141" fmla="*/ 698500 w 2235200"/>
              <a:gd name="connsiteY141" fmla="*/ 2222572 h 2736922"/>
              <a:gd name="connsiteX142" fmla="*/ 768350 w 2235200"/>
              <a:gd name="connsiteY142" fmla="*/ 2222572 h 2736922"/>
              <a:gd name="connsiteX143" fmla="*/ 812800 w 2235200"/>
              <a:gd name="connsiteY143" fmla="*/ 2216222 h 2736922"/>
              <a:gd name="connsiteX144" fmla="*/ 831850 w 2235200"/>
              <a:gd name="connsiteY144" fmla="*/ 2209872 h 2736922"/>
              <a:gd name="connsiteX145" fmla="*/ 927100 w 2235200"/>
              <a:gd name="connsiteY145" fmla="*/ 2216222 h 2736922"/>
              <a:gd name="connsiteX146" fmla="*/ 958850 w 2235200"/>
              <a:gd name="connsiteY146" fmla="*/ 2254322 h 2736922"/>
              <a:gd name="connsiteX147" fmla="*/ 977900 w 2235200"/>
              <a:gd name="connsiteY147" fmla="*/ 2267022 h 2736922"/>
              <a:gd name="connsiteX148" fmla="*/ 996950 w 2235200"/>
              <a:gd name="connsiteY148" fmla="*/ 2317822 h 2736922"/>
              <a:gd name="connsiteX149" fmla="*/ 1003300 w 2235200"/>
              <a:gd name="connsiteY149" fmla="*/ 2336872 h 2736922"/>
              <a:gd name="connsiteX150" fmla="*/ 1022350 w 2235200"/>
              <a:gd name="connsiteY150" fmla="*/ 2362272 h 2736922"/>
              <a:gd name="connsiteX151" fmla="*/ 1054100 w 2235200"/>
              <a:gd name="connsiteY151" fmla="*/ 2400372 h 2736922"/>
              <a:gd name="connsiteX152" fmla="*/ 1066800 w 2235200"/>
              <a:gd name="connsiteY152" fmla="*/ 2432122 h 2736922"/>
              <a:gd name="connsiteX153" fmla="*/ 1079500 w 2235200"/>
              <a:gd name="connsiteY153" fmla="*/ 2451172 h 2736922"/>
              <a:gd name="connsiteX154" fmla="*/ 1092200 w 2235200"/>
              <a:gd name="connsiteY154" fmla="*/ 2476572 h 2736922"/>
              <a:gd name="connsiteX155" fmla="*/ 1111250 w 2235200"/>
              <a:gd name="connsiteY155" fmla="*/ 2495622 h 2736922"/>
              <a:gd name="connsiteX156" fmla="*/ 1136650 w 2235200"/>
              <a:gd name="connsiteY156" fmla="*/ 2533722 h 2736922"/>
              <a:gd name="connsiteX157" fmla="*/ 1155700 w 2235200"/>
              <a:gd name="connsiteY157" fmla="*/ 2546422 h 2736922"/>
              <a:gd name="connsiteX158" fmla="*/ 1206500 w 2235200"/>
              <a:gd name="connsiteY158" fmla="*/ 2559122 h 2736922"/>
              <a:gd name="connsiteX159" fmla="*/ 1244600 w 2235200"/>
              <a:gd name="connsiteY159" fmla="*/ 2571822 h 2736922"/>
              <a:gd name="connsiteX160" fmla="*/ 1282700 w 2235200"/>
              <a:gd name="connsiteY160" fmla="*/ 2603572 h 2736922"/>
              <a:gd name="connsiteX161" fmla="*/ 1301750 w 2235200"/>
              <a:gd name="connsiteY161" fmla="*/ 2609922 h 2736922"/>
              <a:gd name="connsiteX162" fmla="*/ 1327150 w 2235200"/>
              <a:gd name="connsiteY162" fmla="*/ 2654372 h 2736922"/>
              <a:gd name="connsiteX163" fmla="*/ 1346200 w 2235200"/>
              <a:gd name="connsiteY163" fmla="*/ 2673422 h 2736922"/>
              <a:gd name="connsiteX164" fmla="*/ 1365250 w 2235200"/>
              <a:gd name="connsiteY164" fmla="*/ 2679772 h 2736922"/>
              <a:gd name="connsiteX165" fmla="*/ 1435100 w 2235200"/>
              <a:gd name="connsiteY165" fmla="*/ 2717872 h 2736922"/>
              <a:gd name="connsiteX166" fmla="*/ 1435100 w 2235200"/>
              <a:gd name="connsiteY166" fmla="*/ 2717872 h 2736922"/>
              <a:gd name="connsiteX167" fmla="*/ 1473200 w 2235200"/>
              <a:gd name="connsiteY167" fmla="*/ 2736922 h 2736922"/>
              <a:gd name="connsiteX168" fmla="*/ 1473200 w 2235200"/>
              <a:gd name="connsiteY168" fmla="*/ 2641672 h 2736922"/>
              <a:gd name="connsiteX169" fmla="*/ 1454150 w 2235200"/>
              <a:gd name="connsiteY169" fmla="*/ 2590872 h 2736922"/>
              <a:gd name="connsiteX170" fmla="*/ 1435100 w 2235200"/>
              <a:gd name="connsiteY170" fmla="*/ 2571822 h 2736922"/>
              <a:gd name="connsiteX171" fmla="*/ 1422400 w 2235200"/>
              <a:gd name="connsiteY171" fmla="*/ 2552772 h 2736922"/>
              <a:gd name="connsiteX172" fmla="*/ 1428750 w 2235200"/>
              <a:gd name="connsiteY172" fmla="*/ 2482922 h 2736922"/>
              <a:gd name="connsiteX173" fmla="*/ 1466850 w 2235200"/>
              <a:gd name="connsiteY173" fmla="*/ 2470222 h 2736922"/>
              <a:gd name="connsiteX174" fmla="*/ 1517650 w 2235200"/>
              <a:gd name="connsiteY174" fmla="*/ 2457522 h 2736922"/>
              <a:gd name="connsiteX175" fmla="*/ 1555750 w 2235200"/>
              <a:gd name="connsiteY175" fmla="*/ 2438472 h 2736922"/>
              <a:gd name="connsiteX176" fmla="*/ 1587500 w 2235200"/>
              <a:gd name="connsiteY176" fmla="*/ 2413072 h 2736922"/>
              <a:gd name="connsiteX177" fmla="*/ 1625600 w 2235200"/>
              <a:gd name="connsiteY177" fmla="*/ 2387672 h 2736922"/>
              <a:gd name="connsiteX178" fmla="*/ 1651000 w 2235200"/>
              <a:gd name="connsiteY178" fmla="*/ 2374972 h 2736922"/>
              <a:gd name="connsiteX179" fmla="*/ 1651000 w 2235200"/>
              <a:gd name="connsiteY179" fmla="*/ 2311472 h 2736922"/>
              <a:gd name="connsiteX180" fmla="*/ 1619250 w 2235200"/>
              <a:gd name="connsiteY180" fmla="*/ 2292422 h 2736922"/>
              <a:gd name="connsiteX181" fmla="*/ 1549400 w 2235200"/>
              <a:gd name="connsiteY181" fmla="*/ 2273372 h 2736922"/>
              <a:gd name="connsiteX182" fmla="*/ 1530350 w 2235200"/>
              <a:gd name="connsiteY182" fmla="*/ 2260672 h 2736922"/>
              <a:gd name="connsiteX183" fmla="*/ 1504950 w 2235200"/>
              <a:gd name="connsiteY183" fmla="*/ 2222572 h 2736922"/>
              <a:gd name="connsiteX184" fmla="*/ 1511300 w 2235200"/>
              <a:gd name="connsiteY184" fmla="*/ 2178122 h 2736922"/>
              <a:gd name="connsiteX185" fmla="*/ 1530350 w 2235200"/>
              <a:gd name="connsiteY185" fmla="*/ 2165422 h 2736922"/>
              <a:gd name="connsiteX186" fmla="*/ 1606550 w 2235200"/>
              <a:gd name="connsiteY186" fmla="*/ 2171772 h 2736922"/>
              <a:gd name="connsiteX187" fmla="*/ 1701800 w 2235200"/>
              <a:gd name="connsiteY187" fmla="*/ 2165422 h 2736922"/>
              <a:gd name="connsiteX188" fmla="*/ 1714500 w 2235200"/>
              <a:gd name="connsiteY188" fmla="*/ 2146372 h 2736922"/>
              <a:gd name="connsiteX189" fmla="*/ 1708150 w 2235200"/>
              <a:gd name="connsiteY189" fmla="*/ 2051122 h 2736922"/>
              <a:gd name="connsiteX190" fmla="*/ 1689100 w 2235200"/>
              <a:gd name="connsiteY190" fmla="*/ 2032072 h 2736922"/>
              <a:gd name="connsiteX191" fmla="*/ 1676400 w 2235200"/>
              <a:gd name="connsiteY191" fmla="*/ 2013022 h 2736922"/>
              <a:gd name="connsiteX192" fmla="*/ 1670050 w 2235200"/>
              <a:gd name="connsiteY192" fmla="*/ 1987622 h 2736922"/>
              <a:gd name="connsiteX193" fmla="*/ 1657350 w 2235200"/>
              <a:gd name="connsiteY193" fmla="*/ 1949522 h 2736922"/>
              <a:gd name="connsiteX194" fmla="*/ 1663700 w 2235200"/>
              <a:gd name="connsiteY194" fmla="*/ 1905072 h 2736922"/>
              <a:gd name="connsiteX195" fmla="*/ 1778000 w 2235200"/>
              <a:gd name="connsiteY195" fmla="*/ 1917772 h 2736922"/>
              <a:gd name="connsiteX196" fmla="*/ 1835150 w 2235200"/>
              <a:gd name="connsiteY196" fmla="*/ 1911422 h 2736922"/>
              <a:gd name="connsiteX197" fmla="*/ 1854200 w 2235200"/>
              <a:gd name="connsiteY197" fmla="*/ 1892372 h 2736922"/>
              <a:gd name="connsiteX198" fmla="*/ 1873250 w 2235200"/>
              <a:gd name="connsiteY198" fmla="*/ 1854272 h 2736922"/>
              <a:gd name="connsiteX199" fmla="*/ 1892300 w 2235200"/>
              <a:gd name="connsiteY199" fmla="*/ 1784422 h 2736922"/>
              <a:gd name="connsiteX200" fmla="*/ 1943100 w 2235200"/>
              <a:gd name="connsiteY200" fmla="*/ 1778072 h 2736922"/>
              <a:gd name="connsiteX201" fmla="*/ 1962150 w 2235200"/>
              <a:gd name="connsiteY201" fmla="*/ 1771722 h 2736922"/>
              <a:gd name="connsiteX202" fmla="*/ 1987550 w 2235200"/>
              <a:gd name="connsiteY202" fmla="*/ 1765372 h 2736922"/>
              <a:gd name="connsiteX203" fmla="*/ 2012950 w 2235200"/>
              <a:gd name="connsiteY203" fmla="*/ 1727272 h 2736922"/>
              <a:gd name="connsiteX204" fmla="*/ 2032000 w 2235200"/>
              <a:gd name="connsiteY204" fmla="*/ 1714572 h 2736922"/>
              <a:gd name="connsiteX205" fmla="*/ 2070100 w 2235200"/>
              <a:gd name="connsiteY205" fmla="*/ 1701872 h 2736922"/>
              <a:gd name="connsiteX206" fmla="*/ 2089150 w 2235200"/>
              <a:gd name="connsiteY206" fmla="*/ 1682822 h 2736922"/>
              <a:gd name="connsiteX207" fmla="*/ 2108200 w 2235200"/>
              <a:gd name="connsiteY207" fmla="*/ 1676472 h 2736922"/>
              <a:gd name="connsiteX208" fmla="*/ 2127250 w 2235200"/>
              <a:gd name="connsiteY208" fmla="*/ 1663772 h 2736922"/>
              <a:gd name="connsiteX209" fmla="*/ 2159000 w 2235200"/>
              <a:gd name="connsiteY209" fmla="*/ 1632022 h 2736922"/>
              <a:gd name="connsiteX210" fmla="*/ 2171700 w 2235200"/>
              <a:gd name="connsiteY210" fmla="*/ 1612972 h 2736922"/>
              <a:gd name="connsiteX211" fmla="*/ 2190750 w 2235200"/>
              <a:gd name="connsiteY211" fmla="*/ 1587572 h 2736922"/>
              <a:gd name="connsiteX212" fmla="*/ 2203450 w 2235200"/>
              <a:gd name="connsiteY212" fmla="*/ 1549472 h 2736922"/>
              <a:gd name="connsiteX213" fmla="*/ 2216150 w 2235200"/>
              <a:gd name="connsiteY213" fmla="*/ 1505022 h 2736922"/>
              <a:gd name="connsiteX214" fmla="*/ 2222500 w 2235200"/>
              <a:gd name="connsiteY214" fmla="*/ 1447872 h 2736922"/>
              <a:gd name="connsiteX215" fmla="*/ 2235200 w 2235200"/>
              <a:gd name="connsiteY215" fmla="*/ 1409772 h 2736922"/>
              <a:gd name="connsiteX216" fmla="*/ 2228850 w 2235200"/>
              <a:gd name="connsiteY216" fmla="*/ 1333572 h 2736922"/>
              <a:gd name="connsiteX217" fmla="*/ 2216150 w 2235200"/>
              <a:gd name="connsiteY217" fmla="*/ 1314522 h 2736922"/>
              <a:gd name="connsiteX218" fmla="*/ 2146300 w 2235200"/>
              <a:gd name="connsiteY218" fmla="*/ 1295472 h 2736922"/>
              <a:gd name="connsiteX219" fmla="*/ 2127250 w 2235200"/>
              <a:gd name="connsiteY219" fmla="*/ 1282772 h 2736922"/>
              <a:gd name="connsiteX220" fmla="*/ 2082800 w 2235200"/>
              <a:gd name="connsiteY220" fmla="*/ 1263722 h 2736922"/>
              <a:gd name="connsiteX221" fmla="*/ 2044700 w 2235200"/>
              <a:gd name="connsiteY221" fmla="*/ 1238322 h 2736922"/>
              <a:gd name="connsiteX222" fmla="*/ 2025650 w 2235200"/>
              <a:gd name="connsiteY222" fmla="*/ 1225622 h 2736922"/>
              <a:gd name="connsiteX223" fmla="*/ 2006600 w 2235200"/>
              <a:gd name="connsiteY223" fmla="*/ 1200222 h 2736922"/>
              <a:gd name="connsiteX224" fmla="*/ 1981200 w 2235200"/>
              <a:gd name="connsiteY224" fmla="*/ 1187522 h 2736922"/>
              <a:gd name="connsiteX225" fmla="*/ 1943100 w 2235200"/>
              <a:gd name="connsiteY225" fmla="*/ 1155772 h 2736922"/>
              <a:gd name="connsiteX226" fmla="*/ 1917700 w 2235200"/>
              <a:gd name="connsiteY226" fmla="*/ 1117672 h 2736922"/>
              <a:gd name="connsiteX227" fmla="*/ 1905000 w 2235200"/>
              <a:gd name="connsiteY227" fmla="*/ 1098622 h 2736922"/>
              <a:gd name="connsiteX228" fmla="*/ 1898650 w 2235200"/>
              <a:gd name="connsiteY228" fmla="*/ 1079572 h 2736922"/>
              <a:gd name="connsiteX229" fmla="*/ 1879600 w 2235200"/>
              <a:gd name="connsiteY229" fmla="*/ 1028772 h 2736922"/>
              <a:gd name="connsiteX230" fmla="*/ 1860550 w 2235200"/>
              <a:gd name="connsiteY230" fmla="*/ 1016072 h 2736922"/>
              <a:gd name="connsiteX231" fmla="*/ 1847850 w 2235200"/>
              <a:gd name="connsiteY231" fmla="*/ 997022 h 2736922"/>
              <a:gd name="connsiteX232" fmla="*/ 1828800 w 2235200"/>
              <a:gd name="connsiteY232" fmla="*/ 946222 h 2736922"/>
              <a:gd name="connsiteX233" fmla="*/ 1847850 w 2235200"/>
              <a:gd name="connsiteY233" fmla="*/ 889072 h 2736922"/>
              <a:gd name="connsiteX234" fmla="*/ 1885950 w 2235200"/>
              <a:gd name="connsiteY234" fmla="*/ 876372 h 2736922"/>
              <a:gd name="connsiteX235" fmla="*/ 1905000 w 2235200"/>
              <a:gd name="connsiteY235" fmla="*/ 863672 h 2736922"/>
              <a:gd name="connsiteX236" fmla="*/ 1924050 w 2235200"/>
              <a:gd name="connsiteY236" fmla="*/ 857322 h 2736922"/>
              <a:gd name="connsiteX237" fmla="*/ 1993900 w 2235200"/>
              <a:gd name="connsiteY237" fmla="*/ 838272 h 2736922"/>
              <a:gd name="connsiteX238" fmla="*/ 2019300 w 2235200"/>
              <a:gd name="connsiteY238" fmla="*/ 793822 h 2736922"/>
              <a:gd name="connsiteX239" fmla="*/ 2000250 w 2235200"/>
              <a:gd name="connsiteY239" fmla="*/ 781122 h 2736922"/>
              <a:gd name="connsiteX240" fmla="*/ 1930400 w 2235200"/>
              <a:gd name="connsiteY240" fmla="*/ 768422 h 2736922"/>
              <a:gd name="connsiteX241" fmla="*/ 1936750 w 2235200"/>
              <a:gd name="connsiteY241" fmla="*/ 736672 h 2736922"/>
              <a:gd name="connsiteX242" fmla="*/ 1955800 w 2235200"/>
              <a:gd name="connsiteY242" fmla="*/ 730322 h 2736922"/>
              <a:gd name="connsiteX243" fmla="*/ 1917700 w 2235200"/>
              <a:gd name="connsiteY243" fmla="*/ 685872 h 2736922"/>
              <a:gd name="connsiteX244" fmla="*/ 1879600 w 2235200"/>
              <a:gd name="connsiteY244" fmla="*/ 698572 h 2736922"/>
              <a:gd name="connsiteX245" fmla="*/ 1847850 w 2235200"/>
              <a:gd name="connsiteY245" fmla="*/ 723972 h 2736922"/>
              <a:gd name="connsiteX246" fmla="*/ 1828800 w 2235200"/>
              <a:gd name="connsiteY246" fmla="*/ 743022 h 2736922"/>
              <a:gd name="connsiteX247" fmla="*/ 1803400 w 2235200"/>
              <a:gd name="connsiteY247" fmla="*/ 749372 h 2736922"/>
              <a:gd name="connsiteX248" fmla="*/ 1809750 w 2235200"/>
              <a:gd name="connsiteY248" fmla="*/ 666822 h 2736922"/>
              <a:gd name="connsiteX249" fmla="*/ 1790700 w 2235200"/>
              <a:gd name="connsiteY249" fmla="*/ 660472 h 2736922"/>
              <a:gd name="connsiteX250" fmla="*/ 1720850 w 2235200"/>
              <a:gd name="connsiteY250" fmla="*/ 666822 h 2736922"/>
              <a:gd name="connsiteX251" fmla="*/ 1670050 w 2235200"/>
              <a:gd name="connsiteY251" fmla="*/ 673172 h 2736922"/>
              <a:gd name="connsiteX252" fmla="*/ 1663700 w 2235200"/>
              <a:gd name="connsiteY252" fmla="*/ 628722 h 2736922"/>
              <a:gd name="connsiteX253" fmla="*/ 1631950 w 2235200"/>
              <a:gd name="connsiteY253" fmla="*/ 641422 h 2736922"/>
              <a:gd name="connsiteX254" fmla="*/ 1593850 w 2235200"/>
              <a:gd name="connsiteY254" fmla="*/ 666822 h 2736922"/>
              <a:gd name="connsiteX255" fmla="*/ 1587500 w 2235200"/>
              <a:gd name="connsiteY255" fmla="*/ 685872 h 2736922"/>
              <a:gd name="connsiteX256" fmla="*/ 1581150 w 2235200"/>
              <a:gd name="connsiteY256" fmla="*/ 723972 h 2736922"/>
              <a:gd name="connsiteX257" fmla="*/ 1568450 w 2235200"/>
              <a:gd name="connsiteY257" fmla="*/ 704922 h 2736922"/>
              <a:gd name="connsiteX258" fmla="*/ 1555750 w 2235200"/>
              <a:gd name="connsiteY258" fmla="*/ 679522 h 2736922"/>
              <a:gd name="connsiteX259" fmla="*/ 1530350 w 2235200"/>
              <a:gd name="connsiteY259" fmla="*/ 590622 h 2736922"/>
              <a:gd name="connsiteX260" fmla="*/ 1511300 w 2235200"/>
              <a:gd name="connsiteY260" fmla="*/ 571572 h 2736922"/>
              <a:gd name="connsiteX261" fmla="*/ 1498600 w 2235200"/>
              <a:gd name="connsiteY261" fmla="*/ 590622 h 2736922"/>
              <a:gd name="connsiteX262" fmla="*/ 1473200 w 2235200"/>
              <a:gd name="connsiteY262" fmla="*/ 692222 h 2736922"/>
              <a:gd name="connsiteX263" fmla="*/ 1435100 w 2235200"/>
              <a:gd name="connsiteY263" fmla="*/ 660472 h 2736922"/>
              <a:gd name="connsiteX264" fmla="*/ 1397000 w 2235200"/>
              <a:gd name="connsiteY264" fmla="*/ 647772 h 2736922"/>
              <a:gd name="connsiteX265" fmla="*/ 1377950 w 2235200"/>
              <a:gd name="connsiteY265" fmla="*/ 628722 h 2736922"/>
              <a:gd name="connsiteX266" fmla="*/ 1371600 w 2235200"/>
              <a:gd name="connsiteY266" fmla="*/ 527122 h 2736922"/>
              <a:gd name="connsiteX267" fmla="*/ 1390650 w 2235200"/>
              <a:gd name="connsiteY267" fmla="*/ 514422 h 2736922"/>
              <a:gd name="connsiteX268" fmla="*/ 1454150 w 2235200"/>
              <a:gd name="connsiteY268" fmla="*/ 495372 h 2736922"/>
              <a:gd name="connsiteX269" fmla="*/ 1504950 w 2235200"/>
              <a:gd name="connsiteY269" fmla="*/ 469972 h 2736922"/>
              <a:gd name="connsiteX270" fmla="*/ 1524000 w 2235200"/>
              <a:gd name="connsiteY270" fmla="*/ 450922 h 2736922"/>
              <a:gd name="connsiteX271" fmla="*/ 1562100 w 2235200"/>
              <a:gd name="connsiteY271" fmla="*/ 438222 h 2736922"/>
              <a:gd name="connsiteX272" fmla="*/ 1568450 w 2235200"/>
              <a:gd name="connsiteY272" fmla="*/ 412822 h 2736922"/>
              <a:gd name="connsiteX273" fmla="*/ 1574800 w 2235200"/>
              <a:gd name="connsiteY273" fmla="*/ 311222 h 2736922"/>
              <a:gd name="connsiteX274" fmla="*/ 1600200 w 2235200"/>
              <a:gd name="connsiteY274" fmla="*/ 317572 h 2736922"/>
              <a:gd name="connsiteX275" fmla="*/ 1638300 w 2235200"/>
              <a:gd name="connsiteY275" fmla="*/ 349322 h 2736922"/>
              <a:gd name="connsiteX276" fmla="*/ 1644650 w 2235200"/>
              <a:gd name="connsiteY276" fmla="*/ 368372 h 2736922"/>
              <a:gd name="connsiteX277" fmla="*/ 1651000 w 2235200"/>
              <a:gd name="connsiteY277" fmla="*/ 412822 h 2736922"/>
              <a:gd name="connsiteX278" fmla="*/ 1670050 w 2235200"/>
              <a:gd name="connsiteY278" fmla="*/ 419172 h 2736922"/>
              <a:gd name="connsiteX279" fmla="*/ 1657350 w 2235200"/>
              <a:gd name="connsiteY279" fmla="*/ 501722 h 2736922"/>
              <a:gd name="connsiteX280" fmla="*/ 1670050 w 2235200"/>
              <a:gd name="connsiteY280" fmla="*/ 533472 h 2736922"/>
              <a:gd name="connsiteX281" fmla="*/ 1689100 w 2235200"/>
              <a:gd name="connsiteY281" fmla="*/ 546172 h 2736922"/>
              <a:gd name="connsiteX282" fmla="*/ 1752600 w 2235200"/>
              <a:gd name="connsiteY282" fmla="*/ 558872 h 2736922"/>
              <a:gd name="connsiteX283" fmla="*/ 1822450 w 2235200"/>
              <a:gd name="connsiteY283" fmla="*/ 565222 h 273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2235200" h="2736922">
                <a:moveTo>
                  <a:pt x="1822450" y="565222"/>
                </a:moveTo>
                <a:cubicBezTo>
                  <a:pt x="1840442" y="565222"/>
                  <a:pt x="1853221" y="569458"/>
                  <a:pt x="1860550" y="558872"/>
                </a:cubicBezTo>
                <a:cubicBezTo>
                  <a:pt x="1875453" y="537346"/>
                  <a:pt x="1871321" y="507510"/>
                  <a:pt x="1879600" y="482672"/>
                </a:cubicBezTo>
                <a:lnTo>
                  <a:pt x="1885950" y="463622"/>
                </a:lnTo>
                <a:cubicBezTo>
                  <a:pt x="1883833" y="440339"/>
                  <a:pt x="1882906" y="416916"/>
                  <a:pt x="1879600" y="393772"/>
                </a:cubicBezTo>
                <a:cubicBezTo>
                  <a:pt x="1878653" y="387146"/>
                  <a:pt x="1874873" y="381216"/>
                  <a:pt x="1873250" y="374722"/>
                </a:cubicBezTo>
                <a:lnTo>
                  <a:pt x="1860550" y="323922"/>
                </a:lnTo>
                <a:cubicBezTo>
                  <a:pt x="1856317" y="228672"/>
                  <a:pt x="1857728" y="133003"/>
                  <a:pt x="1847850" y="38172"/>
                </a:cubicBezTo>
                <a:cubicBezTo>
                  <a:pt x="1846920" y="29240"/>
                  <a:pt x="1837635" y="20728"/>
                  <a:pt x="1828800" y="19122"/>
                </a:cubicBezTo>
                <a:cubicBezTo>
                  <a:pt x="1789177" y="11918"/>
                  <a:pt x="1748367" y="14889"/>
                  <a:pt x="1708150" y="12772"/>
                </a:cubicBezTo>
                <a:cubicBezTo>
                  <a:pt x="1685185" y="5117"/>
                  <a:pt x="1679737" y="0"/>
                  <a:pt x="1651000" y="12772"/>
                </a:cubicBezTo>
                <a:cubicBezTo>
                  <a:pt x="1642794" y="16419"/>
                  <a:pt x="1638300" y="25472"/>
                  <a:pt x="1631950" y="31822"/>
                </a:cubicBezTo>
                <a:cubicBezTo>
                  <a:pt x="1617058" y="76498"/>
                  <a:pt x="1636440" y="21345"/>
                  <a:pt x="1612900" y="76272"/>
                </a:cubicBezTo>
                <a:cubicBezTo>
                  <a:pt x="1610263" y="82424"/>
                  <a:pt x="1611283" y="90589"/>
                  <a:pt x="1606550" y="95322"/>
                </a:cubicBezTo>
                <a:cubicBezTo>
                  <a:pt x="1601817" y="100055"/>
                  <a:pt x="1594148" y="100890"/>
                  <a:pt x="1587500" y="101672"/>
                </a:cubicBezTo>
                <a:cubicBezTo>
                  <a:pt x="1557995" y="105143"/>
                  <a:pt x="1528233" y="105905"/>
                  <a:pt x="1498600" y="108022"/>
                </a:cubicBezTo>
                <a:cubicBezTo>
                  <a:pt x="1485900" y="120722"/>
                  <a:pt x="1466180" y="129083"/>
                  <a:pt x="1460500" y="146122"/>
                </a:cubicBezTo>
                <a:cubicBezTo>
                  <a:pt x="1456267" y="158822"/>
                  <a:pt x="1460500" y="179989"/>
                  <a:pt x="1447800" y="184222"/>
                </a:cubicBezTo>
                <a:cubicBezTo>
                  <a:pt x="1421510" y="192985"/>
                  <a:pt x="1434319" y="186859"/>
                  <a:pt x="1409700" y="203272"/>
                </a:cubicBezTo>
                <a:cubicBezTo>
                  <a:pt x="1386417" y="238197"/>
                  <a:pt x="1409700" y="208564"/>
                  <a:pt x="1377950" y="235022"/>
                </a:cubicBezTo>
                <a:cubicBezTo>
                  <a:pt x="1356884" y="252577"/>
                  <a:pt x="1363499" y="254948"/>
                  <a:pt x="1339850" y="266772"/>
                </a:cubicBezTo>
                <a:cubicBezTo>
                  <a:pt x="1333863" y="269765"/>
                  <a:pt x="1326787" y="270129"/>
                  <a:pt x="1320800" y="273122"/>
                </a:cubicBezTo>
                <a:cubicBezTo>
                  <a:pt x="1313974" y="276535"/>
                  <a:pt x="1308576" y="282409"/>
                  <a:pt x="1301750" y="285822"/>
                </a:cubicBezTo>
                <a:cubicBezTo>
                  <a:pt x="1249170" y="312112"/>
                  <a:pt x="1318245" y="268476"/>
                  <a:pt x="1263650" y="304872"/>
                </a:cubicBezTo>
                <a:cubicBezTo>
                  <a:pt x="1259417" y="311222"/>
                  <a:pt x="1255836" y="318059"/>
                  <a:pt x="1250950" y="323922"/>
                </a:cubicBezTo>
                <a:cubicBezTo>
                  <a:pt x="1245201" y="330821"/>
                  <a:pt x="1236881" y="335500"/>
                  <a:pt x="1231900" y="342972"/>
                </a:cubicBezTo>
                <a:cubicBezTo>
                  <a:pt x="1228187" y="348541"/>
                  <a:pt x="1228543" y="356035"/>
                  <a:pt x="1225550" y="362022"/>
                </a:cubicBezTo>
                <a:cubicBezTo>
                  <a:pt x="1222137" y="368848"/>
                  <a:pt x="1217083" y="374722"/>
                  <a:pt x="1212850" y="381072"/>
                </a:cubicBezTo>
                <a:cubicBezTo>
                  <a:pt x="1210733" y="393772"/>
                  <a:pt x="1212258" y="407656"/>
                  <a:pt x="1206500" y="419172"/>
                </a:cubicBezTo>
                <a:cubicBezTo>
                  <a:pt x="1203087" y="425998"/>
                  <a:pt x="1194076" y="428086"/>
                  <a:pt x="1187450" y="431872"/>
                </a:cubicBezTo>
                <a:cubicBezTo>
                  <a:pt x="1179231" y="436568"/>
                  <a:pt x="1171030" y="441579"/>
                  <a:pt x="1162050" y="444572"/>
                </a:cubicBezTo>
                <a:cubicBezTo>
                  <a:pt x="1151811" y="447985"/>
                  <a:pt x="1140946" y="449148"/>
                  <a:pt x="1130300" y="450922"/>
                </a:cubicBezTo>
                <a:cubicBezTo>
                  <a:pt x="1035784" y="466675"/>
                  <a:pt x="1128925" y="448657"/>
                  <a:pt x="1054100" y="463622"/>
                </a:cubicBezTo>
                <a:cubicBezTo>
                  <a:pt x="1030817" y="461505"/>
                  <a:pt x="1007110" y="462171"/>
                  <a:pt x="984250" y="457272"/>
                </a:cubicBezTo>
                <a:cubicBezTo>
                  <a:pt x="976788" y="455673"/>
                  <a:pt x="972026" y="447985"/>
                  <a:pt x="965200" y="444572"/>
                </a:cubicBezTo>
                <a:cubicBezTo>
                  <a:pt x="959213" y="441579"/>
                  <a:pt x="952500" y="440339"/>
                  <a:pt x="946150" y="438222"/>
                </a:cubicBezTo>
                <a:cubicBezTo>
                  <a:pt x="939800" y="431872"/>
                  <a:pt x="935306" y="422819"/>
                  <a:pt x="927100" y="419172"/>
                </a:cubicBezTo>
                <a:cubicBezTo>
                  <a:pt x="915335" y="413943"/>
                  <a:pt x="901668" y="415125"/>
                  <a:pt x="889000" y="412822"/>
                </a:cubicBezTo>
                <a:cubicBezTo>
                  <a:pt x="855284" y="406692"/>
                  <a:pt x="864638" y="408935"/>
                  <a:pt x="838200" y="400122"/>
                </a:cubicBezTo>
                <a:cubicBezTo>
                  <a:pt x="823383" y="402239"/>
                  <a:pt x="799646" y="392715"/>
                  <a:pt x="793750" y="406472"/>
                </a:cubicBezTo>
                <a:cubicBezTo>
                  <a:pt x="787737" y="420501"/>
                  <a:pt x="819150" y="444572"/>
                  <a:pt x="819150" y="444572"/>
                </a:cubicBezTo>
                <a:cubicBezTo>
                  <a:pt x="817033" y="457272"/>
                  <a:pt x="816337" y="470292"/>
                  <a:pt x="812800" y="482672"/>
                </a:cubicBezTo>
                <a:cubicBezTo>
                  <a:pt x="803606" y="514852"/>
                  <a:pt x="781050" y="577922"/>
                  <a:pt x="781050" y="577922"/>
                </a:cubicBezTo>
                <a:cubicBezTo>
                  <a:pt x="755650" y="575805"/>
                  <a:pt x="729477" y="578139"/>
                  <a:pt x="704850" y="571572"/>
                </a:cubicBezTo>
                <a:cubicBezTo>
                  <a:pt x="696173" y="569258"/>
                  <a:pt x="691549" y="559421"/>
                  <a:pt x="685800" y="552522"/>
                </a:cubicBezTo>
                <a:cubicBezTo>
                  <a:pt x="641597" y="499478"/>
                  <a:pt x="709705" y="570077"/>
                  <a:pt x="654050" y="514422"/>
                </a:cubicBezTo>
                <a:cubicBezTo>
                  <a:pt x="613833" y="516539"/>
                  <a:pt x="573303" y="515331"/>
                  <a:pt x="533400" y="520772"/>
                </a:cubicBezTo>
                <a:cubicBezTo>
                  <a:pt x="525838" y="521803"/>
                  <a:pt x="520213" y="528586"/>
                  <a:pt x="514350" y="533472"/>
                </a:cubicBezTo>
                <a:cubicBezTo>
                  <a:pt x="465457" y="574216"/>
                  <a:pt x="523548" y="533690"/>
                  <a:pt x="476250" y="565222"/>
                </a:cubicBezTo>
                <a:cubicBezTo>
                  <a:pt x="466198" y="605430"/>
                  <a:pt x="474741" y="583360"/>
                  <a:pt x="444500" y="628722"/>
                </a:cubicBezTo>
                <a:lnTo>
                  <a:pt x="444500" y="628722"/>
                </a:lnTo>
                <a:lnTo>
                  <a:pt x="431800" y="666822"/>
                </a:lnTo>
                <a:cubicBezTo>
                  <a:pt x="427617" y="679371"/>
                  <a:pt x="423941" y="695970"/>
                  <a:pt x="412750" y="704922"/>
                </a:cubicBezTo>
                <a:cubicBezTo>
                  <a:pt x="407523" y="709103"/>
                  <a:pt x="400050" y="709155"/>
                  <a:pt x="393700" y="711272"/>
                </a:cubicBezTo>
                <a:cubicBezTo>
                  <a:pt x="366216" y="747917"/>
                  <a:pt x="361334" y="742609"/>
                  <a:pt x="381000" y="806522"/>
                </a:cubicBezTo>
                <a:cubicBezTo>
                  <a:pt x="383244" y="813816"/>
                  <a:pt x="394187" y="814336"/>
                  <a:pt x="400050" y="819222"/>
                </a:cubicBezTo>
                <a:cubicBezTo>
                  <a:pt x="406949" y="824971"/>
                  <a:pt x="412750" y="831922"/>
                  <a:pt x="419100" y="838272"/>
                </a:cubicBezTo>
                <a:cubicBezTo>
                  <a:pt x="416983" y="853089"/>
                  <a:pt x="421939" y="870908"/>
                  <a:pt x="412750" y="882722"/>
                </a:cubicBezTo>
                <a:cubicBezTo>
                  <a:pt x="404531" y="893289"/>
                  <a:pt x="385789" y="887996"/>
                  <a:pt x="374650" y="895422"/>
                </a:cubicBezTo>
                <a:lnTo>
                  <a:pt x="355600" y="908122"/>
                </a:lnTo>
                <a:cubicBezTo>
                  <a:pt x="351367" y="914472"/>
                  <a:pt x="346313" y="920346"/>
                  <a:pt x="342900" y="927172"/>
                </a:cubicBezTo>
                <a:cubicBezTo>
                  <a:pt x="335642" y="941687"/>
                  <a:pt x="333823" y="963481"/>
                  <a:pt x="330200" y="977972"/>
                </a:cubicBezTo>
                <a:cubicBezTo>
                  <a:pt x="328577" y="984466"/>
                  <a:pt x="325967" y="990672"/>
                  <a:pt x="323850" y="997022"/>
                </a:cubicBezTo>
                <a:cubicBezTo>
                  <a:pt x="323312" y="1000786"/>
                  <a:pt x="319210" y="1048431"/>
                  <a:pt x="311150" y="1060522"/>
                </a:cubicBezTo>
                <a:cubicBezTo>
                  <a:pt x="306169" y="1067994"/>
                  <a:pt x="298450" y="1073222"/>
                  <a:pt x="292100" y="1079572"/>
                </a:cubicBezTo>
                <a:cubicBezTo>
                  <a:pt x="289983" y="1085922"/>
                  <a:pt x="289931" y="1093395"/>
                  <a:pt x="285750" y="1098622"/>
                </a:cubicBezTo>
                <a:cubicBezTo>
                  <a:pt x="280982" y="1104581"/>
                  <a:pt x="272096" y="1105926"/>
                  <a:pt x="266700" y="1111322"/>
                </a:cubicBezTo>
                <a:cubicBezTo>
                  <a:pt x="261304" y="1116718"/>
                  <a:pt x="258233" y="1124022"/>
                  <a:pt x="254000" y="1130372"/>
                </a:cubicBezTo>
                <a:cubicBezTo>
                  <a:pt x="249767" y="1124022"/>
                  <a:pt x="247043" y="1116348"/>
                  <a:pt x="241300" y="1111322"/>
                </a:cubicBezTo>
                <a:cubicBezTo>
                  <a:pt x="229813" y="1101271"/>
                  <a:pt x="203200" y="1085922"/>
                  <a:pt x="203200" y="1085922"/>
                </a:cubicBezTo>
                <a:cubicBezTo>
                  <a:pt x="198967" y="1079572"/>
                  <a:pt x="197646" y="1064192"/>
                  <a:pt x="190500" y="1066872"/>
                </a:cubicBezTo>
                <a:cubicBezTo>
                  <a:pt x="173683" y="1073178"/>
                  <a:pt x="169439" y="1099292"/>
                  <a:pt x="152400" y="1104972"/>
                </a:cubicBezTo>
                <a:cubicBezTo>
                  <a:pt x="125071" y="1114082"/>
                  <a:pt x="139844" y="1109699"/>
                  <a:pt x="107950" y="1117672"/>
                </a:cubicBezTo>
                <a:cubicBezTo>
                  <a:pt x="99465" y="1143127"/>
                  <a:pt x="96774" y="1141295"/>
                  <a:pt x="107950" y="1174822"/>
                </a:cubicBezTo>
                <a:cubicBezTo>
                  <a:pt x="110363" y="1182062"/>
                  <a:pt x="114178" y="1189827"/>
                  <a:pt x="120650" y="1193872"/>
                </a:cubicBezTo>
                <a:cubicBezTo>
                  <a:pt x="132002" y="1200967"/>
                  <a:pt x="146050" y="1202339"/>
                  <a:pt x="158750" y="1206572"/>
                </a:cubicBezTo>
                <a:lnTo>
                  <a:pt x="177800" y="1212922"/>
                </a:lnTo>
                <a:cubicBezTo>
                  <a:pt x="184150" y="1219272"/>
                  <a:pt x="192395" y="1224175"/>
                  <a:pt x="196850" y="1231972"/>
                </a:cubicBezTo>
                <a:cubicBezTo>
                  <a:pt x="206005" y="1247993"/>
                  <a:pt x="205104" y="1281028"/>
                  <a:pt x="196850" y="1295472"/>
                </a:cubicBezTo>
                <a:cubicBezTo>
                  <a:pt x="193529" y="1301284"/>
                  <a:pt x="184150" y="1299705"/>
                  <a:pt x="177800" y="1301822"/>
                </a:cubicBezTo>
                <a:cubicBezTo>
                  <a:pt x="173567" y="1308172"/>
                  <a:pt x="170496" y="1315476"/>
                  <a:pt x="165100" y="1320872"/>
                </a:cubicBezTo>
                <a:cubicBezTo>
                  <a:pt x="152790" y="1333182"/>
                  <a:pt x="142494" y="1334757"/>
                  <a:pt x="127000" y="1339922"/>
                </a:cubicBezTo>
                <a:cubicBezTo>
                  <a:pt x="122767" y="1352622"/>
                  <a:pt x="112640" y="1364738"/>
                  <a:pt x="114300" y="1378022"/>
                </a:cubicBezTo>
                <a:cubicBezTo>
                  <a:pt x="121480" y="1435464"/>
                  <a:pt x="115254" y="1412633"/>
                  <a:pt x="127000" y="1447872"/>
                </a:cubicBezTo>
                <a:cubicBezTo>
                  <a:pt x="117693" y="1503712"/>
                  <a:pt x="111581" y="1522996"/>
                  <a:pt x="127000" y="1593922"/>
                </a:cubicBezTo>
                <a:cubicBezTo>
                  <a:pt x="130242" y="1608837"/>
                  <a:pt x="137920" y="1627195"/>
                  <a:pt x="152400" y="1632022"/>
                </a:cubicBezTo>
                <a:lnTo>
                  <a:pt x="171450" y="1638372"/>
                </a:lnTo>
                <a:cubicBezTo>
                  <a:pt x="175683" y="1644722"/>
                  <a:pt x="180737" y="1650596"/>
                  <a:pt x="184150" y="1657422"/>
                </a:cubicBezTo>
                <a:cubicBezTo>
                  <a:pt x="210440" y="1710002"/>
                  <a:pt x="166804" y="1640927"/>
                  <a:pt x="203200" y="1695522"/>
                </a:cubicBezTo>
                <a:cubicBezTo>
                  <a:pt x="205317" y="1714572"/>
                  <a:pt x="207643" y="1733600"/>
                  <a:pt x="209550" y="1752672"/>
                </a:cubicBezTo>
                <a:cubicBezTo>
                  <a:pt x="211876" y="1775935"/>
                  <a:pt x="212594" y="1799378"/>
                  <a:pt x="215900" y="1822522"/>
                </a:cubicBezTo>
                <a:cubicBezTo>
                  <a:pt x="216847" y="1829148"/>
                  <a:pt x="218537" y="1836003"/>
                  <a:pt x="222250" y="1841572"/>
                </a:cubicBezTo>
                <a:cubicBezTo>
                  <a:pt x="227231" y="1849044"/>
                  <a:pt x="235787" y="1853533"/>
                  <a:pt x="241300" y="1860622"/>
                </a:cubicBezTo>
                <a:cubicBezTo>
                  <a:pt x="276963" y="1906475"/>
                  <a:pt x="249347" y="1892938"/>
                  <a:pt x="285750" y="1905072"/>
                </a:cubicBezTo>
                <a:cubicBezTo>
                  <a:pt x="283633" y="1932589"/>
                  <a:pt x="282823" y="1960237"/>
                  <a:pt x="279400" y="1987622"/>
                </a:cubicBezTo>
                <a:cubicBezTo>
                  <a:pt x="278570" y="1994264"/>
                  <a:pt x="277231" y="2001445"/>
                  <a:pt x="273050" y="2006672"/>
                </a:cubicBezTo>
                <a:cubicBezTo>
                  <a:pt x="268282" y="2012631"/>
                  <a:pt x="260350" y="2015139"/>
                  <a:pt x="254000" y="2019372"/>
                </a:cubicBezTo>
                <a:cubicBezTo>
                  <a:pt x="237067" y="2017255"/>
                  <a:pt x="219238" y="2018854"/>
                  <a:pt x="203200" y="2013022"/>
                </a:cubicBezTo>
                <a:cubicBezTo>
                  <a:pt x="194760" y="2009953"/>
                  <a:pt x="191049" y="1999721"/>
                  <a:pt x="184150" y="1993972"/>
                </a:cubicBezTo>
                <a:cubicBezTo>
                  <a:pt x="178287" y="1989086"/>
                  <a:pt x="171450" y="1985505"/>
                  <a:pt x="165100" y="1981272"/>
                </a:cubicBezTo>
                <a:cubicBezTo>
                  <a:pt x="160867" y="1974922"/>
                  <a:pt x="155813" y="1969048"/>
                  <a:pt x="152400" y="1962222"/>
                </a:cubicBezTo>
                <a:cubicBezTo>
                  <a:pt x="149407" y="1956235"/>
                  <a:pt x="149763" y="1948741"/>
                  <a:pt x="146050" y="1943172"/>
                </a:cubicBezTo>
                <a:cubicBezTo>
                  <a:pt x="139121" y="1932778"/>
                  <a:pt x="111080" y="1910489"/>
                  <a:pt x="101600" y="1905072"/>
                </a:cubicBezTo>
                <a:cubicBezTo>
                  <a:pt x="95788" y="1901751"/>
                  <a:pt x="88900" y="1900839"/>
                  <a:pt x="82550" y="1898722"/>
                </a:cubicBezTo>
                <a:cubicBezTo>
                  <a:pt x="78317" y="1892372"/>
                  <a:pt x="77482" y="1879672"/>
                  <a:pt x="69850" y="1879672"/>
                </a:cubicBezTo>
                <a:cubicBezTo>
                  <a:pt x="62218" y="1879672"/>
                  <a:pt x="62036" y="1892859"/>
                  <a:pt x="57150" y="1898722"/>
                </a:cubicBezTo>
                <a:cubicBezTo>
                  <a:pt x="51401" y="1905621"/>
                  <a:pt x="43320" y="1910464"/>
                  <a:pt x="38100" y="1917772"/>
                </a:cubicBezTo>
                <a:cubicBezTo>
                  <a:pt x="32598" y="1925475"/>
                  <a:pt x="29129" y="1934471"/>
                  <a:pt x="25400" y="1943172"/>
                </a:cubicBezTo>
                <a:cubicBezTo>
                  <a:pt x="22763" y="1949324"/>
                  <a:pt x="22763" y="1956653"/>
                  <a:pt x="19050" y="1962222"/>
                </a:cubicBezTo>
                <a:cubicBezTo>
                  <a:pt x="14069" y="1969694"/>
                  <a:pt x="6350" y="1974922"/>
                  <a:pt x="0" y="1981272"/>
                </a:cubicBezTo>
                <a:cubicBezTo>
                  <a:pt x="2117" y="1996089"/>
                  <a:pt x="4074" y="2010929"/>
                  <a:pt x="6350" y="2025722"/>
                </a:cubicBezTo>
                <a:cubicBezTo>
                  <a:pt x="8308" y="2038447"/>
                  <a:pt x="6942" y="2052306"/>
                  <a:pt x="12700" y="2063822"/>
                </a:cubicBezTo>
                <a:cubicBezTo>
                  <a:pt x="16113" y="2070648"/>
                  <a:pt x="24924" y="2073109"/>
                  <a:pt x="31750" y="2076522"/>
                </a:cubicBezTo>
                <a:cubicBezTo>
                  <a:pt x="41945" y="2081620"/>
                  <a:pt x="52582" y="2085947"/>
                  <a:pt x="63500" y="2089222"/>
                </a:cubicBezTo>
                <a:cubicBezTo>
                  <a:pt x="97746" y="2099496"/>
                  <a:pt x="157803" y="2100040"/>
                  <a:pt x="184150" y="2101922"/>
                </a:cubicBezTo>
                <a:cubicBezTo>
                  <a:pt x="190500" y="2106155"/>
                  <a:pt x="197337" y="2109736"/>
                  <a:pt x="203200" y="2114622"/>
                </a:cubicBezTo>
                <a:cubicBezTo>
                  <a:pt x="225582" y="2133274"/>
                  <a:pt x="229949" y="2145221"/>
                  <a:pt x="247650" y="2171772"/>
                </a:cubicBezTo>
                <a:lnTo>
                  <a:pt x="260350" y="2190822"/>
                </a:lnTo>
                <a:cubicBezTo>
                  <a:pt x="264583" y="2207755"/>
                  <a:pt x="271806" y="2224212"/>
                  <a:pt x="273050" y="2241622"/>
                </a:cubicBezTo>
                <a:cubicBezTo>
                  <a:pt x="279877" y="2337198"/>
                  <a:pt x="270005" y="2302338"/>
                  <a:pt x="285750" y="2349572"/>
                </a:cubicBezTo>
                <a:cubicBezTo>
                  <a:pt x="287867" y="2366505"/>
                  <a:pt x="289687" y="2383478"/>
                  <a:pt x="292100" y="2400372"/>
                </a:cubicBezTo>
                <a:cubicBezTo>
                  <a:pt x="298337" y="2444032"/>
                  <a:pt x="297507" y="2430110"/>
                  <a:pt x="304800" y="2470222"/>
                </a:cubicBezTo>
                <a:cubicBezTo>
                  <a:pt x="307103" y="2482890"/>
                  <a:pt x="309033" y="2495622"/>
                  <a:pt x="311150" y="2508322"/>
                </a:cubicBezTo>
                <a:cubicBezTo>
                  <a:pt x="309033" y="2521022"/>
                  <a:pt x="310558" y="2534906"/>
                  <a:pt x="304800" y="2546422"/>
                </a:cubicBezTo>
                <a:cubicBezTo>
                  <a:pt x="301387" y="2553248"/>
                  <a:pt x="282337" y="2552296"/>
                  <a:pt x="285750" y="2559122"/>
                </a:cubicBezTo>
                <a:cubicBezTo>
                  <a:pt x="290848" y="2569317"/>
                  <a:pt x="306323" y="2569587"/>
                  <a:pt x="317500" y="2571822"/>
                </a:cubicBezTo>
                <a:cubicBezTo>
                  <a:pt x="348909" y="2578104"/>
                  <a:pt x="381000" y="2580289"/>
                  <a:pt x="412750" y="2584522"/>
                </a:cubicBezTo>
                <a:cubicBezTo>
                  <a:pt x="419100" y="2582405"/>
                  <a:pt x="426231" y="2581885"/>
                  <a:pt x="431800" y="2578172"/>
                </a:cubicBezTo>
                <a:cubicBezTo>
                  <a:pt x="439272" y="2573191"/>
                  <a:pt x="446090" y="2566737"/>
                  <a:pt x="450850" y="2559122"/>
                </a:cubicBezTo>
                <a:cubicBezTo>
                  <a:pt x="456274" y="2550444"/>
                  <a:pt x="465678" y="2520988"/>
                  <a:pt x="469900" y="2508322"/>
                </a:cubicBezTo>
                <a:cubicBezTo>
                  <a:pt x="467783" y="2480805"/>
                  <a:pt x="468636" y="2452897"/>
                  <a:pt x="463550" y="2425772"/>
                </a:cubicBezTo>
                <a:cubicBezTo>
                  <a:pt x="462144" y="2418271"/>
                  <a:pt x="454263" y="2413548"/>
                  <a:pt x="450850" y="2406722"/>
                </a:cubicBezTo>
                <a:cubicBezTo>
                  <a:pt x="446295" y="2397612"/>
                  <a:pt x="440185" y="2370410"/>
                  <a:pt x="438150" y="2362272"/>
                </a:cubicBezTo>
                <a:cubicBezTo>
                  <a:pt x="440267" y="2341105"/>
                  <a:pt x="437773" y="2318953"/>
                  <a:pt x="444500" y="2298772"/>
                </a:cubicBezTo>
                <a:cubicBezTo>
                  <a:pt x="446913" y="2291532"/>
                  <a:pt x="456724" y="2289485"/>
                  <a:pt x="463550" y="2286072"/>
                </a:cubicBezTo>
                <a:cubicBezTo>
                  <a:pt x="469537" y="2283079"/>
                  <a:pt x="476142" y="2281483"/>
                  <a:pt x="482600" y="2279722"/>
                </a:cubicBezTo>
                <a:cubicBezTo>
                  <a:pt x="491503" y="2277294"/>
                  <a:pt x="535398" y="2267980"/>
                  <a:pt x="552450" y="2260672"/>
                </a:cubicBezTo>
                <a:cubicBezTo>
                  <a:pt x="561151" y="2256943"/>
                  <a:pt x="569733" y="2252842"/>
                  <a:pt x="577850" y="2247972"/>
                </a:cubicBezTo>
                <a:cubicBezTo>
                  <a:pt x="590938" y="2240119"/>
                  <a:pt x="615950" y="2222572"/>
                  <a:pt x="615950" y="2222572"/>
                </a:cubicBezTo>
                <a:cubicBezTo>
                  <a:pt x="618067" y="2216222"/>
                  <a:pt x="617073" y="2207703"/>
                  <a:pt x="622300" y="2203522"/>
                </a:cubicBezTo>
                <a:cubicBezTo>
                  <a:pt x="638632" y="2190456"/>
                  <a:pt x="670897" y="2201038"/>
                  <a:pt x="685800" y="2203522"/>
                </a:cubicBezTo>
                <a:cubicBezTo>
                  <a:pt x="690033" y="2209872"/>
                  <a:pt x="692541" y="2217804"/>
                  <a:pt x="698500" y="2222572"/>
                </a:cubicBezTo>
                <a:cubicBezTo>
                  <a:pt x="715919" y="2236507"/>
                  <a:pt x="756343" y="2224173"/>
                  <a:pt x="768350" y="2222572"/>
                </a:cubicBezTo>
                <a:lnTo>
                  <a:pt x="812800" y="2216222"/>
                </a:lnTo>
                <a:cubicBezTo>
                  <a:pt x="819150" y="2214105"/>
                  <a:pt x="825157" y="2209872"/>
                  <a:pt x="831850" y="2209872"/>
                </a:cubicBezTo>
                <a:cubicBezTo>
                  <a:pt x="863670" y="2209872"/>
                  <a:pt x="896037" y="2209319"/>
                  <a:pt x="927100" y="2216222"/>
                </a:cubicBezTo>
                <a:cubicBezTo>
                  <a:pt x="940475" y="2219194"/>
                  <a:pt x="950578" y="2246050"/>
                  <a:pt x="958850" y="2254322"/>
                </a:cubicBezTo>
                <a:cubicBezTo>
                  <a:pt x="964246" y="2259718"/>
                  <a:pt x="971550" y="2262789"/>
                  <a:pt x="977900" y="2267022"/>
                </a:cubicBezTo>
                <a:cubicBezTo>
                  <a:pt x="990151" y="2328278"/>
                  <a:pt x="975149" y="2274219"/>
                  <a:pt x="996950" y="2317822"/>
                </a:cubicBezTo>
                <a:cubicBezTo>
                  <a:pt x="999943" y="2323809"/>
                  <a:pt x="999979" y="2331060"/>
                  <a:pt x="1003300" y="2336872"/>
                </a:cubicBezTo>
                <a:cubicBezTo>
                  <a:pt x="1008551" y="2346061"/>
                  <a:pt x="1015462" y="2354237"/>
                  <a:pt x="1022350" y="2362272"/>
                </a:cubicBezTo>
                <a:cubicBezTo>
                  <a:pt x="1039202" y="2381933"/>
                  <a:pt x="1042872" y="2377917"/>
                  <a:pt x="1054100" y="2400372"/>
                </a:cubicBezTo>
                <a:cubicBezTo>
                  <a:pt x="1059198" y="2410567"/>
                  <a:pt x="1061702" y="2421927"/>
                  <a:pt x="1066800" y="2432122"/>
                </a:cubicBezTo>
                <a:cubicBezTo>
                  <a:pt x="1070213" y="2438948"/>
                  <a:pt x="1075714" y="2444546"/>
                  <a:pt x="1079500" y="2451172"/>
                </a:cubicBezTo>
                <a:cubicBezTo>
                  <a:pt x="1084196" y="2459391"/>
                  <a:pt x="1086698" y="2468869"/>
                  <a:pt x="1092200" y="2476572"/>
                </a:cubicBezTo>
                <a:cubicBezTo>
                  <a:pt x="1097420" y="2483880"/>
                  <a:pt x="1105737" y="2488533"/>
                  <a:pt x="1111250" y="2495622"/>
                </a:cubicBezTo>
                <a:cubicBezTo>
                  <a:pt x="1120621" y="2507670"/>
                  <a:pt x="1123950" y="2525255"/>
                  <a:pt x="1136650" y="2533722"/>
                </a:cubicBezTo>
                <a:cubicBezTo>
                  <a:pt x="1143000" y="2537955"/>
                  <a:pt x="1148874" y="2543009"/>
                  <a:pt x="1155700" y="2546422"/>
                </a:cubicBezTo>
                <a:cubicBezTo>
                  <a:pt x="1171114" y="2554129"/>
                  <a:pt x="1190559" y="2554775"/>
                  <a:pt x="1206500" y="2559122"/>
                </a:cubicBezTo>
                <a:cubicBezTo>
                  <a:pt x="1219415" y="2562644"/>
                  <a:pt x="1244600" y="2571822"/>
                  <a:pt x="1244600" y="2571822"/>
                </a:cubicBezTo>
                <a:cubicBezTo>
                  <a:pt x="1258644" y="2585866"/>
                  <a:pt x="1265019" y="2594731"/>
                  <a:pt x="1282700" y="2603572"/>
                </a:cubicBezTo>
                <a:cubicBezTo>
                  <a:pt x="1288687" y="2606565"/>
                  <a:pt x="1295400" y="2607805"/>
                  <a:pt x="1301750" y="2609922"/>
                </a:cubicBezTo>
                <a:cubicBezTo>
                  <a:pt x="1309514" y="2625449"/>
                  <a:pt x="1315931" y="2640909"/>
                  <a:pt x="1327150" y="2654372"/>
                </a:cubicBezTo>
                <a:cubicBezTo>
                  <a:pt x="1332899" y="2661271"/>
                  <a:pt x="1338728" y="2668441"/>
                  <a:pt x="1346200" y="2673422"/>
                </a:cubicBezTo>
                <a:cubicBezTo>
                  <a:pt x="1351769" y="2677135"/>
                  <a:pt x="1358900" y="2677655"/>
                  <a:pt x="1365250" y="2679772"/>
                </a:cubicBezTo>
                <a:cubicBezTo>
                  <a:pt x="1407453" y="2713535"/>
                  <a:pt x="1384142" y="2700886"/>
                  <a:pt x="1435100" y="2717872"/>
                </a:cubicBezTo>
                <a:lnTo>
                  <a:pt x="1435100" y="2717872"/>
                </a:lnTo>
                <a:cubicBezTo>
                  <a:pt x="1459719" y="2734285"/>
                  <a:pt x="1446910" y="2728159"/>
                  <a:pt x="1473200" y="2736922"/>
                </a:cubicBezTo>
                <a:cubicBezTo>
                  <a:pt x="1486951" y="2695670"/>
                  <a:pt x="1482617" y="2717009"/>
                  <a:pt x="1473200" y="2641672"/>
                </a:cubicBezTo>
                <a:cubicBezTo>
                  <a:pt x="1471186" y="2625557"/>
                  <a:pt x="1463560" y="2604046"/>
                  <a:pt x="1454150" y="2590872"/>
                </a:cubicBezTo>
                <a:cubicBezTo>
                  <a:pt x="1448930" y="2583564"/>
                  <a:pt x="1440849" y="2578721"/>
                  <a:pt x="1435100" y="2571822"/>
                </a:cubicBezTo>
                <a:cubicBezTo>
                  <a:pt x="1430214" y="2565959"/>
                  <a:pt x="1426633" y="2559122"/>
                  <a:pt x="1422400" y="2552772"/>
                </a:cubicBezTo>
                <a:cubicBezTo>
                  <a:pt x="1424517" y="2529489"/>
                  <a:pt x="1417666" y="2503507"/>
                  <a:pt x="1428750" y="2482922"/>
                </a:cubicBezTo>
                <a:cubicBezTo>
                  <a:pt x="1435097" y="2471135"/>
                  <a:pt x="1453723" y="2472847"/>
                  <a:pt x="1466850" y="2470222"/>
                </a:cubicBezTo>
                <a:cubicBezTo>
                  <a:pt x="1478926" y="2467807"/>
                  <a:pt x="1504633" y="2464031"/>
                  <a:pt x="1517650" y="2457522"/>
                </a:cubicBezTo>
                <a:cubicBezTo>
                  <a:pt x="1566889" y="2432903"/>
                  <a:pt x="1507867" y="2454433"/>
                  <a:pt x="1555750" y="2438472"/>
                </a:cubicBezTo>
                <a:cubicBezTo>
                  <a:pt x="1579216" y="2403273"/>
                  <a:pt x="1555024" y="2431114"/>
                  <a:pt x="1587500" y="2413072"/>
                </a:cubicBezTo>
                <a:cubicBezTo>
                  <a:pt x="1600843" y="2405659"/>
                  <a:pt x="1612900" y="2396139"/>
                  <a:pt x="1625600" y="2387672"/>
                </a:cubicBezTo>
                <a:cubicBezTo>
                  <a:pt x="1633476" y="2382421"/>
                  <a:pt x="1642533" y="2379205"/>
                  <a:pt x="1651000" y="2374972"/>
                </a:cubicBezTo>
                <a:cubicBezTo>
                  <a:pt x="1658354" y="2352911"/>
                  <a:pt x="1666636" y="2337531"/>
                  <a:pt x="1651000" y="2311472"/>
                </a:cubicBezTo>
                <a:cubicBezTo>
                  <a:pt x="1644650" y="2300889"/>
                  <a:pt x="1630486" y="2297529"/>
                  <a:pt x="1619250" y="2292422"/>
                </a:cubicBezTo>
                <a:cubicBezTo>
                  <a:pt x="1593930" y="2280913"/>
                  <a:pt x="1575719" y="2278636"/>
                  <a:pt x="1549400" y="2273372"/>
                </a:cubicBezTo>
                <a:cubicBezTo>
                  <a:pt x="1543050" y="2269139"/>
                  <a:pt x="1535376" y="2266415"/>
                  <a:pt x="1530350" y="2260672"/>
                </a:cubicBezTo>
                <a:cubicBezTo>
                  <a:pt x="1520299" y="2249185"/>
                  <a:pt x="1504950" y="2222572"/>
                  <a:pt x="1504950" y="2222572"/>
                </a:cubicBezTo>
                <a:cubicBezTo>
                  <a:pt x="1507067" y="2207755"/>
                  <a:pt x="1505221" y="2191799"/>
                  <a:pt x="1511300" y="2178122"/>
                </a:cubicBezTo>
                <a:cubicBezTo>
                  <a:pt x="1514400" y="2171148"/>
                  <a:pt x="1522735" y="2165930"/>
                  <a:pt x="1530350" y="2165422"/>
                </a:cubicBezTo>
                <a:cubicBezTo>
                  <a:pt x="1555782" y="2163727"/>
                  <a:pt x="1581150" y="2169655"/>
                  <a:pt x="1606550" y="2171772"/>
                </a:cubicBezTo>
                <a:cubicBezTo>
                  <a:pt x="1638300" y="2169655"/>
                  <a:pt x="1670825" y="2172710"/>
                  <a:pt x="1701800" y="2165422"/>
                </a:cubicBezTo>
                <a:cubicBezTo>
                  <a:pt x="1709229" y="2163674"/>
                  <a:pt x="1714077" y="2153992"/>
                  <a:pt x="1714500" y="2146372"/>
                </a:cubicBezTo>
                <a:cubicBezTo>
                  <a:pt x="1716265" y="2114601"/>
                  <a:pt x="1715053" y="2082185"/>
                  <a:pt x="1708150" y="2051122"/>
                </a:cubicBezTo>
                <a:cubicBezTo>
                  <a:pt x="1706202" y="2042356"/>
                  <a:pt x="1694849" y="2038971"/>
                  <a:pt x="1689100" y="2032072"/>
                </a:cubicBezTo>
                <a:cubicBezTo>
                  <a:pt x="1684214" y="2026209"/>
                  <a:pt x="1680633" y="2019372"/>
                  <a:pt x="1676400" y="2013022"/>
                </a:cubicBezTo>
                <a:cubicBezTo>
                  <a:pt x="1674283" y="2004555"/>
                  <a:pt x="1672558" y="1995981"/>
                  <a:pt x="1670050" y="1987622"/>
                </a:cubicBezTo>
                <a:cubicBezTo>
                  <a:pt x="1666203" y="1974800"/>
                  <a:pt x="1657350" y="1949522"/>
                  <a:pt x="1657350" y="1949522"/>
                </a:cubicBezTo>
                <a:cubicBezTo>
                  <a:pt x="1659467" y="1934705"/>
                  <a:pt x="1649686" y="1910327"/>
                  <a:pt x="1663700" y="1905072"/>
                </a:cubicBezTo>
                <a:cubicBezTo>
                  <a:pt x="1702073" y="1890682"/>
                  <a:pt x="1742131" y="1905816"/>
                  <a:pt x="1778000" y="1917772"/>
                </a:cubicBezTo>
                <a:cubicBezTo>
                  <a:pt x="1797050" y="1915655"/>
                  <a:pt x="1816966" y="1917483"/>
                  <a:pt x="1835150" y="1911422"/>
                </a:cubicBezTo>
                <a:cubicBezTo>
                  <a:pt x="1843669" y="1908582"/>
                  <a:pt x="1848451" y="1899271"/>
                  <a:pt x="1854200" y="1892372"/>
                </a:cubicBezTo>
                <a:cubicBezTo>
                  <a:pt x="1867877" y="1875959"/>
                  <a:pt x="1866886" y="1873365"/>
                  <a:pt x="1873250" y="1854272"/>
                </a:cubicBezTo>
                <a:cubicBezTo>
                  <a:pt x="1873862" y="1849985"/>
                  <a:pt x="1877382" y="1791881"/>
                  <a:pt x="1892300" y="1784422"/>
                </a:cubicBezTo>
                <a:cubicBezTo>
                  <a:pt x="1907564" y="1776790"/>
                  <a:pt x="1926167" y="1780189"/>
                  <a:pt x="1943100" y="1778072"/>
                </a:cubicBezTo>
                <a:cubicBezTo>
                  <a:pt x="1949450" y="1775955"/>
                  <a:pt x="1955714" y="1773561"/>
                  <a:pt x="1962150" y="1771722"/>
                </a:cubicBezTo>
                <a:cubicBezTo>
                  <a:pt x="1970541" y="1769324"/>
                  <a:pt x="1980982" y="1771119"/>
                  <a:pt x="1987550" y="1765372"/>
                </a:cubicBezTo>
                <a:cubicBezTo>
                  <a:pt x="1999037" y="1755321"/>
                  <a:pt x="2002899" y="1738759"/>
                  <a:pt x="2012950" y="1727272"/>
                </a:cubicBezTo>
                <a:cubicBezTo>
                  <a:pt x="2017976" y="1721529"/>
                  <a:pt x="2025026" y="1717672"/>
                  <a:pt x="2032000" y="1714572"/>
                </a:cubicBezTo>
                <a:cubicBezTo>
                  <a:pt x="2044233" y="1709135"/>
                  <a:pt x="2070100" y="1701872"/>
                  <a:pt x="2070100" y="1701872"/>
                </a:cubicBezTo>
                <a:cubicBezTo>
                  <a:pt x="2076450" y="1695522"/>
                  <a:pt x="2081678" y="1687803"/>
                  <a:pt x="2089150" y="1682822"/>
                </a:cubicBezTo>
                <a:cubicBezTo>
                  <a:pt x="2094719" y="1679109"/>
                  <a:pt x="2102213" y="1679465"/>
                  <a:pt x="2108200" y="1676472"/>
                </a:cubicBezTo>
                <a:cubicBezTo>
                  <a:pt x="2115026" y="1673059"/>
                  <a:pt x="2120900" y="1668005"/>
                  <a:pt x="2127250" y="1663772"/>
                </a:cubicBezTo>
                <a:cubicBezTo>
                  <a:pt x="2161117" y="1612972"/>
                  <a:pt x="2116667" y="1674355"/>
                  <a:pt x="2159000" y="1632022"/>
                </a:cubicBezTo>
                <a:cubicBezTo>
                  <a:pt x="2164396" y="1626626"/>
                  <a:pt x="2167264" y="1619182"/>
                  <a:pt x="2171700" y="1612972"/>
                </a:cubicBezTo>
                <a:cubicBezTo>
                  <a:pt x="2177851" y="1604360"/>
                  <a:pt x="2184400" y="1596039"/>
                  <a:pt x="2190750" y="1587572"/>
                </a:cubicBezTo>
                <a:cubicBezTo>
                  <a:pt x="2194983" y="1574872"/>
                  <a:pt x="2200203" y="1562459"/>
                  <a:pt x="2203450" y="1549472"/>
                </a:cubicBezTo>
                <a:cubicBezTo>
                  <a:pt x="2211423" y="1517578"/>
                  <a:pt x="2207040" y="1532351"/>
                  <a:pt x="2216150" y="1505022"/>
                </a:cubicBezTo>
                <a:cubicBezTo>
                  <a:pt x="2218267" y="1485972"/>
                  <a:pt x="2218741" y="1466667"/>
                  <a:pt x="2222500" y="1447872"/>
                </a:cubicBezTo>
                <a:cubicBezTo>
                  <a:pt x="2225125" y="1434745"/>
                  <a:pt x="2235200" y="1409772"/>
                  <a:pt x="2235200" y="1409772"/>
                </a:cubicBezTo>
                <a:cubicBezTo>
                  <a:pt x="2233083" y="1384372"/>
                  <a:pt x="2233849" y="1358565"/>
                  <a:pt x="2228850" y="1333572"/>
                </a:cubicBezTo>
                <a:cubicBezTo>
                  <a:pt x="2227353" y="1326088"/>
                  <a:pt x="2222622" y="1318567"/>
                  <a:pt x="2216150" y="1314522"/>
                </a:cubicBezTo>
                <a:cubicBezTo>
                  <a:pt x="2200985" y="1305044"/>
                  <a:pt x="2164431" y="1299098"/>
                  <a:pt x="2146300" y="1295472"/>
                </a:cubicBezTo>
                <a:cubicBezTo>
                  <a:pt x="2139950" y="1291239"/>
                  <a:pt x="2134076" y="1286185"/>
                  <a:pt x="2127250" y="1282772"/>
                </a:cubicBezTo>
                <a:cubicBezTo>
                  <a:pt x="2074696" y="1256495"/>
                  <a:pt x="2148868" y="1303363"/>
                  <a:pt x="2082800" y="1263722"/>
                </a:cubicBezTo>
                <a:cubicBezTo>
                  <a:pt x="2069712" y="1255869"/>
                  <a:pt x="2057400" y="1246789"/>
                  <a:pt x="2044700" y="1238322"/>
                </a:cubicBezTo>
                <a:cubicBezTo>
                  <a:pt x="2038350" y="1234089"/>
                  <a:pt x="2030229" y="1231727"/>
                  <a:pt x="2025650" y="1225622"/>
                </a:cubicBezTo>
                <a:cubicBezTo>
                  <a:pt x="2019300" y="1217155"/>
                  <a:pt x="2014635" y="1207110"/>
                  <a:pt x="2006600" y="1200222"/>
                </a:cubicBezTo>
                <a:cubicBezTo>
                  <a:pt x="1999413" y="1194062"/>
                  <a:pt x="1989419" y="1192218"/>
                  <a:pt x="1981200" y="1187522"/>
                </a:cubicBezTo>
                <a:cubicBezTo>
                  <a:pt x="1966524" y="1179136"/>
                  <a:pt x="1953607" y="1169281"/>
                  <a:pt x="1943100" y="1155772"/>
                </a:cubicBezTo>
                <a:cubicBezTo>
                  <a:pt x="1933729" y="1143724"/>
                  <a:pt x="1926167" y="1130372"/>
                  <a:pt x="1917700" y="1117672"/>
                </a:cubicBezTo>
                <a:cubicBezTo>
                  <a:pt x="1913467" y="1111322"/>
                  <a:pt x="1907413" y="1105862"/>
                  <a:pt x="1905000" y="1098622"/>
                </a:cubicBezTo>
                <a:cubicBezTo>
                  <a:pt x="1902883" y="1092272"/>
                  <a:pt x="1900489" y="1086008"/>
                  <a:pt x="1898650" y="1079572"/>
                </a:cubicBezTo>
                <a:cubicBezTo>
                  <a:pt x="1893449" y="1061368"/>
                  <a:pt x="1892467" y="1044212"/>
                  <a:pt x="1879600" y="1028772"/>
                </a:cubicBezTo>
                <a:cubicBezTo>
                  <a:pt x="1874714" y="1022909"/>
                  <a:pt x="1866900" y="1020305"/>
                  <a:pt x="1860550" y="1016072"/>
                </a:cubicBezTo>
                <a:cubicBezTo>
                  <a:pt x="1856317" y="1009722"/>
                  <a:pt x="1851263" y="1003848"/>
                  <a:pt x="1847850" y="997022"/>
                </a:cubicBezTo>
                <a:cubicBezTo>
                  <a:pt x="1840257" y="981836"/>
                  <a:pt x="1834296" y="962709"/>
                  <a:pt x="1828800" y="946222"/>
                </a:cubicBezTo>
                <a:cubicBezTo>
                  <a:pt x="1830955" y="933290"/>
                  <a:pt x="1831238" y="899454"/>
                  <a:pt x="1847850" y="889072"/>
                </a:cubicBezTo>
                <a:cubicBezTo>
                  <a:pt x="1859202" y="881977"/>
                  <a:pt x="1874811" y="883798"/>
                  <a:pt x="1885950" y="876372"/>
                </a:cubicBezTo>
                <a:cubicBezTo>
                  <a:pt x="1892300" y="872139"/>
                  <a:pt x="1898174" y="867085"/>
                  <a:pt x="1905000" y="863672"/>
                </a:cubicBezTo>
                <a:cubicBezTo>
                  <a:pt x="1910987" y="860679"/>
                  <a:pt x="1917614" y="859161"/>
                  <a:pt x="1924050" y="857322"/>
                </a:cubicBezTo>
                <a:cubicBezTo>
                  <a:pt x="1947255" y="850692"/>
                  <a:pt x="1970617" y="844622"/>
                  <a:pt x="1993900" y="838272"/>
                </a:cubicBezTo>
                <a:cubicBezTo>
                  <a:pt x="1997994" y="832131"/>
                  <a:pt x="2020374" y="800267"/>
                  <a:pt x="2019300" y="793822"/>
                </a:cubicBezTo>
                <a:cubicBezTo>
                  <a:pt x="2018045" y="786294"/>
                  <a:pt x="2007076" y="784535"/>
                  <a:pt x="2000250" y="781122"/>
                </a:cubicBezTo>
                <a:cubicBezTo>
                  <a:pt x="1980673" y="771333"/>
                  <a:pt x="1947912" y="770611"/>
                  <a:pt x="1930400" y="768422"/>
                </a:cubicBezTo>
                <a:cubicBezTo>
                  <a:pt x="1932517" y="757839"/>
                  <a:pt x="1930763" y="745652"/>
                  <a:pt x="1936750" y="736672"/>
                </a:cubicBezTo>
                <a:cubicBezTo>
                  <a:pt x="1940463" y="731103"/>
                  <a:pt x="1953683" y="736672"/>
                  <a:pt x="1955800" y="730322"/>
                </a:cubicBezTo>
                <a:cubicBezTo>
                  <a:pt x="1967416" y="695475"/>
                  <a:pt x="1938136" y="694047"/>
                  <a:pt x="1917700" y="685872"/>
                </a:cubicBezTo>
                <a:cubicBezTo>
                  <a:pt x="1905000" y="690105"/>
                  <a:pt x="1887026" y="687433"/>
                  <a:pt x="1879600" y="698572"/>
                </a:cubicBezTo>
                <a:cubicBezTo>
                  <a:pt x="1863187" y="723191"/>
                  <a:pt x="1874140" y="715209"/>
                  <a:pt x="1847850" y="723972"/>
                </a:cubicBezTo>
                <a:cubicBezTo>
                  <a:pt x="1841500" y="730322"/>
                  <a:pt x="1833781" y="735550"/>
                  <a:pt x="1828800" y="743022"/>
                </a:cubicBezTo>
                <a:cubicBezTo>
                  <a:pt x="1813970" y="765267"/>
                  <a:pt x="1834937" y="770396"/>
                  <a:pt x="1803400" y="749372"/>
                </a:cubicBezTo>
                <a:cubicBezTo>
                  <a:pt x="1805517" y="721855"/>
                  <a:pt x="1813653" y="694143"/>
                  <a:pt x="1809750" y="666822"/>
                </a:cubicBezTo>
                <a:cubicBezTo>
                  <a:pt x="1808803" y="660196"/>
                  <a:pt x="1797393" y="660472"/>
                  <a:pt x="1790700" y="660472"/>
                </a:cubicBezTo>
                <a:cubicBezTo>
                  <a:pt x="1767321" y="660472"/>
                  <a:pt x="1744133" y="664705"/>
                  <a:pt x="1720850" y="666822"/>
                </a:cubicBezTo>
                <a:cubicBezTo>
                  <a:pt x="1708540" y="675028"/>
                  <a:pt x="1687051" y="695840"/>
                  <a:pt x="1670050" y="673172"/>
                </a:cubicBezTo>
                <a:cubicBezTo>
                  <a:pt x="1661070" y="661198"/>
                  <a:pt x="1665817" y="643539"/>
                  <a:pt x="1663700" y="628722"/>
                </a:cubicBezTo>
                <a:cubicBezTo>
                  <a:pt x="1653117" y="632955"/>
                  <a:pt x="1641957" y="635964"/>
                  <a:pt x="1631950" y="641422"/>
                </a:cubicBezTo>
                <a:cubicBezTo>
                  <a:pt x="1618550" y="648731"/>
                  <a:pt x="1593850" y="666822"/>
                  <a:pt x="1593850" y="666822"/>
                </a:cubicBezTo>
                <a:cubicBezTo>
                  <a:pt x="1591733" y="673172"/>
                  <a:pt x="1588952" y="679338"/>
                  <a:pt x="1587500" y="685872"/>
                </a:cubicBezTo>
                <a:cubicBezTo>
                  <a:pt x="1584707" y="698441"/>
                  <a:pt x="1590254" y="714868"/>
                  <a:pt x="1581150" y="723972"/>
                </a:cubicBezTo>
                <a:cubicBezTo>
                  <a:pt x="1575754" y="729368"/>
                  <a:pt x="1572236" y="711548"/>
                  <a:pt x="1568450" y="704922"/>
                </a:cubicBezTo>
                <a:cubicBezTo>
                  <a:pt x="1563754" y="696703"/>
                  <a:pt x="1558743" y="688502"/>
                  <a:pt x="1555750" y="679522"/>
                </a:cubicBezTo>
                <a:cubicBezTo>
                  <a:pt x="1550270" y="663081"/>
                  <a:pt x="1540542" y="608968"/>
                  <a:pt x="1530350" y="590622"/>
                </a:cubicBezTo>
                <a:cubicBezTo>
                  <a:pt x="1525989" y="582772"/>
                  <a:pt x="1517650" y="577922"/>
                  <a:pt x="1511300" y="571572"/>
                </a:cubicBezTo>
                <a:cubicBezTo>
                  <a:pt x="1507067" y="577922"/>
                  <a:pt x="1499855" y="583094"/>
                  <a:pt x="1498600" y="590622"/>
                </a:cubicBezTo>
                <a:cubicBezTo>
                  <a:pt x="1481012" y="696148"/>
                  <a:pt x="1524708" y="675053"/>
                  <a:pt x="1473200" y="692222"/>
                </a:cubicBezTo>
                <a:cubicBezTo>
                  <a:pt x="1461237" y="680259"/>
                  <a:pt x="1451013" y="667545"/>
                  <a:pt x="1435100" y="660472"/>
                </a:cubicBezTo>
                <a:cubicBezTo>
                  <a:pt x="1422867" y="655035"/>
                  <a:pt x="1397000" y="647772"/>
                  <a:pt x="1397000" y="647772"/>
                </a:cubicBezTo>
                <a:cubicBezTo>
                  <a:pt x="1390650" y="641422"/>
                  <a:pt x="1383699" y="635621"/>
                  <a:pt x="1377950" y="628722"/>
                </a:cubicBezTo>
                <a:cubicBezTo>
                  <a:pt x="1351828" y="597375"/>
                  <a:pt x="1357843" y="578710"/>
                  <a:pt x="1371600" y="527122"/>
                </a:cubicBezTo>
                <a:cubicBezTo>
                  <a:pt x="1373566" y="519748"/>
                  <a:pt x="1384024" y="518208"/>
                  <a:pt x="1390650" y="514422"/>
                </a:cubicBezTo>
                <a:cubicBezTo>
                  <a:pt x="1421051" y="497050"/>
                  <a:pt x="1415574" y="501801"/>
                  <a:pt x="1454150" y="495372"/>
                </a:cubicBezTo>
                <a:cubicBezTo>
                  <a:pt x="1476594" y="486394"/>
                  <a:pt x="1487390" y="484605"/>
                  <a:pt x="1504950" y="469972"/>
                </a:cubicBezTo>
                <a:cubicBezTo>
                  <a:pt x="1511849" y="464223"/>
                  <a:pt x="1516150" y="455283"/>
                  <a:pt x="1524000" y="450922"/>
                </a:cubicBezTo>
                <a:cubicBezTo>
                  <a:pt x="1535702" y="444421"/>
                  <a:pt x="1562100" y="438222"/>
                  <a:pt x="1562100" y="438222"/>
                </a:cubicBezTo>
                <a:cubicBezTo>
                  <a:pt x="1564217" y="429755"/>
                  <a:pt x="1567582" y="421506"/>
                  <a:pt x="1568450" y="412822"/>
                </a:cubicBezTo>
                <a:cubicBezTo>
                  <a:pt x="1571826" y="379058"/>
                  <a:pt x="1564070" y="343413"/>
                  <a:pt x="1574800" y="311222"/>
                </a:cubicBezTo>
                <a:cubicBezTo>
                  <a:pt x="1577560" y="302943"/>
                  <a:pt x="1591733" y="315455"/>
                  <a:pt x="1600200" y="317572"/>
                </a:cubicBezTo>
                <a:cubicBezTo>
                  <a:pt x="1614257" y="326943"/>
                  <a:pt x="1628521" y="334654"/>
                  <a:pt x="1638300" y="349322"/>
                </a:cubicBezTo>
                <a:cubicBezTo>
                  <a:pt x="1642013" y="354891"/>
                  <a:pt x="1642533" y="362022"/>
                  <a:pt x="1644650" y="368372"/>
                </a:cubicBezTo>
                <a:cubicBezTo>
                  <a:pt x="1646767" y="383189"/>
                  <a:pt x="1644307" y="399435"/>
                  <a:pt x="1651000" y="412822"/>
                </a:cubicBezTo>
                <a:cubicBezTo>
                  <a:pt x="1653993" y="418809"/>
                  <a:pt x="1668853" y="412586"/>
                  <a:pt x="1670050" y="419172"/>
                </a:cubicBezTo>
                <a:cubicBezTo>
                  <a:pt x="1675828" y="450950"/>
                  <a:pt x="1666401" y="474569"/>
                  <a:pt x="1657350" y="501722"/>
                </a:cubicBezTo>
                <a:cubicBezTo>
                  <a:pt x="1661583" y="512305"/>
                  <a:pt x="1663425" y="524197"/>
                  <a:pt x="1670050" y="533472"/>
                </a:cubicBezTo>
                <a:cubicBezTo>
                  <a:pt x="1674486" y="539682"/>
                  <a:pt x="1682274" y="542759"/>
                  <a:pt x="1689100" y="546172"/>
                </a:cubicBezTo>
                <a:cubicBezTo>
                  <a:pt x="1706833" y="555038"/>
                  <a:pt x="1736219" y="556532"/>
                  <a:pt x="1752600" y="558872"/>
                </a:cubicBezTo>
                <a:cubicBezTo>
                  <a:pt x="1800072" y="577861"/>
                  <a:pt x="1804458" y="565222"/>
                  <a:pt x="1822450" y="565222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221171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1200-1400</a:t>
            </a:r>
            <a:endParaRPr lang="ru-RU" sz="2400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6920118" y="1931439"/>
            <a:ext cx="1492362" cy="3284860"/>
          </a:xfrm>
          <a:custGeom>
            <a:avLst/>
            <a:gdLst>
              <a:gd name="connsiteX0" fmla="*/ 760842 w 1492362"/>
              <a:gd name="connsiteY0" fmla="*/ 3228958 h 3284860"/>
              <a:gd name="connsiteX1" fmla="*/ 744939 w 1492362"/>
              <a:gd name="connsiteY1" fmla="*/ 3069931 h 3284860"/>
              <a:gd name="connsiteX2" fmla="*/ 705183 w 1492362"/>
              <a:gd name="connsiteY2" fmla="*/ 3030175 h 3284860"/>
              <a:gd name="connsiteX3" fmla="*/ 697232 w 1492362"/>
              <a:gd name="connsiteY3" fmla="*/ 2926808 h 3284860"/>
              <a:gd name="connsiteX4" fmla="*/ 776745 w 1492362"/>
              <a:gd name="connsiteY4" fmla="*/ 2918857 h 3284860"/>
              <a:gd name="connsiteX5" fmla="*/ 784696 w 1492362"/>
              <a:gd name="connsiteY5" fmla="*/ 2680318 h 3284860"/>
              <a:gd name="connsiteX6" fmla="*/ 776745 w 1492362"/>
              <a:gd name="connsiteY6" fmla="*/ 2624658 h 3284860"/>
              <a:gd name="connsiteX7" fmla="*/ 760842 w 1492362"/>
              <a:gd name="connsiteY7" fmla="*/ 2584902 h 3284860"/>
              <a:gd name="connsiteX8" fmla="*/ 744939 w 1492362"/>
              <a:gd name="connsiteY8" fmla="*/ 2537194 h 3284860"/>
              <a:gd name="connsiteX9" fmla="*/ 736988 w 1492362"/>
              <a:gd name="connsiteY9" fmla="*/ 2513340 h 3284860"/>
              <a:gd name="connsiteX10" fmla="*/ 729037 w 1492362"/>
              <a:gd name="connsiteY10" fmla="*/ 2489486 h 3284860"/>
              <a:gd name="connsiteX11" fmla="*/ 681329 w 1492362"/>
              <a:gd name="connsiteY11" fmla="*/ 2497438 h 3284860"/>
              <a:gd name="connsiteX12" fmla="*/ 641572 w 1492362"/>
              <a:gd name="connsiteY12" fmla="*/ 2592853 h 3284860"/>
              <a:gd name="connsiteX13" fmla="*/ 593865 w 1492362"/>
              <a:gd name="connsiteY13" fmla="*/ 2624658 h 3284860"/>
              <a:gd name="connsiteX14" fmla="*/ 546157 w 1492362"/>
              <a:gd name="connsiteY14" fmla="*/ 2640561 h 3284860"/>
              <a:gd name="connsiteX15" fmla="*/ 474595 w 1492362"/>
              <a:gd name="connsiteY15" fmla="*/ 2632610 h 3284860"/>
              <a:gd name="connsiteX16" fmla="*/ 466644 w 1492362"/>
              <a:gd name="connsiteY16" fmla="*/ 2576951 h 3284860"/>
              <a:gd name="connsiteX17" fmla="*/ 458692 w 1492362"/>
              <a:gd name="connsiteY17" fmla="*/ 2553097 h 3284860"/>
              <a:gd name="connsiteX18" fmla="*/ 442790 w 1492362"/>
              <a:gd name="connsiteY18" fmla="*/ 2529243 h 3284860"/>
              <a:gd name="connsiteX19" fmla="*/ 315569 w 1492362"/>
              <a:gd name="connsiteY19" fmla="*/ 2521291 h 3284860"/>
              <a:gd name="connsiteX20" fmla="*/ 299666 w 1492362"/>
              <a:gd name="connsiteY20" fmla="*/ 2497438 h 3284860"/>
              <a:gd name="connsiteX21" fmla="*/ 323520 w 1492362"/>
              <a:gd name="connsiteY21" fmla="*/ 2433827 h 3284860"/>
              <a:gd name="connsiteX22" fmla="*/ 331472 w 1492362"/>
              <a:gd name="connsiteY22" fmla="*/ 2409973 h 3284860"/>
              <a:gd name="connsiteX23" fmla="*/ 355325 w 1492362"/>
              <a:gd name="connsiteY23" fmla="*/ 2394071 h 3284860"/>
              <a:gd name="connsiteX24" fmla="*/ 379179 w 1492362"/>
              <a:gd name="connsiteY24" fmla="*/ 2235044 h 3284860"/>
              <a:gd name="connsiteX25" fmla="*/ 387131 w 1492362"/>
              <a:gd name="connsiteY25" fmla="*/ 2203239 h 3284860"/>
              <a:gd name="connsiteX26" fmla="*/ 395082 w 1492362"/>
              <a:gd name="connsiteY26" fmla="*/ 2163483 h 3284860"/>
              <a:gd name="connsiteX27" fmla="*/ 434839 w 1492362"/>
              <a:gd name="connsiteY27" fmla="*/ 2123726 h 3284860"/>
              <a:gd name="connsiteX28" fmla="*/ 482546 w 1492362"/>
              <a:gd name="connsiteY28" fmla="*/ 2076018 h 3284860"/>
              <a:gd name="connsiteX29" fmla="*/ 506400 w 1492362"/>
              <a:gd name="connsiteY29" fmla="*/ 2052164 h 3284860"/>
              <a:gd name="connsiteX30" fmla="*/ 498449 w 1492362"/>
              <a:gd name="connsiteY30" fmla="*/ 1996505 h 3284860"/>
              <a:gd name="connsiteX31" fmla="*/ 307618 w 1492362"/>
              <a:gd name="connsiteY31" fmla="*/ 2020359 h 3284860"/>
              <a:gd name="connsiteX32" fmla="*/ 196299 w 1492362"/>
              <a:gd name="connsiteY32" fmla="*/ 2012408 h 3284860"/>
              <a:gd name="connsiteX33" fmla="*/ 188348 w 1492362"/>
              <a:gd name="connsiteY33" fmla="*/ 1988554 h 3284860"/>
              <a:gd name="connsiteX34" fmla="*/ 196299 w 1492362"/>
              <a:gd name="connsiteY34" fmla="*/ 1932895 h 3284860"/>
              <a:gd name="connsiteX35" fmla="*/ 228105 w 1492362"/>
              <a:gd name="connsiteY35" fmla="*/ 1909041 h 3284860"/>
              <a:gd name="connsiteX36" fmla="*/ 267861 w 1492362"/>
              <a:gd name="connsiteY36" fmla="*/ 1861333 h 3284860"/>
              <a:gd name="connsiteX37" fmla="*/ 259910 w 1492362"/>
              <a:gd name="connsiteY37" fmla="*/ 1829528 h 3284860"/>
              <a:gd name="connsiteX38" fmla="*/ 196299 w 1492362"/>
              <a:gd name="connsiteY38" fmla="*/ 1821577 h 3284860"/>
              <a:gd name="connsiteX39" fmla="*/ 77030 w 1492362"/>
              <a:gd name="connsiteY39" fmla="*/ 1797723 h 3284860"/>
              <a:gd name="connsiteX40" fmla="*/ 53176 w 1492362"/>
              <a:gd name="connsiteY40" fmla="*/ 1781820 h 3284860"/>
              <a:gd name="connsiteX41" fmla="*/ 45225 w 1492362"/>
              <a:gd name="connsiteY41" fmla="*/ 1694356 h 3284860"/>
              <a:gd name="connsiteX42" fmla="*/ 69079 w 1492362"/>
              <a:gd name="connsiteY42" fmla="*/ 1654599 h 3284860"/>
              <a:gd name="connsiteX43" fmla="*/ 84981 w 1492362"/>
              <a:gd name="connsiteY43" fmla="*/ 1575086 h 3284860"/>
              <a:gd name="connsiteX44" fmla="*/ 108835 w 1492362"/>
              <a:gd name="connsiteY44" fmla="*/ 1559184 h 3284860"/>
              <a:gd name="connsiteX45" fmla="*/ 132689 w 1492362"/>
              <a:gd name="connsiteY45" fmla="*/ 1479671 h 3284860"/>
              <a:gd name="connsiteX46" fmla="*/ 164494 w 1492362"/>
              <a:gd name="connsiteY46" fmla="*/ 1424011 h 3284860"/>
              <a:gd name="connsiteX47" fmla="*/ 156543 w 1492362"/>
              <a:gd name="connsiteY47" fmla="*/ 1257034 h 3284860"/>
              <a:gd name="connsiteX48" fmla="*/ 164494 w 1492362"/>
              <a:gd name="connsiteY48" fmla="*/ 923079 h 3284860"/>
              <a:gd name="connsiteX49" fmla="*/ 244007 w 1492362"/>
              <a:gd name="connsiteY49" fmla="*/ 867420 h 3284860"/>
              <a:gd name="connsiteX50" fmla="*/ 299666 w 1492362"/>
              <a:gd name="connsiteY50" fmla="*/ 843566 h 3284860"/>
              <a:gd name="connsiteX51" fmla="*/ 363277 w 1492362"/>
              <a:gd name="connsiteY51" fmla="*/ 827664 h 3284860"/>
              <a:gd name="connsiteX52" fmla="*/ 395082 w 1492362"/>
              <a:gd name="connsiteY52" fmla="*/ 819712 h 3284860"/>
              <a:gd name="connsiteX53" fmla="*/ 418936 w 1492362"/>
              <a:gd name="connsiteY53" fmla="*/ 811761 h 3284860"/>
              <a:gd name="connsiteX54" fmla="*/ 458692 w 1492362"/>
              <a:gd name="connsiteY54" fmla="*/ 803810 h 3284860"/>
              <a:gd name="connsiteX55" fmla="*/ 498449 w 1492362"/>
              <a:gd name="connsiteY55" fmla="*/ 756102 h 3284860"/>
              <a:gd name="connsiteX56" fmla="*/ 546157 w 1492362"/>
              <a:gd name="connsiteY56" fmla="*/ 748151 h 3284860"/>
              <a:gd name="connsiteX57" fmla="*/ 577962 w 1492362"/>
              <a:gd name="connsiteY57" fmla="*/ 692491 h 3284860"/>
              <a:gd name="connsiteX58" fmla="*/ 617719 w 1492362"/>
              <a:gd name="connsiteY58" fmla="*/ 684540 h 3284860"/>
              <a:gd name="connsiteX59" fmla="*/ 673378 w 1492362"/>
              <a:gd name="connsiteY59" fmla="*/ 676589 h 3284860"/>
              <a:gd name="connsiteX60" fmla="*/ 689280 w 1492362"/>
              <a:gd name="connsiteY60" fmla="*/ 628881 h 3284860"/>
              <a:gd name="connsiteX61" fmla="*/ 697232 w 1492362"/>
              <a:gd name="connsiteY61" fmla="*/ 597076 h 3284860"/>
              <a:gd name="connsiteX62" fmla="*/ 713134 w 1492362"/>
              <a:gd name="connsiteY62" fmla="*/ 549368 h 3284860"/>
              <a:gd name="connsiteX63" fmla="*/ 729037 w 1492362"/>
              <a:gd name="connsiteY63" fmla="*/ 485758 h 3284860"/>
              <a:gd name="connsiteX64" fmla="*/ 744939 w 1492362"/>
              <a:gd name="connsiteY64" fmla="*/ 430098 h 3284860"/>
              <a:gd name="connsiteX65" fmla="*/ 760842 w 1492362"/>
              <a:gd name="connsiteY65" fmla="*/ 406244 h 3284860"/>
              <a:gd name="connsiteX66" fmla="*/ 776745 w 1492362"/>
              <a:gd name="connsiteY66" fmla="*/ 374439 h 3284860"/>
              <a:gd name="connsiteX67" fmla="*/ 800599 w 1492362"/>
              <a:gd name="connsiteY67" fmla="*/ 358537 h 3284860"/>
              <a:gd name="connsiteX68" fmla="*/ 832404 w 1492362"/>
              <a:gd name="connsiteY68" fmla="*/ 294926 h 3284860"/>
              <a:gd name="connsiteX69" fmla="*/ 856258 w 1492362"/>
              <a:gd name="connsiteY69" fmla="*/ 279024 h 3284860"/>
              <a:gd name="connsiteX70" fmla="*/ 872160 w 1492362"/>
              <a:gd name="connsiteY70" fmla="*/ 255170 h 3284860"/>
              <a:gd name="connsiteX71" fmla="*/ 927819 w 1492362"/>
              <a:gd name="connsiteY71" fmla="*/ 231316 h 3284860"/>
              <a:gd name="connsiteX72" fmla="*/ 943722 w 1492362"/>
              <a:gd name="connsiteY72" fmla="*/ 207462 h 3284860"/>
              <a:gd name="connsiteX73" fmla="*/ 959625 w 1492362"/>
              <a:gd name="connsiteY73" fmla="*/ 159754 h 3284860"/>
              <a:gd name="connsiteX74" fmla="*/ 983479 w 1492362"/>
              <a:gd name="connsiteY74" fmla="*/ 32533 h 3284860"/>
              <a:gd name="connsiteX75" fmla="*/ 991430 w 1492362"/>
              <a:gd name="connsiteY75" fmla="*/ 8679 h 3284860"/>
              <a:gd name="connsiteX76" fmla="*/ 1015284 w 1492362"/>
              <a:gd name="connsiteY76" fmla="*/ 728 h 3284860"/>
              <a:gd name="connsiteX77" fmla="*/ 1078894 w 1492362"/>
              <a:gd name="connsiteY77" fmla="*/ 8679 h 3284860"/>
              <a:gd name="connsiteX78" fmla="*/ 1086845 w 1492362"/>
              <a:gd name="connsiteY78" fmla="*/ 32533 h 3284860"/>
              <a:gd name="connsiteX79" fmla="*/ 1094797 w 1492362"/>
              <a:gd name="connsiteY79" fmla="*/ 88192 h 3284860"/>
              <a:gd name="connsiteX80" fmla="*/ 1102748 w 1492362"/>
              <a:gd name="connsiteY80" fmla="*/ 119998 h 3284860"/>
              <a:gd name="connsiteX81" fmla="*/ 1142505 w 1492362"/>
              <a:gd name="connsiteY81" fmla="*/ 191559 h 3284860"/>
              <a:gd name="connsiteX82" fmla="*/ 1134553 w 1492362"/>
              <a:gd name="connsiteY82" fmla="*/ 279024 h 3284860"/>
              <a:gd name="connsiteX83" fmla="*/ 1086845 w 1492362"/>
              <a:gd name="connsiteY83" fmla="*/ 247218 h 3284860"/>
              <a:gd name="connsiteX84" fmla="*/ 1062992 w 1492362"/>
              <a:gd name="connsiteY84" fmla="*/ 231316 h 3284860"/>
              <a:gd name="connsiteX85" fmla="*/ 967576 w 1492362"/>
              <a:gd name="connsiteY85" fmla="*/ 247218 h 3284860"/>
              <a:gd name="connsiteX86" fmla="*/ 943722 w 1492362"/>
              <a:gd name="connsiteY86" fmla="*/ 263121 h 3284860"/>
              <a:gd name="connsiteX87" fmla="*/ 951673 w 1492362"/>
              <a:gd name="connsiteY87" fmla="*/ 446001 h 3284860"/>
              <a:gd name="connsiteX88" fmla="*/ 959625 w 1492362"/>
              <a:gd name="connsiteY88" fmla="*/ 469855 h 3284860"/>
              <a:gd name="connsiteX89" fmla="*/ 975527 w 1492362"/>
              <a:gd name="connsiteY89" fmla="*/ 533465 h 3284860"/>
              <a:gd name="connsiteX90" fmla="*/ 983479 w 1492362"/>
              <a:gd name="connsiteY90" fmla="*/ 557319 h 3284860"/>
              <a:gd name="connsiteX91" fmla="*/ 991430 w 1492362"/>
              <a:gd name="connsiteY91" fmla="*/ 597076 h 3284860"/>
              <a:gd name="connsiteX92" fmla="*/ 999381 w 1492362"/>
              <a:gd name="connsiteY92" fmla="*/ 620930 h 3284860"/>
              <a:gd name="connsiteX93" fmla="*/ 1031186 w 1492362"/>
              <a:gd name="connsiteY93" fmla="*/ 628881 h 3284860"/>
              <a:gd name="connsiteX94" fmla="*/ 1055040 w 1492362"/>
              <a:gd name="connsiteY94" fmla="*/ 612978 h 3284860"/>
              <a:gd name="connsiteX95" fmla="*/ 1062992 w 1492362"/>
              <a:gd name="connsiteY95" fmla="*/ 636832 h 3284860"/>
              <a:gd name="connsiteX96" fmla="*/ 1039138 w 1492362"/>
              <a:gd name="connsiteY96" fmla="*/ 660686 h 3284860"/>
              <a:gd name="connsiteX97" fmla="*/ 999381 w 1492362"/>
              <a:gd name="connsiteY97" fmla="*/ 668638 h 3284860"/>
              <a:gd name="connsiteX98" fmla="*/ 975527 w 1492362"/>
              <a:gd name="connsiteY98" fmla="*/ 684540 h 3284860"/>
              <a:gd name="connsiteX99" fmla="*/ 967576 w 1492362"/>
              <a:gd name="connsiteY99" fmla="*/ 764053 h 3284860"/>
              <a:gd name="connsiteX100" fmla="*/ 943722 w 1492362"/>
              <a:gd name="connsiteY100" fmla="*/ 835615 h 3284860"/>
              <a:gd name="connsiteX101" fmla="*/ 919868 w 1492362"/>
              <a:gd name="connsiteY101" fmla="*/ 851518 h 3284860"/>
              <a:gd name="connsiteX102" fmla="*/ 888063 w 1492362"/>
              <a:gd name="connsiteY102" fmla="*/ 835615 h 3284860"/>
              <a:gd name="connsiteX103" fmla="*/ 832404 w 1492362"/>
              <a:gd name="connsiteY103" fmla="*/ 787907 h 3284860"/>
              <a:gd name="connsiteX104" fmla="*/ 792647 w 1492362"/>
              <a:gd name="connsiteY104" fmla="*/ 827664 h 3284860"/>
              <a:gd name="connsiteX105" fmla="*/ 784696 w 1492362"/>
              <a:gd name="connsiteY105" fmla="*/ 851518 h 3284860"/>
              <a:gd name="connsiteX106" fmla="*/ 776745 w 1492362"/>
              <a:gd name="connsiteY106" fmla="*/ 938982 h 3284860"/>
              <a:gd name="connsiteX107" fmla="*/ 752891 w 1492362"/>
              <a:gd name="connsiteY107" fmla="*/ 946933 h 3284860"/>
              <a:gd name="connsiteX108" fmla="*/ 697232 w 1492362"/>
              <a:gd name="connsiteY108" fmla="*/ 978738 h 3284860"/>
              <a:gd name="connsiteX109" fmla="*/ 665426 w 1492362"/>
              <a:gd name="connsiteY109" fmla="*/ 994641 h 3284860"/>
              <a:gd name="connsiteX110" fmla="*/ 657475 w 1492362"/>
              <a:gd name="connsiteY110" fmla="*/ 1018495 h 3284860"/>
              <a:gd name="connsiteX111" fmla="*/ 609767 w 1492362"/>
              <a:gd name="connsiteY111" fmla="*/ 1050300 h 3284860"/>
              <a:gd name="connsiteX112" fmla="*/ 585913 w 1492362"/>
              <a:gd name="connsiteY112" fmla="*/ 1074154 h 3284860"/>
              <a:gd name="connsiteX113" fmla="*/ 546157 w 1492362"/>
              <a:gd name="connsiteY113" fmla="*/ 1121862 h 3284860"/>
              <a:gd name="connsiteX114" fmla="*/ 498449 w 1492362"/>
              <a:gd name="connsiteY114" fmla="*/ 1169570 h 3284860"/>
              <a:gd name="connsiteX115" fmla="*/ 474595 w 1492362"/>
              <a:gd name="connsiteY115" fmla="*/ 1193424 h 3284860"/>
              <a:gd name="connsiteX116" fmla="*/ 458692 w 1492362"/>
              <a:gd name="connsiteY116" fmla="*/ 1217278 h 3284860"/>
              <a:gd name="connsiteX117" fmla="*/ 450741 w 1492362"/>
              <a:gd name="connsiteY117" fmla="*/ 1408109 h 3284860"/>
              <a:gd name="connsiteX118" fmla="*/ 426887 w 1492362"/>
              <a:gd name="connsiteY118" fmla="*/ 1424011 h 3284860"/>
              <a:gd name="connsiteX119" fmla="*/ 410985 w 1492362"/>
              <a:gd name="connsiteY119" fmla="*/ 1447865 h 3284860"/>
              <a:gd name="connsiteX120" fmla="*/ 395082 w 1492362"/>
              <a:gd name="connsiteY120" fmla="*/ 1590989 h 3284860"/>
              <a:gd name="connsiteX121" fmla="*/ 387131 w 1492362"/>
              <a:gd name="connsiteY121" fmla="*/ 1638697 h 3284860"/>
              <a:gd name="connsiteX122" fmla="*/ 426887 w 1492362"/>
              <a:gd name="connsiteY122" fmla="*/ 1797723 h 3284860"/>
              <a:gd name="connsiteX123" fmla="*/ 466644 w 1492362"/>
              <a:gd name="connsiteY123" fmla="*/ 1765918 h 3284860"/>
              <a:gd name="connsiteX124" fmla="*/ 482546 w 1492362"/>
              <a:gd name="connsiteY124" fmla="*/ 1734112 h 3284860"/>
              <a:gd name="connsiteX125" fmla="*/ 490498 w 1492362"/>
              <a:gd name="connsiteY125" fmla="*/ 1702307 h 3284860"/>
              <a:gd name="connsiteX126" fmla="*/ 514352 w 1492362"/>
              <a:gd name="connsiteY126" fmla="*/ 1694356 h 3284860"/>
              <a:gd name="connsiteX127" fmla="*/ 577962 w 1492362"/>
              <a:gd name="connsiteY127" fmla="*/ 1678453 h 3284860"/>
              <a:gd name="connsiteX128" fmla="*/ 697232 w 1492362"/>
              <a:gd name="connsiteY128" fmla="*/ 1686404 h 3284860"/>
              <a:gd name="connsiteX129" fmla="*/ 721085 w 1492362"/>
              <a:gd name="connsiteY129" fmla="*/ 1710258 h 3284860"/>
              <a:gd name="connsiteX130" fmla="*/ 744939 w 1492362"/>
              <a:gd name="connsiteY130" fmla="*/ 1726161 h 3284860"/>
              <a:gd name="connsiteX131" fmla="*/ 768793 w 1492362"/>
              <a:gd name="connsiteY131" fmla="*/ 1718210 h 3284860"/>
              <a:gd name="connsiteX132" fmla="*/ 808550 w 1492362"/>
              <a:gd name="connsiteY132" fmla="*/ 1670502 h 3284860"/>
              <a:gd name="connsiteX133" fmla="*/ 824452 w 1492362"/>
              <a:gd name="connsiteY133" fmla="*/ 1646648 h 3284860"/>
              <a:gd name="connsiteX134" fmla="*/ 840355 w 1492362"/>
              <a:gd name="connsiteY134" fmla="*/ 1567135 h 3284860"/>
              <a:gd name="connsiteX135" fmla="*/ 888063 w 1492362"/>
              <a:gd name="connsiteY135" fmla="*/ 1575086 h 3284860"/>
              <a:gd name="connsiteX136" fmla="*/ 919868 w 1492362"/>
              <a:gd name="connsiteY136" fmla="*/ 1590989 h 3284860"/>
              <a:gd name="connsiteX137" fmla="*/ 943722 w 1492362"/>
              <a:gd name="connsiteY137" fmla="*/ 1598940 h 3284860"/>
              <a:gd name="connsiteX138" fmla="*/ 967576 w 1492362"/>
              <a:gd name="connsiteY138" fmla="*/ 1622794 h 3284860"/>
              <a:gd name="connsiteX139" fmla="*/ 991430 w 1492362"/>
              <a:gd name="connsiteY139" fmla="*/ 1630745 h 3284860"/>
              <a:gd name="connsiteX140" fmla="*/ 1055040 w 1492362"/>
              <a:gd name="connsiteY140" fmla="*/ 1654599 h 3284860"/>
              <a:gd name="connsiteX141" fmla="*/ 1078894 w 1492362"/>
              <a:gd name="connsiteY141" fmla="*/ 1734112 h 3284860"/>
              <a:gd name="connsiteX142" fmla="*/ 1094797 w 1492362"/>
              <a:gd name="connsiteY142" fmla="*/ 1781820 h 3284860"/>
              <a:gd name="connsiteX143" fmla="*/ 1102748 w 1492362"/>
              <a:gd name="connsiteY143" fmla="*/ 1821577 h 3284860"/>
              <a:gd name="connsiteX144" fmla="*/ 1158407 w 1492362"/>
              <a:gd name="connsiteY144" fmla="*/ 1885187 h 3284860"/>
              <a:gd name="connsiteX145" fmla="*/ 1190212 w 1492362"/>
              <a:gd name="connsiteY145" fmla="*/ 1893138 h 3284860"/>
              <a:gd name="connsiteX146" fmla="*/ 1269725 w 1492362"/>
              <a:gd name="connsiteY146" fmla="*/ 1909041 h 3284860"/>
              <a:gd name="connsiteX147" fmla="*/ 1317433 w 1492362"/>
              <a:gd name="connsiteY147" fmla="*/ 1948798 h 3284860"/>
              <a:gd name="connsiteX148" fmla="*/ 1325385 w 1492362"/>
              <a:gd name="connsiteY148" fmla="*/ 1972651 h 3284860"/>
              <a:gd name="connsiteX149" fmla="*/ 1309482 w 1492362"/>
              <a:gd name="connsiteY149" fmla="*/ 1996505 h 3284860"/>
              <a:gd name="connsiteX150" fmla="*/ 1261774 w 1492362"/>
              <a:gd name="connsiteY150" fmla="*/ 2012408 h 3284860"/>
              <a:gd name="connsiteX151" fmla="*/ 1253823 w 1492362"/>
              <a:gd name="connsiteY151" fmla="*/ 2036262 h 3284860"/>
              <a:gd name="connsiteX152" fmla="*/ 1325385 w 1492362"/>
              <a:gd name="connsiteY152" fmla="*/ 2091921 h 3284860"/>
              <a:gd name="connsiteX153" fmla="*/ 1333336 w 1492362"/>
              <a:gd name="connsiteY153" fmla="*/ 2115775 h 3284860"/>
              <a:gd name="connsiteX154" fmla="*/ 1381044 w 1492362"/>
              <a:gd name="connsiteY154" fmla="*/ 2147580 h 3284860"/>
              <a:gd name="connsiteX155" fmla="*/ 1396946 w 1492362"/>
              <a:gd name="connsiteY155" fmla="*/ 2187337 h 3284860"/>
              <a:gd name="connsiteX156" fmla="*/ 1420800 w 1492362"/>
              <a:gd name="connsiteY156" fmla="*/ 2195288 h 3284860"/>
              <a:gd name="connsiteX157" fmla="*/ 1468508 w 1492362"/>
              <a:gd name="connsiteY157" fmla="*/ 2227093 h 3284860"/>
              <a:gd name="connsiteX158" fmla="*/ 1476459 w 1492362"/>
              <a:gd name="connsiteY158" fmla="*/ 2250947 h 3284860"/>
              <a:gd name="connsiteX159" fmla="*/ 1492362 w 1492362"/>
              <a:gd name="connsiteY159" fmla="*/ 2282752 h 3284860"/>
              <a:gd name="connsiteX160" fmla="*/ 1476459 w 1492362"/>
              <a:gd name="connsiteY160" fmla="*/ 2306606 h 3284860"/>
              <a:gd name="connsiteX161" fmla="*/ 1396946 w 1492362"/>
              <a:gd name="connsiteY161" fmla="*/ 2378168 h 3284860"/>
              <a:gd name="connsiteX162" fmla="*/ 1357190 w 1492362"/>
              <a:gd name="connsiteY162" fmla="*/ 2370217 h 3284860"/>
              <a:gd name="connsiteX163" fmla="*/ 1333336 w 1492362"/>
              <a:gd name="connsiteY163" fmla="*/ 2362265 h 3284860"/>
              <a:gd name="connsiteX164" fmla="*/ 1325385 w 1492362"/>
              <a:gd name="connsiteY164" fmla="*/ 2338411 h 3284860"/>
              <a:gd name="connsiteX165" fmla="*/ 1301531 w 1492362"/>
              <a:gd name="connsiteY165" fmla="*/ 2314558 h 3284860"/>
              <a:gd name="connsiteX166" fmla="*/ 1285628 w 1492362"/>
              <a:gd name="connsiteY166" fmla="*/ 2242996 h 3284860"/>
              <a:gd name="connsiteX167" fmla="*/ 1253823 w 1492362"/>
              <a:gd name="connsiteY167" fmla="*/ 2195288 h 3284860"/>
              <a:gd name="connsiteX168" fmla="*/ 1214066 w 1492362"/>
              <a:gd name="connsiteY168" fmla="*/ 2163483 h 3284860"/>
              <a:gd name="connsiteX169" fmla="*/ 1190212 w 1492362"/>
              <a:gd name="connsiteY169" fmla="*/ 2139629 h 3284860"/>
              <a:gd name="connsiteX170" fmla="*/ 1166359 w 1492362"/>
              <a:gd name="connsiteY170" fmla="*/ 2091921 h 3284860"/>
              <a:gd name="connsiteX171" fmla="*/ 1142505 w 1492362"/>
              <a:gd name="connsiteY171" fmla="*/ 2076018 h 3284860"/>
              <a:gd name="connsiteX172" fmla="*/ 1094797 w 1492362"/>
              <a:gd name="connsiteY172" fmla="*/ 2036262 h 3284860"/>
              <a:gd name="connsiteX173" fmla="*/ 1062992 w 1492362"/>
              <a:gd name="connsiteY173" fmla="*/ 1924944 h 3284860"/>
              <a:gd name="connsiteX174" fmla="*/ 1031186 w 1492362"/>
              <a:gd name="connsiteY174" fmla="*/ 1877236 h 3284860"/>
              <a:gd name="connsiteX175" fmla="*/ 1015284 w 1492362"/>
              <a:gd name="connsiteY175" fmla="*/ 1853382 h 3284860"/>
              <a:gd name="connsiteX176" fmla="*/ 991430 w 1492362"/>
              <a:gd name="connsiteY176" fmla="*/ 1837479 h 3284860"/>
              <a:gd name="connsiteX177" fmla="*/ 935771 w 1492362"/>
              <a:gd name="connsiteY177" fmla="*/ 1821577 h 3284860"/>
              <a:gd name="connsiteX178" fmla="*/ 880112 w 1492362"/>
              <a:gd name="connsiteY178" fmla="*/ 1813625 h 3284860"/>
              <a:gd name="connsiteX179" fmla="*/ 903965 w 1492362"/>
              <a:gd name="connsiteY179" fmla="*/ 1829528 h 3284860"/>
              <a:gd name="connsiteX180" fmla="*/ 911917 w 1492362"/>
              <a:gd name="connsiteY180" fmla="*/ 1853382 h 3284860"/>
              <a:gd name="connsiteX181" fmla="*/ 927819 w 1492362"/>
              <a:gd name="connsiteY181" fmla="*/ 1877236 h 3284860"/>
              <a:gd name="connsiteX182" fmla="*/ 935771 w 1492362"/>
              <a:gd name="connsiteY182" fmla="*/ 1924944 h 3284860"/>
              <a:gd name="connsiteX183" fmla="*/ 959625 w 1492362"/>
              <a:gd name="connsiteY183" fmla="*/ 1988554 h 3284860"/>
              <a:gd name="connsiteX184" fmla="*/ 967576 w 1492362"/>
              <a:gd name="connsiteY184" fmla="*/ 2020359 h 3284860"/>
              <a:gd name="connsiteX185" fmla="*/ 983479 w 1492362"/>
              <a:gd name="connsiteY185" fmla="*/ 2068067 h 3284860"/>
              <a:gd name="connsiteX186" fmla="*/ 999381 w 1492362"/>
              <a:gd name="connsiteY186" fmla="*/ 2115775 h 3284860"/>
              <a:gd name="connsiteX187" fmla="*/ 1015284 w 1492362"/>
              <a:gd name="connsiteY187" fmla="*/ 2163483 h 3284860"/>
              <a:gd name="connsiteX188" fmla="*/ 1031186 w 1492362"/>
              <a:gd name="connsiteY188" fmla="*/ 2195288 h 3284860"/>
              <a:gd name="connsiteX189" fmla="*/ 1047089 w 1492362"/>
              <a:gd name="connsiteY189" fmla="*/ 2242996 h 3284860"/>
              <a:gd name="connsiteX190" fmla="*/ 1055040 w 1492362"/>
              <a:gd name="connsiteY190" fmla="*/ 2266850 h 3284860"/>
              <a:gd name="connsiteX191" fmla="*/ 1062992 w 1492362"/>
              <a:gd name="connsiteY191" fmla="*/ 2298655 h 3284860"/>
              <a:gd name="connsiteX192" fmla="*/ 1086845 w 1492362"/>
              <a:gd name="connsiteY192" fmla="*/ 2306606 h 3284860"/>
              <a:gd name="connsiteX193" fmla="*/ 1094797 w 1492362"/>
              <a:gd name="connsiteY193" fmla="*/ 2330460 h 3284860"/>
              <a:gd name="connsiteX194" fmla="*/ 1110699 w 1492362"/>
              <a:gd name="connsiteY194" fmla="*/ 2409973 h 3284860"/>
              <a:gd name="connsiteX195" fmla="*/ 1110699 w 1492362"/>
              <a:gd name="connsiteY195" fmla="*/ 2751879 h 3284860"/>
              <a:gd name="connsiteX196" fmla="*/ 1094797 w 1492362"/>
              <a:gd name="connsiteY196" fmla="*/ 2775733 h 3284860"/>
              <a:gd name="connsiteX197" fmla="*/ 1078894 w 1492362"/>
              <a:gd name="connsiteY197" fmla="*/ 2839344 h 3284860"/>
              <a:gd name="connsiteX198" fmla="*/ 1070943 w 1492362"/>
              <a:gd name="connsiteY198" fmla="*/ 2871149 h 3284860"/>
              <a:gd name="connsiteX199" fmla="*/ 1055040 w 1492362"/>
              <a:gd name="connsiteY199" fmla="*/ 2918857 h 3284860"/>
              <a:gd name="connsiteX200" fmla="*/ 1047089 w 1492362"/>
              <a:gd name="connsiteY200" fmla="*/ 2974516 h 3284860"/>
              <a:gd name="connsiteX201" fmla="*/ 1039138 w 1492362"/>
              <a:gd name="connsiteY201" fmla="*/ 2998370 h 3284860"/>
              <a:gd name="connsiteX202" fmla="*/ 1031186 w 1492362"/>
              <a:gd name="connsiteY202" fmla="*/ 3069931 h 3284860"/>
              <a:gd name="connsiteX203" fmla="*/ 1007332 w 1492362"/>
              <a:gd name="connsiteY203" fmla="*/ 3085834 h 3284860"/>
              <a:gd name="connsiteX204" fmla="*/ 943722 w 1492362"/>
              <a:gd name="connsiteY204" fmla="*/ 3109688 h 3284860"/>
              <a:gd name="connsiteX205" fmla="*/ 896014 w 1492362"/>
              <a:gd name="connsiteY205" fmla="*/ 3141493 h 3284860"/>
              <a:gd name="connsiteX206" fmla="*/ 872160 w 1492362"/>
              <a:gd name="connsiteY206" fmla="*/ 3165347 h 3284860"/>
              <a:gd name="connsiteX207" fmla="*/ 824452 w 1492362"/>
              <a:gd name="connsiteY207" fmla="*/ 3181250 h 3284860"/>
              <a:gd name="connsiteX208" fmla="*/ 800599 w 1492362"/>
              <a:gd name="connsiteY208" fmla="*/ 3205104 h 3284860"/>
              <a:gd name="connsiteX209" fmla="*/ 784696 w 1492362"/>
              <a:gd name="connsiteY209" fmla="*/ 3228958 h 3284860"/>
              <a:gd name="connsiteX210" fmla="*/ 760842 w 1492362"/>
              <a:gd name="connsiteY210" fmla="*/ 3236909 h 3284860"/>
              <a:gd name="connsiteX211" fmla="*/ 760842 w 1492362"/>
              <a:gd name="connsiteY211" fmla="*/ 3228958 h 32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492362" h="3284860">
                <a:moveTo>
                  <a:pt x="760842" y="3228958"/>
                </a:moveTo>
                <a:cubicBezTo>
                  <a:pt x="758192" y="3201128"/>
                  <a:pt x="777178" y="3284860"/>
                  <a:pt x="744939" y="3069931"/>
                </a:cubicBezTo>
                <a:cubicBezTo>
                  <a:pt x="741994" y="3050299"/>
                  <a:pt x="718729" y="3039206"/>
                  <a:pt x="705183" y="3030175"/>
                </a:cubicBezTo>
                <a:cubicBezTo>
                  <a:pt x="686002" y="3001405"/>
                  <a:pt x="656281" y="2967759"/>
                  <a:pt x="697232" y="2926808"/>
                </a:cubicBezTo>
                <a:cubicBezTo>
                  <a:pt x="716067" y="2907973"/>
                  <a:pt x="750241" y="2921507"/>
                  <a:pt x="776745" y="2918857"/>
                </a:cubicBezTo>
                <a:cubicBezTo>
                  <a:pt x="811733" y="2813889"/>
                  <a:pt x="797319" y="2875976"/>
                  <a:pt x="784696" y="2680318"/>
                </a:cubicBezTo>
                <a:cubicBezTo>
                  <a:pt x="783489" y="2661615"/>
                  <a:pt x="781291" y="2642840"/>
                  <a:pt x="776745" y="2624658"/>
                </a:cubicBezTo>
                <a:cubicBezTo>
                  <a:pt x="773283" y="2610811"/>
                  <a:pt x="765720" y="2598316"/>
                  <a:pt x="760842" y="2584902"/>
                </a:cubicBezTo>
                <a:cubicBezTo>
                  <a:pt x="755113" y="2569148"/>
                  <a:pt x="750240" y="2553097"/>
                  <a:pt x="744939" y="2537194"/>
                </a:cubicBezTo>
                <a:lnTo>
                  <a:pt x="736988" y="2513340"/>
                </a:lnTo>
                <a:lnTo>
                  <a:pt x="729037" y="2489486"/>
                </a:lnTo>
                <a:cubicBezTo>
                  <a:pt x="713134" y="2492137"/>
                  <a:pt x="694743" y="2488495"/>
                  <a:pt x="681329" y="2497438"/>
                </a:cubicBezTo>
                <a:cubicBezTo>
                  <a:pt x="646826" y="2520440"/>
                  <a:pt x="662621" y="2563910"/>
                  <a:pt x="641572" y="2592853"/>
                </a:cubicBezTo>
                <a:cubicBezTo>
                  <a:pt x="630331" y="2608310"/>
                  <a:pt x="611996" y="2618614"/>
                  <a:pt x="593865" y="2624658"/>
                </a:cubicBezTo>
                <a:lnTo>
                  <a:pt x="546157" y="2640561"/>
                </a:lnTo>
                <a:cubicBezTo>
                  <a:pt x="522303" y="2637911"/>
                  <a:pt x="493337" y="2647603"/>
                  <a:pt x="474595" y="2632610"/>
                </a:cubicBezTo>
                <a:cubicBezTo>
                  <a:pt x="459960" y="2620902"/>
                  <a:pt x="470320" y="2595328"/>
                  <a:pt x="466644" y="2576951"/>
                </a:cubicBezTo>
                <a:cubicBezTo>
                  <a:pt x="465000" y="2568732"/>
                  <a:pt x="462440" y="2560594"/>
                  <a:pt x="458692" y="2553097"/>
                </a:cubicBezTo>
                <a:cubicBezTo>
                  <a:pt x="454418" y="2544550"/>
                  <a:pt x="452119" y="2531316"/>
                  <a:pt x="442790" y="2529243"/>
                </a:cubicBezTo>
                <a:cubicBezTo>
                  <a:pt x="401312" y="2520025"/>
                  <a:pt x="357976" y="2523942"/>
                  <a:pt x="315569" y="2521291"/>
                </a:cubicBezTo>
                <a:cubicBezTo>
                  <a:pt x="310268" y="2513340"/>
                  <a:pt x="300851" y="2506920"/>
                  <a:pt x="299666" y="2497438"/>
                </a:cubicBezTo>
                <a:cubicBezTo>
                  <a:pt x="295064" y="2460623"/>
                  <a:pt x="310323" y="2460220"/>
                  <a:pt x="323520" y="2433827"/>
                </a:cubicBezTo>
                <a:cubicBezTo>
                  <a:pt x="327268" y="2426330"/>
                  <a:pt x="326236" y="2416518"/>
                  <a:pt x="331472" y="2409973"/>
                </a:cubicBezTo>
                <a:cubicBezTo>
                  <a:pt x="337442" y="2402511"/>
                  <a:pt x="347374" y="2399372"/>
                  <a:pt x="355325" y="2394071"/>
                </a:cubicBezTo>
                <a:cubicBezTo>
                  <a:pt x="397567" y="2330709"/>
                  <a:pt x="364518" y="2388980"/>
                  <a:pt x="379179" y="2235044"/>
                </a:cubicBezTo>
                <a:cubicBezTo>
                  <a:pt x="380215" y="2224165"/>
                  <a:pt x="384760" y="2213907"/>
                  <a:pt x="387131" y="2203239"/>
                </a:cubicBezTo>
                <a:cubicBezTo>
                  <a:pt x="390063" y="2190046"/>
                  <a:pt x="390337" y="2176137"/>
                  <a:pt x="395082" y="2163483"/>
                </a:cubicBezTo>
                <a:cubicBezTo>
                  <a:pt x="406346" y="2133445"/>
                  <a:pt x="412973" y="2143162"/>
                  <a:pt x="434839" y="2123726"/>
                </a:cubicBezTo>
                <a:cubicBezTo>
                  <a:pt x="451648" y="2108785"/>
                  <a:pt x="466644" y="2091921"/>
                  <a:pt x="482546" y="2076018"/>
                </a:cubicBezTo>
                <a:lnTo>
                  <a:pt x="506400" y="2052164"/>
                </a:lnTo>
                <a:cubicBezTo>
                  <a:pt x="503750" y="2033611"/>
                  <a:pt x="516724" y="2000658"/>
                  <a:pt x="498449" y="1996505"/>
                </a:cubicBezTo>
                <a:cubicBezTo>
                  <a:pt x="423992" y="1979583"/>
                  <a:pt x="369394" y="1999768"/>
                  <a:pt x="307618" y="2020359"/>
                </a:cubicBezTo>
                <a:cubicBezTo>
                  <a:pt x="270512" y="2017709"/>
                  <a:pt x="232244" y="2021993"/>
                  <a:pt x="196299" y="2012408"/>
                </a:cubicBezTo>
                <a:cubicBezTo>
                  <a:pt x="188201" y="2010248"/>
                  <a:pt x="188348" y="1996935"/>
                  <a:pt x="188348" y="1988554"/>
                </a:cubicBezTo>
                <a:cubicBezTo>
                  <a:pt x="188348" y="1969813"/>
                  <a:pt x="187918" y="1949658"/>
                  <a:pt x="196299" y="1932895"/>
                </a:cubicBezTo>
                <a:cubicBezTo>
                  <a:pt x="202226" y="1921042"/>
                  <a:pt x="218043" y="1917665"/>
                  <a:pt x="228105" y="1909041"/>
                </a:cubicBezTo>
                <a:cubicBezTo>
                  <a:pt x="251914" y="1888634"/>
                  <a:pt x="251502" y="1885872"/>
                  <a:pt x="267861" y="1861333"/>
                </a:cubicBezTo>
                <a:cubicBezTo>
                  <a:pt x="265211" y="1850731"/>
                  <a:pt x="269463" y="1834835"/>
                  <a:pt x="259910" y="1829528"/>
                </a:cubicBezTo>
                <a:cubicBezTo>
                  <a:pt x="241230" y="1819151"/>
                  <a:pt x="217302" y="1825515"/>
                  <a:pt x="196299" y="1821577"/>
                </a:cubicBezTo>
                <a:cubicBezTo>
                  <a:pt x="0" y="1784771"/>
                  <a:pt x="252515" y="1822791"/>
                  <a:pt x="77030" y="1797723"/>
                </a:cubicBezTo>
                <a:cubicBezTo>
                  <a:pt x="69079" y="1792422"/>
                  <a:pt x="59294" y="1789161"/>
                  <a:pt x="53176" y="1781820"/>
                </a:cubicBezTo>
                <a:cubicBezTo>
                  <a:pt x="30065" y="1754087"/>
                  <a:pt x="33741" y="1728807"/>
                  <a:pt x="45225" y="1694356"/>
                </a:cubicBezTo>
                <a:cubicBezTo>
                  <a:pt x="50112" y="1679694"/>
                  <a:pt x="61128" y="1667851"/>
                  <a:pt x="69079" y="1654599"/>
                </a:cubicBezTo>
                <a:cubicBezTo>
                  <a:pt x="69105" y="1654443"/>
                  <a:pt x="79709" y="1582993"/>
                  <a:pt x="84981" y="1575086"/>
                </a:cubicBezTo>
                <a:cubicBezTo>
                  <a:pt x="90282" y="1567135"/>
                  <a:pt x="100884" y="1564485"/>
                  <a:pt x="108835" y="1559184"/>
                </a:cubicBezTo>
                <a:cubicBezTo>
                  <a:pt x="114542" y="1536353"/>
                  <a:pt x="123007" y="1499035"/>
                  <a:pt x="132689" y="1479671"/>
                </a:cubicBezTo>
                <a:cubicBezTo>
                  <a:pt x="152866" y="1439318"/>
                  <a:pt x="142017" y="1457728"/>
                  <a:pt x="164494" y="1424011"/>
                </a:cubicBezTo>
                <a:cubicBezTo>
                  <a:pt x="161844" y="1368352"/>
                  <a:pt x="156543" y="1312756"/>
                  <a:pt x="156543" y="1257034"/>
                </a:cubicBezTo>
                <a:cubicBezTo>
                  <a:pt x="156543" y="1145684"/>
                  <a:pt x="148425" y="1033263"/>
                  <a:pt x="164494" y="923079"/>
                </a:cubicBezTo>
                <a:cubicBezTo>
                  <a:pt x="171119" y="877648"/>
                  <a:pt x="214101" y="875964"/>
                  <a:pt x="244007" y="867420"/>
                </a:cubicBezTo>
                <a:cubicBezTo>
                  <a:pt x="341278" y="839629"/>
                  <a:pt x="172439" y="885974"/>
                  <a:pt x="299666" y="843566"/>
                </a:cubicBezTo>
                <a:cubicBezTo>
                  <a:pt x="320401" y="836655"/>
                  <a:pt x="342073" y="832965"/>
                  <a:pt x="363277" y="827664"/>
                </a:cubicBezTo>
                <a:cubicBezTo>
                  <a:pt x="373879" y="825014"/>
                  <a:pt x="384715" y="823168"/>
                  <a:pt x="395082" y="819712"/>
                </a:cubicBezTo>
                <a:cubicBezTo>
                  <a:pt x="403033" y="817062"/>
                  <a:pt x="410805" y="813794"/>
                  <a:pt x="418936" y="811761"/>
                </a:cubicBezTo>
                <a:cubicBezTo>
                  <a:pt x="432047" y="808483"/>
                  <a:pt x="445440" y="806460"/>
                  <a:pt x="458692" y="803810"/>
                </a:cubicBezTo>
                <a:cubicBezTo>
                  <a:pt x="467140" y="791138"/>
                  <a:pt x="483949" y="762546"/>
                  <a:pt x="498449" y="756102"/>
                </a:cubicBezTo>
                <a:cubicBezTo>
                  <a:pt x="513182" y="749554"/>
                  <a:pt x="530254" y="750801"/>
                  <a:pt x="546157" y="748151"/>
                </a:cubicBezTo>
                <a:cubicBezTo>
                  <a:pt x="548212" y="744040"/>
                  <a:pt x="570093" y="696987"/>
                  <a:pt x="577962" y="692491"/>
                </a:cubicBezTo>
                <a:cubicBezTo>
                  <a:pt x="589696" y="685786"/>
                  <a:pt x="604388" y="686762"/>
                  <a:pt x="617719" y="684540"/>
                </a:cubicBezTo>
                <a:cubicBezTo>
                  <a:pt x="636205" y="681459"/>
                  <a:pt x="654825" y="679239"/>
                  <a:pt x="673378" y="676589"/>
                </a:cubicBezTo>
                <a:cubicBezTo>
                  <a:pt x="678679" y="660686"/>
                  <a:pt x="685214" y="645143"/>
                  <a:pt x="689280" y="628881"/>
                </a:cubicBezTo>
                <a:cubicBezTo>
                  <a:pt x="691931" y="618279"/>
                  <a:pt x="694092" y="607543"/>
                  <a:pt x="697232" y="597076"/>
                </a:cubicBezTo>
                <a:cubicBezTo>
                  <a:pt x="702049" y="581020"/>
                  <a:pt x="709847" y="565805"/>
                  <a:pt x="713134" y="549368"/>
                </a:cubicBezTo>
                <a:cubicBezTo>
                  <a:pt x="729302" y="468522"/>
                  <a:pt x="712734" y="542817"/>
                  <a:pt x="729037" y="485758"/>
                </a:cubicBezTo>
                <a:cubicBezTo>
                  <a:pt x="732434" y="473869"/>
                  <a:pt x="738584" y="442808"/>
                  <a:pt x="744939" y="430098"/>
                </a:cubicBezTo>
                <a:cubicBezTo>
                  <a:pt x="749213" y="421551"/>
                  <a:pt x="756101" y="414541"/>
                  <a:pt x="760842" y="406244"/>
                </a:cubicBezTo>
                <a:cubicBezTo>
                  <a:pt x="766723" y="395953"/>
                  <a:pt x="769157" y="383545"/>
                  <a:pt x="776745" y="374439"/>
                </a:cubicBezTo>
                <a:cubicBezTo>
                  <a:pt x="782863" y="367098"/>
                  <a:pt x="792648" y="363838"/>
                  <a:pt x="800599" y="358537"/>
                </a:cubicBezTo>
                <a:cubicBezTo>
                  <a:pt x="809271" y="332519"/>
                  <a:pt x="811919" y="318825"/>
                  <a:pt x="832404" y="294926"/>
                </a:cubicBezTo>
                <a:cubicBezTo>
                  <a:pt x="838623" y="287670"/>
                  <a:pt x="848307" y="284325"/>
                  <a:pt x="856258" y="279024"/>
                </a:cubicBezTo>
                <a:cubicBezTo>
                  <a:pt x="861559" y="271073"/>
                  <a:pt x="865403" y="261927"/>
                  <a:pt x="872160" y="255170"/>
                </a:cubicBezTo>
                <a:cubicBezTo>
                  <a:pt x="890464" y="236866"/>
                  <a:pt x="903487" y="237399"/>
                  <a:pt x="927819" y="231316"/>
                </a:cubicBezTo>
                <a:cubicBezTo>
                  <a:pt x="933120" y="223365"/>
                  <a:pt x="939841" y="216195"/>
                  <a:pt x="943722" y="207462"/>
                </a:cubicBezTo>
                <a:cubicBezTo>
                  <a:pt x="950530" y="192144"/>
                  <a:pt x="959625" y="159754"/>
                  <a:pt x="959625" y="159754"/>
                </a:cubicBezTo>
                <a:cubicBezTo>
                  <a:pt x="969244" y="63558"/>
                  <a:pt x="959152" y="105513"/>
                  <a:pt x="983479" y="32533"/>
                </a:cubicBezTo>
                <a:cubicBezTo>
                  <a:pt x="986129" y="24582"/>
                  <a:pt x="983479" y="11329"/>
                  <a:pt x="991430" y="8679"/>
                </a:cubicBezTo>
                <a:lnTo>
                  <a:pt x="1015284" y="728"/>
                </a:lnTo>
                <a:cubicBezTo>
                  <a:pt x="1036487" y="3378"/>
                  <a:pt x="1059367" y="0"/>
                  <a:pt x="1078894" y="8679"/>
                </a:cubicBezTo>
                <a:cubicBezTo>
                  <a:pt x="1086553" y="12083"/>
                  <a:pt x="1085201" y="24314"/>
                  <a:pt x="1086845" y="32533"/>
                </a:cubicBezTo>
                <a:cubicBezTo>
                  <a:pt x="1090521" y="50910"/>
                  <a:pt x="1091444" y="69753"/>
                  <a:pt x="1094797" y="88192"/>
                </a:cubicBezTo>
                <a:cubicBezTo>
                  <a:pt x="1096752" y="98944"/>
                  <a:pt x="1097861" y="110223"/>
                  <a:pt x="1102748" y="119998"/>
                </a:cubicBezTo>
                <a:cubicBezTo>
                  <a:pt x="1157436" y="229375"/>
                  <a:pt x="1120513" y="125587"/>
                  <a:pt x="1142505" y="191559"/>
                </a:cubicBezTo>
                <a:cubicBezTo>
                  <a:pt x="1139854" y="220714"/>
                  <a:pt x="1155254" y="258323"/>
                  <a:pt x="1134553" y="279024"/>
                </a:cubicBezTo>
                <a:cubicBezTo>
                  <a:pt x="1121038" y="292539"/>
                  <a:pt x="1102748" y="257820"/>
                  <a:pt x="1086845" y="247218"/>
                </a:cubicBezTo>
                <a:lnTo>
                  <a:pt x="1062992" y="231316"/>
                </a:lnTo>
                <a:cubicBezTo>
                  <a:pt x="1040322" y="233835"/>
                  <a:pt x="994216" y="233898"/>
                  <a:pt x="967576" y="247218"/>
                </a:cubicBezTo>
                <a:cubicBezTo>
                  <a:pt x="959029" y="251492"/>
                  <a:pt x="951673" y="257820"/>
                  <a:pt x="943722" y="263121"/>
                </a:cubicBezTo>
                <a:cubicBezTo>
                  <a:pt x="946372" y="324081"/>
                  <a:pt x="946993" y="385163"/>
                  <a:pt x="951673" y="446001"/>
                </a:cubicBezTo>
                <a:cubicBezTo>
                  <a:pt x="952316" y="454358"/>
                  <a:pt x="957420" y="461769"/>
                  <a:pt x="959625" y="469855"/>
                </a:cubicBezTo>
                <a:cubicBezTo>
                  <a:pt x="965376" y="490941"/>
                  <a:pt x="968615" y="512731"/>
                  <a:pt x="975527" y="533465"/>
                </a:cubicBezTo>
                <a:cubicBezTo>
                  <a:pt x="978178" y="541416"/>
                  <a:pt x="981446" y="549188"/>
                  <a:pt x="983479" y="557319"/>
                </a:cubicBezTo>
                <a:cubicBezTo>
                  <a:pt x="986757" y="570430"/>
                  <a:pt x="988152" y="583965"/>
                  <a:pt x="991430" y="597076"/>
                </a:cubicBezTo>
                <a:cubicBezTo>
                  <a:pt x="993463" y="605207"/>
                  <a:pt x="992836" y="615694"/>
                  <a:pt x="999381" y="620930"/>
                </a:cubicBezTo>
                <a:cubicBezTo>
                  <a:pt x="1007914" y="627757"/>
                  <a:pt x="1020584" y="626231"/>
                  <a:pt x="1031186" y="628881"/>
                </a:cubicBezTo>
                <a:cubicBezTo>
                  <a:pt x="1039137" y="623580"/>
                  <a:pt x="1045769" y="610660"/>
                  <a:pt x="1055040" y="612978"/>
                </a:cubicBezTo>
                <a:cubicBezTo>
                  <a:pt x="1063171" y="615011"/>
                  <a:pt x="1065642" y="628881"/>
                  <a:pt x="1062992" y="636832"/>
                </a:cubicBezTo>
                <a:cubicBezTo>
                  <a:pt x="1059436" y="647500"/>
                  <a:pt x="1049196" y="655657"/>
                  <a:pt x="1039138" y="660686"/>
                </a:cubicBezTo>
                <a:cubicBezTo>
                  <a:pt x="1027050" y="666730"/>
                  <a:pt x="1012633" y="665987"/>
                  <a:pt x="999381" y="668638"/>
                </a:cubicBezTo>
                <a:cubicBezTo>
                  <a:pt x="991430" y="673939"/>
                  <a:pt x="982284" y="677783"/>
                  <a:pt x="975527" y="684540"/>
                </a:cubicBezTo>
                <a:cubicBezTo>
                  <a:pt x="947586" y="712481"/>
                  <a:pt x="961497" y="721500"/>
                  <a:pt x="967576" y="764053"/>
                </a:cubicBezTo>
                <a:cubicBezTo>
                  <a:pt x="962245" y="796039"/>
                  <a:pt x="966084" y="813253"/>
                  <a:pt x="943722" y="835615"/>
                </a:cubicBezTo>
                <a:cubicBezTo>
                  <a:pt x="936965" y="842372"/>
                  <a:pt x="927819" y="846217"/>
                  <a:pt x="919868" y="851518"/>
                </a:cubicBezTo>
                <a:cubicBezTo>
                  <a:pt x="909266" y="846217"/>
                  <a:pt x="893819" y="845977"/>
                  <a:pt x="888063" y="835615"/>
                </a:cubicBezTo>
                <a:cubicBezTo>
                  <a:pt x="850780" y="768505"/>
                  <a:pt x="921870" y="772997"/>
                  <a:pt x="832404" y="787907"/>
                </a:cubicBezTo>
                <a:cubicBezTo>
                  <a:pt x="819152" y="801159"/>
                  <a:pt x="803892" y="812671"/>
                  <a:pt x="792647" y="827664"/>
                </a:cubicBezTo>
                <a:cubicBezTo>
                  <a:pt x="787618" y="834369"/>
                  <a:pt x="785881" y="843221"/>
                  <a:pt x="784696" y="851518"/>
                </a:cubicBezTo>
                <a:cubicBezTo>
                  <a:pt x="780556" y="880499"/>
                  <a:pt x="786003" y="911209"/>
                  <a:pt x="776745" y="938982"/>
                </a:cubicBezTo>
                <a:cubicBezTo>
                  <a:pt x="774095" y="946933"/>
                  <a:pt x="760595" y="943631"/>
                  <a:pt x="752891" y="946933"/>
                </a:cubicBezTo>
                <a:cubicBezTo>
                  <a:pt x="704834" y="967529"/>
                  <a:pt x="737158" y="955923"/>
                  <a:pt x="697232" y="978738"/>
                </a:cubicBezTo>
                <a:cubicBezTo>
                  <a:pt x="686940" y="984619"/>
                  <a:pt x="676028" y="989340"/>
                  <a:pt x="665426" y="994641"/>
                </a:cubicBezTo>
                <a:cubicBezTo>
                  <a:pt x="662776" y="1002592"/>
                  <a:pt x="663402" y="1012568"/>
                  <a:pt x="657475" y="1018495"/>
                </a:cubicBezTo>
                <a:cubicBezTo>
                  <a:pt x="643960" y="1032010"/>
                  <a:pt x="623282" y="1036785"/>
                  <a:pt x="609767" y="1050300"/>
                </a:cubicBezTo>
                <a:lnTo>
                  <a:pt x="585913" y="1074154"/>
                </a:lnTo>
                <a:cubicBezTo>
                  <a:pt x="572032" y="1115799"/>
                  <a:pt x="587418" y="1084727"/>
                  <a:pt x="546157" y="1121862"/>
                </a:cubicBezTo>
                <a:cubicBezTo>
                  <a:pt x="529441" y="1136907"/>
                  <a:pt x="514352" y="1153667"/>
                  <a:pt x="498449" y="1169570"/>
                </a:cubicBezTo>
                <a:cubicBezTo>
                  <a:pt x="490498" y="1177521"/>
                  <a:pt x="480833" y="1184068"/>
                  <a:pt x="474595" y="1193424"/>
                </a:cubicBezTo>
                <a:lnTo>
                  <a:pt x="458692" y="1217278"/>
                </a:lnTo>
                <a:cubicBezTo>
                  <a:pt x="456042" y="1280888"/>
                  <a:pt x="460422" y="1345184"/>
                  <a:pt x="450741" y="1408109"/>
                </a:cubicBezTo>
                <a:cubicBezTo>
                  <a:pt x="449288" y="1417554"/>
                  <a:pt x="433644" y="1417254"/>
                  <a:pt x="426887" y="1424011"/>
                </a:cubicBezTo>
                <a:cubicBezTo>
                  <a:pt x="420130" y="1430768"/>
                  <a:pt x="416286" y="1439914"/>
                  <a:pt x="410985" y="1447865"/>
                </a:cubicBezTo>
                <a:cubicBezTo>
                  <a:pt x="393522" y="1535174"/>
                  <a:pt x="411059" y="1439203"/>
                  <a:pt x="395082" y="1590989"/>
                </a:cubicBezTo>
                <a:cubicBezTo>
                  <a:pt x="393394" y="1607022"/>
                  <a:pt x="389781" y="1622794"/>
                  <a:pt x="387131" y="1638697"/>
                </a:cubicBezTo>
                <a:cubicBezTo>
                  <a:pt x="389396" y="1686259"/>
                  <a:pt x="342241" y="1844748"/>
                  <a:pt x="426887" y="1797723"/>
                </a:cubicBezTo>
                <a:cubicBezTo>
                  <a:pt x="441723" y="1789481"/>
                  <a:pt x="453392" y="1776520"/>
                  <a:pt x="466644" y="1765918"/>
                </a:cubicBezTo>
                <a:cubicBezTo>
                  <a:pt x="471945" y="1755316"/>
                  <a:pt x="478384" y="1745211"/>
                  <a:pt x="482546" y="1734112"/>
                </a:cubicBezTo>
                <a:cubicBezTo>
                  <a:pt x="486383" y="1723880"/>
                  <a:pt x="483671" y="1710840"/>
                  <a:pt x="490498" y="1702307"/>
                </a:cubicBezTo>
                <a:cubicBezTo>
                  <a:pt x="495734" y="1695762"/>
                  <a:pt x="506221" y="1696389"/>
                  <a:pt x="514352" y="1694356"/>
                </a:cubicBezTo>
                <a:lnTo>
                  <a:pt x="577962" y="1678453"/>
                </a:lnTo>
                <a:cubicBezTo>
                  <a:pt x="617719" y="1681103"/>
                  <a:pt x="658336" y="1677760"/>
                  <a:pt x="697232" y="1686404"/>
                </a:cubicBezTo>
                <a:cubicBezTo>
                  <a:pt x="708209" y="1688843"/>
                  <a:pt x="712447" y="1703059"/>
                  <a:pt x="721085" y="1710258"/>
                </a:cubicBezTo>
                <a:cubicBezTo>
                  <a:pt x="728426" y="1716376"/>
                  <a:pt x="736988" y="1720860"/>
                  <a:pt x="744939" y="1726161"/>
                </a:cubicBezTo>
                <a:cubicBezTo>
                  <a:pt x="752890" y="1723511"/>
                  <a:pt x="762866" y="1724137"/>
                  <a:pt x="768793" y="1718210"/>
                </a:cubicBezTo>
                <a:cubicBezTo>
                  <a:pt x="849495" y="1637508"/>
                  <a:pt x="726038" y="1725508"/>
                  <a:pt x="808550" y="1670502"/>
                </a:cubicBezTo>
                <a:cubicBezTo>
                  <a:pt x="813851" y="1662551"/>
                  <a:pt x="820178" y="1655195"/>
                  <a:pt x="824452" y="1646648"/>
                </a:cubicBezTo>
                <a:cubicBezTo>
                  <a:pt x="835556" y="1624440"/>
                  <a:pt x="837424" y="1587655"/>
                  <a:pt x="840355" y="1567135"/>
                </a:cubicBezTo>
                <a:cubicBezTo>
                  <a:pt x="856258" y="1569785"/>
                  <a:pt x="872621" y="1570453"/>
                  <a:pt x="888063" y="1575086"/>
                </a:cubicBezTo>
                <a:cubicBezTo>
                  <a:pt x="899416" y="1578492"/>
                  <a:pt x="908973" y="1586320"/>
                  <a:pt x="919868" y="1590989"/>
                </a:cubicBezTo>
                <a:cubicBezTo>
                  <a:pt x="927572" y="1594291"/>
                  <a:pt x="935771" y="1596290"/>
                  <a:pt x="943722" y="1598940"/>
                </a:cubicBezTo>
                <a:cubicBezTo>
                  <a:pt x="951673" y="1606891"/>
                  <a:pt x="958220" y="1616557"/>
                  <a:pt x="967576" y="1622794"/>
                </a:cubicBezTo>
                <a:cubicBezTo>
                  <a:pt x="974550" y="1627443"/>
                  <a:pt x="983726" y="1627443"/>
                  <a:pt x="991430" y="1630745"/>
                </a:cubicBezTo>
                <a:cubicBezTo>
                  <a:pt x="1049643" y="1655694"/>
                  <a:pt x="996400" y="1639940"/>
                  <a:pt x="1055040" y="1654599"/>
                </a:cubicBezTo>
                <a:cubicBezTo>
                  <a:pt x="1085804" y="1700744"/>
                  <a:pt x="1060836" y="1655859"/>
                  <a:pt x="1078894" y="1734112"/>
                </a:cubicBezTo>
                <a:cubicBezTo>
                  <a:pt x="1082663" y="1750446"/>
                  <a:pt x="1091510" y="1765383"/>
                  <a:pt x="1094797" y="1781820"/>
                </a:cubicBezTo>
                <a:cubicBezTo>
                  <a:pt x="1097447" y="1795072"/>
                  <a:pt x="1097729" y="1809029"/>
                  <a:pt x="1102748" y="1821577"/>
                </a:cubicBezTo>
                <a:cubicBezTo>
                  <a:pt x="1114201" y="1850209"/>
                  <a:pt x="1130719" y="1871343"/>
                  <a:pt x="1158407" y="1885187"/>
                </a:cubicBezTo>
                <a:cubicBezTo>
                  <a:pt x="1168181" y="1890074"/>
                  <a:pt x="1179705" y="1890136"/>
                  <a:pt x="1190212" y="1893138"/>
                </a:cubicBezTo>
                <a:cubicBezTo>
                  <a:pt x="1245728" y="1909000"/>
                  <a:pt x="1174727" y="1895470"/>
                  <a:pt x="1269725" y="1909041"/>
                </a:cubicBezTo>
                <a:cubicBezTo>
                  <a:pt x="1324734" y="1991553"/>
                  <a:pt x="1236731" y="1868098"/>
                  <a:pt x="1317433" y="1948798"/>
                </a:cubicBezTo>
                <a:cubicBezTo>
                  <a:pt x="1323359" y="1954724"/>
                  <a:pt x="1322734" y="1964700"/>
                  <a:pt x="1325385" y="1972651"/>
                </a:cubicBezTo>
                <a:cubicBezTo>
                  <a:pt x="1320084" y="1980602"/>
                  <a:pt x="1317586" y="1991440"/>
                  <a:pt x="1309482" y="1996505"/>
                </a:cubicBezTo>
                <a:cubicBezTo>
                  <a:pt x="1295267" y="2005389"/>
                  <a:pt x="1261774" y="2012408"/>
                  <a:pt x="1261774" y="2012408"/>
                </a:cubicBezTo>
                <a:cubicBezTo>
                  <a:pt x="1259124" y="2020359"/>
                  <a:pt x="1249753" y="2028935"/>
                  <a:pt x="1253823" y="2036262"/>
                </a:cubicBezTo>
                <a:cubicBezTo>
                  <a:pt x="1278203" y="2080145"/>
                  <a:pt x="1291098" y="2080492"/>
                  <a:pt x="1325385" y="2091921"/>
                </a:cubicBezTo>
                <a:cubicBezTo>
                  <a:pt x="1328035" y="2099872"/>
                  <a:pt x="1327409" y="2109848"/>
                  <a:pt x="1333336" y="2115775"/>
                </a:cubicBezTo>
                <a:cubicBezTo>
                  <a:pt x="1346851" y="2129290"/>
                  <a:pt x="1381044" y="2147580"/>
                  <a:pt x="1381044" y="2147580"/>
                </a:cubicBezTo>
                <a:cubicBezTo>
                  <a:pt x="1386345" y="2160832"/>
                  <a:pt x="1387809" y="2176372"/>
                  <a:pt x="1396946" y="2187337"/>
                </a:cubicBezTo>
                <a:cubicBezTo>
                  <a:pt x="1402312" y="2193776"/>
                  <a:pt x="1413826" y="2190639"/>
                  <a:pt x="1420800" y="2195288"/>
                </a:cubicBezTo>
                <a:cubicBezTo>
                  <a:pt x="1480361" y="2234995"/>
                  <a:pt x="1411789" y="2208187"/>
                  <a:pt x="1468508" y="2227093"/>
                </a:cubicBezTo>
                <a:cubicBezTo>
                  <a:pt x="1471158" y="2235044"/>
                  <a:pt x="1473157" y="2243243"/>
                  <a:pt x="1476459" y="2250947"/>
                </a:cubicBezTo>
                <a:cubicBezTo>
                  <a:pt x="1481128" y="2261842"/>
                  <a:pt x="1492362" y="2270899"/>
                  <a:pt x="1492362" y="2282752"/>
                </a:cubicBezTo>
                <a:cubicBezTo>
                  <a:pt x="1492362" y="2292308"/>
                  <a:pt x="1482852" y="2299503"/>
                  <a:pt x="1476459" y="2306606"/>
                </a:cubicBezTo>
                <a:cubicBezTo>
                  <a:pt x="1429647" y="2358619"/>
                  <a:pt x="1436948" y="2351500"/>
                  <a:pt x="1396946" y="2378168"/>
                </a:cubicBezTo>
                <a:cubicBezTo>
                  <a:pt x="1383694" y="2375518"/>
                  <a:pt x="1370301" y="2373495"/>
                  <a:pt x="1357190" y="2370217"/>
                </a:cubicBezTo>
                <a:cubicBezTo>
                  <a:pt x="1349059" y="2368184"/>
                  <a:pt x="1339263" y="2368192"/>
                  <a:pt x="1333336" y="2362265"/>
                </a:cubicBezTo>
                <a:cubicBezTo>
                  <a:pt x="1327410" y="2356338"/>
                  <a:pt x="1330034" y="2345385"/>
                  <a:pt x="1325385" y="2338411"/>
                </a:cubicBezTo>
                <a:cubicBezTo>
                  <a:pt x="1319148" y="2329055"/>
                  <a:pt x="1309482" y="2322509"/>
                  <a:pt x="1301531" y="2314558"/>
                </a:cubicBezTo>
                <a:cubicBezTo>
                  <a:pt x="1300695" y="2310380"/>
                  <a:pt x="1289370" y="2250479"/>
                  <a:pt x="1285628" y="2242996"/>
                </a:cubicBezTo>
                <a:cubicBezTo>
                  <a:pt x="1277081" y="2225901"/>
                  <a:pt x="1264425" y="2211191"/>
                  <a:pt x="1253823" y="2195288"/>
                </a:cubicBezTo>
                <a:cubicBezTo>
                  <a:pt x="1233271" y="2164460"/>
                  <a:pt x="1246986" y="2174456"/>
                  <a:pt x="1214066" y="2163483"/>
                </a:cubicBezTo>
                <a:cubicBezTo>
                  <a:pt x="1206115" y="2155532"/>
                  <a:pt x="1196449" y="2148985"/>
                  <a:pt x="1190212" y="2139629"/>
                </a:cubicBezTo>
                <a:cubicBezTo>
                  <a:pt x="1164344" y="2100827"/>
                  <a:pt x="1203893" y="2129456"/>
                  <a:pt x="1166359" y="2091921"/>
                </a:cubicBezTo>
                <a:cubicBezTo>
                  <a:pt x="1159602" y="2085164"/>
                  <a:pt x="1149846" y="2082136"/>
                  <a:pt x="1142505" y="2076018"/>
                </a:cubicBezTo>
                <a:cubicBezTo>
                  <a:pt x="1081290" y="2025005"/>
                  <a:pt x="1154015" y="2075739"/>
                  <a:pt x="1094797" y="2036262"/>
                </a:cubicBezTo>
                <a:cubicBezTo>
                  <a:pt x="1038160" y="1960746"/>
                  <a:pt x="1106032" y="2062670"/>
                  <a:pt x="1062992" y="1924944"/>
                </a:cubicBezTo>
                <a:cubicBezTo>
                  <a:pt x="1057291" y="1906701"/>
                  <a:pt x="1041788" y="1893139"/>
                  <a:pt x="1031186" y="1877236"/>
                </a:cubicBezTo>
                <a:cubicBezTo>
                  <a:pt x="1025885" y="1869285"/>
                  <a:pt x="1023235" y="1858683"/>
                  <a:pt x="1015284" y="1853382"/>
                </a:cubicBezTo>
                <a:cubicBezTo>
                  <a:pt x="1007333" y="1848081"/>
                  <a:pt x="999977" y="1841753"/>
                  <a:pt x="991430" y="1837479"/>
                </a:cubicBezTo>
                <a:cubicBezTo>
                  <a:pt x="980024" y="1831776"/>
                  <a:pt x="945960" y="1824124"/>
                  <a:pt x="935771" y="1821577"/>
                </a:cubicBezTo>
                <a:cubicBezTo>
                  <a:pt x="881089" y="1785122"/>
                  <a:pt x="894107" y="1771639"/>
                  <a:pt x="880112" y="1813625"/>
                </a:cubicBezTo>
                <a:cubicBezTo>
                  <a:pt x="888063" y="1818926"/>
                  <a:pt x="897995" y="1822066"/>
                  <a:pt x="903965" y="1829528"/>
                </a:cubicBezTo>
                <a:cubicBezTo>
                  <a:pt x="909201" y="1836073"/>
                  <a:pt x="908169" y="1845885"/>
                  <a:pt x="911917" y="1853382"/>
                </a:cubicBezTo>
                <a:cubicBezTo>
                  <a:pt x="916191" y="1861929"/>
                  <a:pt x="922518" y="1869285"/>
                  <a:pt x="927819" y="1877236"/>
                </a:cubicBezTo>
                <a:cubicBezTo>
                  <a:pt x="930470" y="1893139"/>
                  <a:pt x="932274" y="1909206"/>
                  <a:pt x="935771" y="1924944"/>
                </a:cubicBezTo>
                <a:cubicBezTo>
                  <a:pt x="939495" y="1941702"/>
                  <a:pt x="955493" y="1976158"/>
                  <a:pt x="959625" y="1988554"/>
                </a:cubicBezTo>
                <a:cubicBezTo>
                  <a:pt x="963081" y="1998921"/>
                  <a:pt x="964436" y="2009892"/>
                  <a:pt x="967576" y="2020359"/>
                </a:cubicBezTo>
                <a:cubicBezTo>
                  <a:pt x="972393" y="2036415"/>
                  <a:pt x="978178" y="2052164"/>
                  <a:pt x="983479" y="2068067"/>
                </a:cubicBezTo>
                <a:lnTo>
                  <a:pt x="999381" y="2115775"/>
                </a:lnTo>
                <a:lnTo>
                  <a:pt x="1015284" y="2163483"/>
                </a:lnTo>
                <a:cubicBezTo>
                  <a:pt x="1020585" y="2174085"/>
                  <a:pt x="1026784" y="2184283"/>
                  <a:pt x="1031186" y="2195288"/>
                </a:cubicBezTo>
                <a:cubicBezTo>
                  <a:pt x="1037412" y="2210852"/>
                  <a:pt x="1041788" y="2227093"/>
                  <a:pt x="1047089" y="2242996"/>
                </a:cubicBezTo>
                <a:cubicBezTo>
                  <a:pt x="1049739" y="2250947"/>
                  <a:pt x="1053007" y="2258719"/>
                  <a:pt x="1055040" y="2266850"/>
                </a:cubicBezTo>
                <a:cubicBezTo>
                  <a:pt x="1057691" y="2277452"/>
                  <a:pt x="1056165" y="2290122"/>
                  <a:pt x="1062992" y="2298655"/>
                </a:cubicBezTo>
                <a:cubicBezTo>
                  <a:pt x="1068228" y="2305200"/>
                  <a:pt x="1078894" y="2303956"/>
                  <a:pt x="1086845" y="2306606"/>
                </a:cubicBezTo>
                <a:cubicBezTo>
                  <a:pt x="1089496" y="2314557"/>
                  <a:pt x="1093153" y="2322241"/>
                  <a:pt x="1094797" y="2330460"/>
                </a:cubicBezTo>
                <a:cubicBezTo>
                  <a:pt x="1113072" y="2421835"/>
                  <a:pt x="1092735" y="2356077"/>
                  <a:pt x="1110699" y="2409973"/>
                </a:cubicBezTo>
                <a:cubicBezTo>
                  <a:pt x="1126267" y="2550073"/>
                  <a:pt x="1128149" y="2536667"/>
                  <a:pt x="1110699" y="2751879"/>
                </a:cubicBezTo>
                <a:cubicBezTo>
                  <a:pt x="1109927" y="2761404"/>
                  <a:pt x="1100098" y="2767782"/>
                  <a:pt x="1094797" y="2775733"/>
                </a:cubicBezTo>
                <a:lnTo>
                  <a:pt x="1078894" y="2839344"/>
                </a:lnTo>
                <a:cubicBezTo>
                  <a:pt x="1076244" y="2849946"/>
                  <a:pt x="1074399" y="2860782"/>
                  <a:pt x="1070943" y="2871149"/>
                </a:cubicBezTo>
                <a:lnTo>
                  <a:pt x="1055040" y="2918857"/>
                </a:lnTo>
                <a:cubicBezTo>
                  <a:pt x="1052390" y="2937410"/>
                  <a:pt x="1050764" y="2956139"/>
                  <a:pt x="1047089" y="2974516"/>
                </a:cubicBezTo>
                <a:cubicBezTo>
                  <a:pt x="1045445" y="2982735"/>
                  <a:pt x="1040516" y="2990103"/>
                  <a:pt x="1039138" y="2998370"/>
                </a:cubicBezTo>
                <a:cubicBezTo>
                  <a:pt x="1035192" y="3022044"/>
                  <a:pt x="1039388" y="3047376"/>
                  <a:pt x="1031186" y="3069931"/>
                </a:cubicBezTo>
                <a:cubicBezTo>
                  <a:pt x="1027920" y="3078912"/>
                  <a:pt x="1015879" y="3081560"/>
                  <a:pt x="1007332" y="3085834"/>
                </a:cubicBezTo>
                <a:cubicBezTo>
                  <a:pt x="988312" y="3095344"/>
                  <a:pt x="964370" y="3102806"/>
                  <a:pt x="943722" y="3109688"/>
                </a:cubicBezTo>
                <a:cubicBezTo>
                  <a:pt x="927819" y="3120290"/>
                  <a:pt x="909529" y="3127978"/>
                  <a:pt x="896014" y="3141493"/>
                </a:cubicBezTo>
                <a:cubicBezTo>
                  <a:pt x="888063" y="3149444"/>
                  <a:pt x="881990" y="3159886"/>
                  <a:pt x="872160" y="3165347"/>
                </a:cubicBezTo>
                <a:cubicBezTo>
                  <a:pt x="857507" y="3173488"/>
                  <a:pt x="824452" y="3181250"/>
                  <a:pt x="824452" y="3181250"/>
                </a:cubicBezTo>
                <a:cubicBezTo>
                  <a:pt x="816501" y="3189201"/>
                  <a:pt x="807798" y="3196466"/>
                  <a:pt x="800599" y="3205104"/>
                </a:cubicBezTo>
                <a:cubicBezTo>
                  <a:pt x="794481" y="3212445"/>
                  <a:pt x="792158" y="3222988"/>
                  <a:pt x="784696" y="3228958"/>
                </a:cubicBezTo>
                <a:cubicBezTo>
                  <a:pt x="778151" y="3234194"/>
                  <a:pt x="768793" y="3234259"/>
                  <a:pt x="760842" y="3236909"/>
                </a:cubicBezTo>
                <a:cubicBezTo>
                  <a:pt x="741998" y="3208644"/>
                  <a:pt x="763492" y="3256788"/>
                  <a:pt x="760842" y="3228958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2240" y="3795886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</a:t>
            </a:r>
            <a:r>
              <a:rPr lang="ru-RU" sz="2000" b="1" dirty="0" smtClean="0"/>
              <a:t>0</a:t>
            </a:r>
            <a:r>
              <a:rPr lang="en-US" sz="2000" b="1" dirty="0" smtClean="0"/>
              <a:t>00-1</a:t>
            </a:r>
            <a:r>
              <a:rPr lang="ru-RU" sz="2000" b="1" dirty="0" smtClean="0"/>
              <a:t>2</a:t>
            </a:r>
            <a:r>
              <a:rPr lang="en-US" sz="2000" b="1" dirty="0" smtClean="0"/>
              <a:t>00</a:t>
            </a:r>
            <a:endParaRPr lang="ru-RU" sz="2000" b="1" dirty="0"/>
          </a:p>
        </p:txBody>
      </p:sp>
      <p:sp>
        <p:nvSpPr>
          <p:cNvPr id="12" name="Полилиния 11"/>
          <p:cNvSpPr/>
          <p:nvPr/>
        </p:nvSpPr>
        <p:spPr>
          <a:xfrm>
            <a:off x="3710455" y="4022303"/>
            <a:ext cx="1649092" cy="893258"/>
          </a:xfrm>
          <a:custGeom>
            <a:avLst/>
            <a:gdLst>
              <a:gd name="connsiteX0" fmla="*/ 10572 w 1649092"/>
              <a:gd name="connsiteY0" fmla="*/ 517984 h 893258"/>
              <a:gd name="connsiteX1" fmla="*/ 52856 w 1649092"/>
              <a:gd name="connsiteY1" fmla="*/ 507413 h 893258"/>
              <a:gd name="connsiteX2" fmla="*/ 68713 w 1649092"/>
              <a:gd name="connsiteY2" fmla="*/ 502127 h 893258"/>
              <a:gd name="connsiteX3" fmla="*/ 100426 w 1649092"/>
              <a:gd name="connsiteY3" fmla="*/ 496842 h 893258"/>
              <a:gd name="connsiteX4" fmla="*/ 121568 w 1649092"/>
              <a:gd name="connsiteY4" fmla="*/ 475699 h 893258"/>
              <a:gd name="connsiteX5" fmla="*/ 142710 w 1649092"/>
              <a:gd name="connsiteY5" fmla="*/ 465128 h 893258"/>
              <a:gd name="connsiteX6" fmla="*/ 158567 w 1649092"/>
              <a:gd name="connsiteY6" fmla="*/ 454557 h 893258"/>
              <a:gd name="connsiteX7" fmla="*/ 174424 w 1649092"/>
              <a:gd name="connsiteY7" fmla="*/ 438700 h 893258"/>
              <a:gd name="connsiteX8" fmla="*/ 190280 w 1649092"/>
              <a:gd name="connsiteY8" fmla="*/ 433415 h 893258"/>
              <a:gd name="connsiteX9" fmla="*/ 211422 w 1649092"/>
              <a:gd name="connsiteY9" fmla="*/ 417558 h 893258"/>
              <a:gd name="connsiteX10" fmla="*/ 227279 w 1649092"/>
              <a:gd name="connsiteY10" fmla="*/ 406987 h 893258"/>
              <a:gd name="connsiteX11" fmla="*/ 232565 w 1649092"/>
              <a:gd name="connsiteY11" fmla="*/ 391131 h 893258"/>
              <a:gd name="connsiteX12" fmla="*/ 221994 w 1649092"/>
              <a:gd name="connsiteY12" fmla="*/ 359417 h 893258"/>
              <a:gd name="connsiteX13" fmla="*/ 216708 w 1649092"/>
              <a:gd name="connsiteY13" fmla="*/ 343561 h 893258"/>
              <a:gd name="connsiteX14" fmla="*/ 184995 w 1649092"/>
              <a:gd name="connsiteY14" fmla="*/ 322418 h 893258"/>
              <a:gd name="connsiteX15" fmla="*/ 174424 w 1649092"/>
              <a:gd name="connsiteY15" fmla="*/ 290705 h 893258"/>
              <a:gd name="connsiteX16" fmla="*/ 121568 w 1649092"/>
              <a:gd name="connsiteY16" fmla="*/ 258992 h 893258"/>
              <a:gd name="connsiteX17" fmla="*/ 116283 w 1649092"/>
              <a:gd name="connsiteY17" fmla="*/ 243135 h 893258"/>
              <a:gd name="connsiteX18" fmla="*/ 158567 w 1649092"/>
              <a:gd name="connsiteY18" fmla="*/ 216707 h 893258"/>
              <a:gd name="connsiteX19" fmla="*/ 179709 w 1649092"/>
              <a:gd name="connsiteY19" fmla="*/ 206136 h 893258"/>
              <a:gd name="connsiteX20" fmla="*/ 216708 w 1649092"/>
              <a:gd name="connsiteY20" fmla="*/ 184994 h 893258"/>
              <a:gd name="connsiteX21" fmla="*/ 227279 w 1649092"/>
              <a:gd name="connsiteY21" fmla="*/ 153281 h 893258"/>
              <a:gd name="connsiteX22" fmla="*/ 232565 w 1649092"/>
              <a:gd name="connsiteY22" fmla="*/ 137424 h 893258"/>
              <a:gd name="connsiteX23" fmla="*/ 237850 w 1649092"/>
              <a:gd name="connsiteY23" fmla="*/ 121568 h 893258"/>
              <a:gd name="connsiteX24" fmla="*/ 243136 w 1649092"/>
              <a:gd name="connsiteY24" fmla="*/ 31713 h 893258"/>
              <a:gd name="connsiteX25" fmla="*/ 258992 w 1649092"/>
              <a:gd name="connsiteY25" fmla="*/ 21142 h 893258"/>
              <a:gd name="connsiteX26" fmla="*/ 274849 w 1649092"/>
              <a:gd name="connsiteY26" fmla="*/ 15857 h 893258"/>
              <a:gd name="connsiteX27" fmla="*/ 322419 w 1649092"/>
              <a:gd name="connsiteY27" fmla="*/ 5285 h 893258"/>
              <a:gd name="connsiteX28" fmla="*/ 338276 w 1649092"/>
              <a:gd name="connsiteY28" fmla="*/ 0 h 893258"/>
              <a:gd name="connsiteX29" fmla="*/ 523270 w 1649092"/>
              <a:gd name="connsiteY29" fmla="*/ 10571 h 893258"/>
              <a:gd name="connsiteX30" fmla="*/ 539127 w 1649092"/>
              <a:gd name="connsiteY30" fmla="*/ 21142 h 893258"/>
              <a:gd name="connsiteX31" fmla="*/ 560269 w 1649092"/>
              <a:gd name="connsiteY31" fmla="*/ 26428 h 893258"/>
              <a:gd name="connsiteX32" fmla="*/ 576125 w 1649092"/>
              <a:gd name="connsiteY32" fmla="*/ 31713 h 893258"/>
              <a:gd name="connsiteX33" fmla="*/ 607839 w 1649092"/>
              <a:gd name="connsiteY33" fmla="*/ 26428 h 893258"/>
              <a:gd name="connsiteX34" fmla="*/ 639552 w 1649092"/>
              <a:gd name="connsiteY34" fmla="*/ 15857 h 893258"/>
              <a:gd name="connsiteX35" fmla="*/ 660694 w 1649092"/>
              <a:gd name="connsiteY35" fmla="*/ 10571 h 893258"/>
              <a:gd name="connsiteX36" fmla="*/ 850974 w 1649092"/>
              <a:gd name="connsiteY36" fmla="*/ 15857 h 893258"/>
              <a:gd name="connsiteX37" fmla="*/ 903829 w 1649092"/>
              <a:gd name="connsiteY37" fmla="*/ 26428 h 893258"/>
              <a:gd name="connsiteX38" fmla="*/ 924972 w 1649092"/>
              <a:gd name="connsiteY38" fmla="*/ 36999 h 893258"/>
              <a:gd name="connsiteX39" fmla="*/ 946114 w 1649092"/>
              <a:gd name="connsiteY39" fmla="*/ 42284 h 893258"/>
              <a:gd name="connsiteX40" fmla="*/ 1004255 w 1649092"/>
              <a:gd name="connsiteY40" fmla="*/ 68712 h 893258"/>
              <a:gd name="connsiteX41" fmla="*/ 1041254 w 1649092"/>
              <a:gd name="connsiteY41" fmla="*/ 89854 h 893258"/>
              <a:gd name="connsiteX42" fmla="*/ 1057110 w 1649092"/>
              <a:gd name="connsiteY42" fmla="*/ 95140 h 893258"/>
              <a:gd name="connsiteX43" fmla="*/ 1072967 w 1649092"/>
              <a:gd name="connsiteY43" fmla="*/ 110996 h 893258"/>
              <a:gd name="connsiteX44" fmla="*/ 1088824 w 1649092"/>
              <a:gd name="connsiteY44" fmla="*/ 116282 h 893258"/>
              <a:gd name="connsiteX45" fmla="*/ 1109966 w 1649092"/>
              <a:gd name="connsiteY45" fmla="*/ 126853 h 893258"/>
              <a:gd name="connsiteX46" fmla="*/ 1125822 w 1649092"/>
              <a:gd name="connsiteY46" fmla="*/ 142710 h 893258"/>
              <a:gd name="connsiteX47" fmla="*/ 1141679 w 1649092"/>
              <a:gd name="connsiteY47" fmla="*/ 147995 h 893258"/>
              <a:gd name="connsiteX48" fmla="*/ 1152250 w 1649092"/>
              <a:gd name="connsiteY48" fmla="*/ 163852 h 893258"/>
              <a:gd name="connsiteX49" fmla="*/ 1178678 w 1649092"/>
              <a:gd name="connsiteY49" fmla="*/ 174423 h 893258"/>
              <a:gd name="connsiteX50" fmla="*/ 1226248 w 1649092"/>
              <a:gd name="connsiteY50" fmla="*/ 200851 h 893258"/>
              <a:gd name="connsiteX51" fmla="*/ 1242105 w 1649092"/>
              <a:gd name="connsiteY51" fmla="*/ 216707 h 893258"/>
              <a:gd name="connsiteX52" fmla="*/ 1263247 w 1649092"/>
              <a:gd name="connsiteY52" fmla="*/ 232564 h 893258"/>
              <a:gd name="connsiteX53" fmla="*/ 1268532 w 1649092"/>
              <a:gd name="connsiteY53" fmla="*/ 248421 h 893258"/>
              <a:gd name="connsiteX54" fmla="*/ 1284389 w 1649092"/>
              <a:gd name="connsiteY54" fmla="*/ 258992 h 893258"/>
              <a:gd name="connsiteX55" fmla="*/ 1300246 w 1649092"/>
              <a:gd name="connsiteY55" fmla="*/ 274848 h 893258"/>
              <a:gd name="connsiteX56" fmla="*/ 1331959 w 1649092"/>
              <a:gd name="connsiteY56" fmla="*/ 295991 h 893258"/>
              <a:gd name="connsiteX57" fmla="*/ 1347816 w 1649092"/>
              <a:gd name="connsiteY57" fmla="*/ 306562 h 893258"/>
              <a:gd name="connsiteX58" fmla="*/ 1374243 w 1649092"/>
              <a:gd name="connsiteY58" fmla="*/ 327704 h 893258"/>
              <a:gd name="connsiteX59" fmla="*/ 1390100 w 1649092"/>
              <a:gd name="connsiteY59" fmla="*/ 343561 h 893258"/>
              <a:gd name="connsiteX60" fmla="*/ 1421813 w 1649092"/>
              <a:gd name="connsiteY60" fmla="*/ 364703 h 893258"/>
              <a:gd name="connsiteX61" fmla="*/ 1453527 w 1649092"/>
              <a:gd name="connsiteY61" fmla="*/ 385845 h 893258"/>
              <a:gd name="connsiteX62" fmla="*/ 1474669 w 1649092"/>
              <a:gd name="connsiteY62" fmla="*/ 417558 h 893258"/>
              <a:gd name="connsiteX63" fmla="*/ 1506382 w 1649092"/>
              <a:gd name="connsiteY63" fmla="*/ 438700 h 893258"/>
              <a:gd name="connsiteX64" fmla="*/ 1532810 w 1649092"/>
              <a:gd name="connsiteY64" fmla="*/ 470414 h 893258"/>
              <a:gd name="connsiteX65" fmla="*/ 1548666 w 1649092"/>
              <a:gd name="connsiteY65" fmla="*/ 475699 h 893258"/>
              <a:gd name="connsiteX66" fmla="*/ 1564523 w 1649092"/>
              <a:gd name="connsiteY66" fmla="*/ 496842 h 893258"/>
              <a:gd name="connsiteX67" fmla="*/ 1580380 w 1649092"/>
              <a:gd name="connsiteY67" fmla="*/ 507413 h 893258"/>
              <a:gd name="connsiteX68" fmla="*/ 1612093 w 1649092"/>
              <a:gd name="connsiteY68" fmla="*/ 549697 h 893258"/>
              <a:gd name="connsiteX69" fmla="*/ 1627950 w 1649092"/>
              <a:gd name="connsiteY69" fmla="*/ 554983 h 893258"/>
              <a:gd name="connsiteX70" fmla="*/ 1638521 w 1649092"/>
              <a:gd name="connsiteY70" fmla="*/ 576125 h 893258"/>
              <a:gd name="connsiteX71" fmla="*/ 1643806 w 1649092"/>
              <a:gd name="connsiteY71" fmla="*/ 613124 h 893258"/>
              <a:gd name="connsiteX72" fmla="*/ 1649092 w 1649092"/>
              <a:gd name="connsiteY72" fmla="*/ 628980 h 893258"/>
              <a:gd name="connsiteX73" fmla="*/ 1643806 w 1649092"/>
              <a:gd name="connsiteY73" fmla="*/ 644837 h 893258"/>
              <a:gd name="connsiteX74" fmla="*/ 1622664 w 1649092"/>
              <a:gd name="connsiteY74" fmla="*/ 655408 h 893258"/>
              <a:gd name="connsiteX75" fmla="*/ 1612093 w 1649092"/>
              <a:gd name="connsiteY75" fmla="*/ 803403 h 893258"/>
              <a:gd name="connsiteX76" fmla="*/ 1590951 w 1649092"/>
              <a:gd name="connsiteY76" fmla="*/ 835117 h 893258"/>
              <a:gd name="connsiteX77" fmla="*/ 1580380 w 1649092"/>
              <a:gd name="connsiteY77" fmla="*/ 850973 h 893258"/>
              <a:gd name="connsiteX78" fmla="*/ 1569809 w 1649092"/>
              <a:gd name="connsiteY78" fmla="*/ 829831 h 893258"/>
              <a:gd name="connsiteX79" fmla="*/ 1553952 w 1649092"/>
              <a:gd name="connsiteY79" fmla="*/ 782261 h 893258"/>
              <a:gd name="connsiteX80" fmla="*/ 1538095 w 1649092"/>
              <a:gd name="connsiteY80" fmla="*/ 776976 h 893258"/>
              <a:gd name="connsiteX81" fmla="*/ 1516953 w 1649092"/>
              <a:gd name="connsiteY81" fmla="*/ 734691 h 893258"/>
              <a:gd name="connsiteX82" fmla="*/ 1511668 w 1649092"/>
              <a:gd name="connsiteY82" fmla="*/ 718835 h 893258"/>
              <a:gd name="connsiteX83" fmla="*/ 1501096 w 1649092"/>
              <a:gd name="connsiteY83" fmla="*/ 708263 h 893258"/>
              <a:gd name="connsiteX84" fmla="*/ 1474669 w 1649092"/>
              <a:gd name="connsiteY84" fmla="*/ 681836 h 893258"/>
              <a:gd name="connsiteX85" fmla="*/ 1453527 w 1649092"/>
              <a:gd name="connsiteY85" fmla="*/ 665979 h 893258"/>
              <a:gd name="connsiteX86" fmla="*/ 1421813 w 1649092"/>
              <a:gd name="connsiteY86" fmla="*/ 655408 h 893258"/>
              <a:gd name="connsiteX87" fmla="*/ 1358387 w 1649092"/>
              <a:gd name="connsiteY87" fmla="*/ 660694 h 893258"/>
              <a:gd name="connsiteX88" fmla="*/ 1342530 w 1649092"/>
              <a:gd name="connsiteY88" fmla="*/ 665979 h 893258"/>
              <a:gd name="connsiteX89" fmla="*/ 1321388 w 1649092"/>
              <a:gd name="connsiteY89" fmla="*/ 660694 h 893258"/>
              <a:gd name="connsiteX90" fmla="*/ 1316102 w 1649092"/>
              <a:gd name="connsiteY90" fmla="*/ 644837 h 893258"/>
              <a:gd name="connsiteX91" fmla="*/ 1284389 w 1649092"/>
              <a:gd name="connsiteY91" fmla="*/ 628980 h 893258"/>
              <a:gd name="connsiteX92" fmla="*/ 1231533 w 1649092"/>
              <a:gd name="connsiteY92" fmla="*/ 634266 h 893258"/>
              <a:gd name="connsiteX93" fmla="*/ 1215677 w 1649092"/>
              <a:gd name="connsiteY93" fmla="*/ 644837 h 893258"/>
              <a:gd name="connsiteX94" fmla="*/ 1199820 w 1649092"/>
              <a:gd name="connsiteY94" fmla="*/ 650122 h 893258"/>
              <a:gd name="connsiteX95" fmla="*/ 1194535 w 1649092"/>
              <a:gd name="connsiteY95" fmla="*/ 665979 h 893258"/>
              <a:gd name="connsiteX96" fmla="*/ 1199820 w 1649092"/>
              <a:gd name="connsiteY96" fmla="*/ 681836 h 893258"/>
              <a:gd name="connsiteX97" fmla="*/ 1231533 w 1649092"/>
              <a:gd name="connsiteY97" fmla="*/ 708263 h 893258"/>
              <a:gd name="connsiteX98" fmla="*/ 1236819 w 1649092"/>
              <a:gd name="connsiteY98" fmla="*/ 724120 h 893258"/>
              <a:gd name="connsiteX99" fmla="*/ 1226248 w 1649092"/>
              <a:gd name="connsiteY99" fmla="*/ 798118 h 893258"/>
              <a:gd name="connsiteX100" fmla="*/ 1220962 w 1649092"/>
              <a:gd name="connsiteY100" fmla="*/ 845688 h 893258"/>
              <a:gd name="connsiteX101" fmla="*/ 1215677 w 1649092"/>
              <a:gd name="connsiteY101" fmla="*/ 866830 h 893258"/>
              <a:gd name="connsiteX102" fmla="*/ 1199820 w 1649092"/>
              <a:gd name="connsiteY102" fmla="*/ 882687 h 893258"/>
              <a:gd name="connsiteX103" fmla="*/ 1183963 w 1649092"/>
              <a:gd name="connsiteY103" fmla="*/ 887972 h 893258"/>
              <a:gd name="connsiteX104" fmla="*/ 1162821 w 1649092"/>
              <a:gd name="connsiteY104" fmla="*/ 882687 h 893258"/>
              <a:gd name="connsiteX105" fmla="*/ 1141679 w 1649092"/>
              <a:gd name="connsiteY105" fmla="*/ 872115 h 893258"/>
              <a:gd name="connsiteX106" fmla="*/ 1067681 w 1649092"/>
              <a:gd name="connsiteY106" fmla="*/ 866830 h 893258"/>
              <a:gd name="connsiteX107" fmla="*/ 1035968 w 1649092"/>
              <a:gd name="connsiteY107" fmla="*/ 856259 h 893258"/>
              <a:gd name="connsiteX108" fmla="*/ 1009540 w 1649092"/>
              <a:gd name="connsiteY108" fmla="*/ 850973 h 893258"/>
              <a:gd name="connsiteX109" fmla="*/ 988398 w 1649092"/>
              <a:gd name="connsiteY109" fmla="*/ 845688 h 893258"/>
              <a:gd name="connsiteX110" fmla="*/ 972542 w 1649092"/>
              <a:gd name="connsiteY110" fmla="*/ 829831 h 893258"/>
              <a:gd name="connsiteX111" fmla="*/ 924972 w 1649092"/>
              <a:gd name="connsiteY111" fmla="*/ 819260 h 893258"/>
              <a:gd name="connsiteX112" fmla="*/ 914400 w 1649092"/>
              <a:gd name="connsiteY112" fmla="*/ 808689 h 893258"/>
              <a:gd name="connsiteX113" fmla="*/ 898544 w 1649092"/>
              <a:gd name="connsiteY113" fmla="*/ 798118 h 893258"/>
              <a:gd name="connsiteX114" fmla="*/ 866831 w 1649092"/>
              <a:gd name="connsiteY114" fmla="*/ 755833 h 893258"/>
              <a:gd name="connsiteX115" fmla="*/ 850974 w 1649092"/>
              <a:gd name="connsiteY115" fmla="*/ 750548 h 893258"/>
              <a:gd name="connsiteX116" fmla="*/ 803404 w 1649092"/>
              <a:gd name="connsiteY116" fmla="*/ 761119 h 893258"/>
              <a:gd name="connsiteX117" fmla="*/ 729406 w 1649092"/>
              <a:gd name="connsiteY117" fmla="*/ 766405 h 893258"/>
              <a:gd name="connsiteX118" fmla="*/ 713550 w 1649092"/>
              <a:gd name="connsiteY118" fmla="*/ 776976 h 893258"/>
              <a:gd name="connsiteX119" fmla="*/ 681836 w 1649092"/>
              <a:gd name="connsiteY119" fmla="*/ 787547 h 893258"/>
              <a:gd name="connsiteX120" fmla="*/ 644837 w 1649092"/>
              <a:gd name="connsiteY120" fmla="*/ 798118 h 893258"/>
              <a:gd name="connsiteX121" fmla="*/ 602553 w 1649092"/>
              <a:gd name="connsiteY121" fmla="*/ 835117 h 893258"/>
              <a:gd name="connsiteX122" fmla="*/ 581411 w 1649092"/>
              <a:gd name="connsiteY122" fmla="*/ 840402 h 893258"/>
              <a:gd name="connsiteX123" fmla="*/ 560269 w 1649092"/>
              <a:gd name="connsiteY123" fmla="*/ 850973 h 893258"/>
              <a:gd name="connsiteX124" fmla="*/ 523270 w 1649092"/>
              <a:gd name="connsiteY124" fmla="*/ 866830 h 893258"/>
              <a:gd name="connsiteX125" fmla="*/ 502128 w 1649092"/>
              <a:gd name="connsiteY125" fmla="*/ 882687 h 893258"/>
              <a:gd name="connsiteX126" fmla="*/ 470414 w 1649092"/>
              <a:gd name="connsiteY126" fmla="*/ 887972 h 893258"/>
              <a:gd name="connsiteX127" fmla="*/ 449272 w 1649092"/>
              <a:gd name="connsiteY127" fmla="*/ 893258 h 893258"/>
              <a:gd name="connsiteX128" fmla="*/ 385846 w 1649092"/>
              <a:gd name="connsiteY128" fmla="*/ 882687 h 893258"/>
              <a:gd name="connsiteX129" fmla="*/ 348847 w 1649092"/>
              <a:gd name="connsiteY129" fmla="*/ 861544 h 893258"/>
              <a:gd name="connsiteX130" fmla="*/ 332990 w 1649092"/>
              <a:gd name="connsiteY130" fmla="*/ 829831 h 893258"/>
              <a:gd name="connsiteX131" fmla="*/ 317133 w 1649092"/>
              <a:gd name="connsiteY131" fmla="*/ 808689 h 893258"/>
              <a:gd name="connsiteX132" fmla="*/ 301277 w 1649092"/>
              <a:gd name="connsiteY132" fmla="*/ 803403 h 893258"/>
              <a:gd name="connsiteX133" fmla="*/ 264278 w 1649092"/>
              <a:gd name="connsiteY133" fmla="*/ 787547 h 893258"/>
              <a:gd name="connsiteX134" fmla="*/ 248421 w 1649092"/>
              <a:gd name="connsiteY134" fmla="*/ 766405 h 893258"/>
              <a:gd name="connsiteX135" fmla="*/ 232565 w 1649092"/>
              <a:gd name="connsiteY135" fmla="*/ 761119 h 893258"/>
              <a:gd name="connsiteX136" fmla="*/ 216708 w 1649092"/>
              <a:gd name="connsiteY136" fmla="*/ 750548 h 893258"/>
              <a:gd name="connsiteX137" fmla="*/ 184995 w 1649092"/>
              <a:gd name="connsiteY137" fmla="*/ 734691 h 893258"/>
              <a:gd name="connsiteX138" fmla="*/ 174424 w 1649092"/>
              <a:gd name="connsiteY138" fmla="*/ 718835 h 893258"/>
              <a:gd name="connsiteX139" fmla="*/ 153281 w 1649092"/>
              <a:gd name="connsiteY139" fmla="*/ 692407 h 893258"/>
              <a:gd name="connsiteX140" fmla="*/ 137425 w 1649092"/>
              <a:gd name="connsiteY140" fmla="*/ 650122 h 893258"/>
              <a:gd name="connsiteX141" fmla="*/ 121568 w 1649092"/>
              <a:gd name="connsiteY141" fmla="*/ 639551 h 893258"/>
              <a:gd name="connsiteX142" fmla="*/ 110997 w 1649092"/>
              <a:gd name="connsiteY142" fmla="*/ 623695 h 893258"/>
              <a:gd name="connsiteX143" fmla="*/ 95140 w 1649092"/>
              <a:gd name="connsiteY143" fmla="*/ 618409 h 893258"/>
              <a:gd name="connsiteX144" fmla="*/ 68713 w 1649092"/>
              <a:gd name="connsiteY144" fmla="*/ 607838 h 893258"/>
              <a:gd name="connsiteX145" fmla="*/ 36999 w 1649092"/>
              <a:gd name="connsiteY145" fmla="*/ 602552 h 893258"/>
              <a:gd name="connsiteX146" fmla="*/ 5286 w 1649092"/>
              <a:gd name="connsiteY146" fmla="*/ 591981 h 893258"/>
              <a:gd name="connsiteX147" fmla="*/ 0 w 1649092"/>
              <a:gd name="connsiteY147" fmla="*/ 576125 h 893258"/>
              <a:gd name="connsiteX148" fmla="*/ 15857 w 1649092"/>
              <a:gd name="connsiteY148" fmla="*/ 533840 h 893258"/>
              <a:gd name="connsiteX149" fmla="*/ 10572 w 1649092"/>
              <a:gd name="connsiteY149" fmla="*/ 517984 h 89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649092" h="893258">
                <a:moveTo>
                  <a:pt x="10572" y="517984"/>
                </a:moveTo>
                <a:cubicBezTo>
                  <a:pt x="24667" y="514460"/>
                  <a:pt x="38839" y="511236"/>
                  <a:pt x="52856" y="507413"/>
                </a:cubicBezTo>
                <a:cubicBezTo>
                  <a:pt x="58231" y="505947"/>
                  <a:pt x="63274" y="503336"/>
                  <a:pt x="68713" y="502127"/>
                </a:cubicBezTo>
                <a:cubicBezTo>
                  <a:pt x="79175" y="499802"/>
                  <a:pt x="89855" y="498604"/>
                  <a:pt x="100426" y="496842"/>
                </a:cubicBezTo>
                <a:cubicBezTo>
                  <a:pt x="142712" y="482746"/>
                  <a:pt x="93378" y="503890"/>
                  <a:pt x="121568" y="475699"/>
                </a:cubicBezTo>
                <a:cubicBezTo>
                  <a:pt x="127139" y="470127"/>
                  <a:pt x="135869" y="469037"/>
                  <a:pt x="142710" y="465128"/>
                </a:cubicBezTo>
                <a:cubicBezTo>
                  <a:pt x="148226" y="461976"/>
                  <a:pt x="153687" y="458624"/>
                  <a:pt x="158567" y="454557"/>
                </a:cubicBezTo>
                <a:cubicBezTo>
                  <a:pt x="164310" y="449772"/>
                  <a:pt x="168204" y="442846"/>
                  <a:pt x="174424" y="438700"/>
                </a:cubicBezTo>
                <a:cubicBezTo>
                  <a:pt x="179060" y="435610"/>
                  <a:pt x="184995" y="435177"/>
                  <a:pt x="190280" y="433415"/>
                </a:cubicBezTo>
                <a:cubicBezTo>
                  <a:pt x="197327" y="428129"/>
                  <a:pt x="204254" y="422678"/>
                  <a:pt x="211422" y="417558"/>
                </a:cubicBezTo>
                <a:cubicBezTo>
                  <a:pt x="216591" y="413866"/>
                  <a:pt x="223310" y="411947"/>
                  <a:pt x="227279" y="406987"/>
                </a:cubicBezTo>
                <a:cubicBezTo>
                  <a:pt x="230760" y="402637"/>
                  <a:pt x="230803" y="396416"/>
                  <a:pt x="232565" y="391131"/>
                </a:cubicBezTo>
                <a:lnTo>
                  <a:pt x="221994" y="359417"/>
                </a:lnTo>
                <a:cubicBezTo>
                  <a:pt x="220232" y="354132"/>
                  <a:pt x="221344" y="346652"/>
                  <a:pt x="216708" y="343561"/>
                </a:cubicBezTo>
                <a:lnTo>
                  <a:pt x="184995" y="322418"/>
                </a:lnTo>
                <a:cubicBezTo>
                  <a:pt x="181471" y="311847"/>
                  <a:pt x="183695" y="296886"/>
                  <a:pt x="174424" y="290705"/>
                </a:cubicBezTo>
                <a:cubicBezTo>
                  <a:pt x="136154" y="265193"/>
                  <a:pt x="154074" y="275245"/>
                  <a:pt x="121568" y="258992"/>
                </a:cubicBezTo>
                <a:cubicBezTo>
                  <a:pt x="119806" y="253706"/>
                  <a:pt x="115495" y="248651"/>
                  <a:pt x="116283" y="243135"/>
                </a:cubicBezTo>
                <a:cubicBezTo>
                  <a:pt x="120405" y="214281"/>
                  <a:pt x="134372" y="220740"/>
                  <a:pt x="158567" y="216707"/>
                </a:cubicBezTo>
                <a:cubicBezTo>
                  <a:pt x="165614" y="213183"/>
                  <a:pt x="172234" y="208628"/>
                  <a:pt x="179709" y="206136"/>
                </a:cubicBezTo>
                <a:cubicBezTo>
                  <a:pt x="206031" y="197362"/>
                  <a:pt x="205633" y="209912"/>
                  <a:pt x="216708" y="184994"/>
                </a:cubicBezTo>
                <a:cubicBezTo>
                  <a:pt x="221233" y="174812"/>
                  <a:pt x="223755" y="163852"/>
                  <a:pt x="227279" y="153281"/>
                </a:cubicBezTo>
                <a:lnTo>
                  <a:pt x="232565" y="137424"/>
                </a:lnTo>
                <a:lnTo>
                  <a:pt x="237850" y="121568"/>
                </a:lnTo>
                <a:cubicBezTo>
                  <a:pt x="239612" y="91616"/>
                  <a:pt x="236955" y="61073"/>
                  <a:pt x="243136" y="31713"/>
                </a:cubicBezTo>
                <a:cubicBezTo>
                  <a:pt x="244445" y="25497"/>
                  <a:pt x="253310" y="23983"/>
                  <a:pt x="258992" y="21142"/>
                </a:cubicBezTo>
                <a:cubicBezTo>
                  <a:pt x="263975" y="18650"/>
                  <a:pt x="269492" y="17388"/>
                  <a:pt x="274849" y="15857"/>
                </a:cubicBezTo>
                <a:cubicBezTo>
                  <a:pt x="312837" y="5004"/>
                  <a:pt x="278813" y="16186"/>
                  <a:pt x="322419" y="5285"/>
                </a:cubicBezTo>
                <a:cubicBezTo>
                  <a:pt x="327824" y="3934"/>
                  <a:pt x="332990" y="1762"/>
                  <a:pt x="338276" y="0"/>
                </a:cubicBezTo>
                <a:cubicBezTo>
                  <a:pt x="399941" y="3524"/>
                  <a:pt x="461844" y="4105"/>
                  <a:pt x="523270" y="10571"/>
                </a:cubicBezTo>
                <a:cubicBezTo>
                  <a:pt x="529588" y="11236"/>
                  <a:pt x="533288" y="18640"/>
                  <a:pt x="539127" y="21142"/>
                </a:cubicBezTo>
                <a:cubicBezTo>
                  <a:pt x="545804" y="24004"/>
                  <a:pt x="553284" y="24432"/>
                  <a:pt x="560269" y="26428"/>
                </a:cubicBezTo>
                <a:cubicBezTo>
                  <a:pt x="565626" y="27959"/>
                  <a:pt x="570840" y="29951"/>
                  <a:pt x="576125" y="31713"/>
                </a:cubicBezTo>
                <a:cubicBezTo>
                  <a:pt x="586696" y="29951"/>
                  <a:pt x="597442" y="29027"/>
                  <a:pt x="607839" y="26428"/>
                </a:cubicBezTo>
                <a:cubicBezTo>
                  <a:pt x="618649" y="23726"/>
                  <a:pt x="628742" y="18560"/>
                  <a:pt x="639552" y="15857"/>
                </a:cubicBezTo>
                <a:lnTo>
                  <a:pt x="660694" y="10571"/>
                </a:lnTo>
                <a:cubicBezTo>
                  <a:pt x="724121" y="12333"/>
                  <a:pt x="787657" y="11728"/>
                  <a:pt x="850974" y="15857"/>
                </a:cubicBezTo>
                <a:cubicBezTo>
                  <a:pt x="868903" y="17026"/>
                  <a:pt x="903829" y="26428"/>
                  <a:pt x="903829" y="26428"/>
                </a:cubicBezTo>
                <a:cubicBezTo>
                  <a:pt x="910877" y="29952"/>
                  <a:pt x="917594" y="34232"/>
                  <a:pt x="924972" y="36999"/>
                </a:cubicBezTo>
                <a:cubicBezTo>
                  <a:pt x="931774" y="39550"/>
                  <a:pt x="939617" y="39035"/>
                  <a:pt x="946114" y="42284"/>
                </a:cubicBezTo>
                <a:cubicBezTo>
                  <a:pt x="1007076" y="72764"/>
                  <a:pt x="949972" y="57855"/>
                  <a:pt x="1004255" y="68712"/>
                </a:cubicBezTo>
                <a:cubicBezTo>
                  <a:pt x="1020183" y="79331"/>
                  <a:pt x="1022473" y="81805"/>
                  <a:pt x="1041254" y="89854"/>
                </a:cubicBezTo>
                <a:cubicBezTo>
                  <a:pt x="1046375" y="92049"/>
                  <a:pt x="1051825" y="93378"/>
                  <a:pt x="1057110" y="95140"/>
                </a:cubicBezTo>
                <a:cubicBezTo>
                  <a:pt x="1062396" y="100425"/>
                  <a:pt x="1066748" y="106850"/>
                  <a:pt x="1072967" y="110996"/>
                </a:cubicBezTo>
                <a:cubicBezTo>
                  <a:pt x="1077603" y="114087"/>
                  <a:pt x="1083703" y="114087"/>
                  <a:pt x="1088824" y="116282"/>
                </a:cubicBezTo>
                <a:cubicBezTo>
                  <a:pt x="1096066" y="119386"/>
                  <a:pt x="1102919" y="123329"/>
                  <a:pt x="1109966" y="126853"/>
                </a:cubicBezTo>
                <a:cubicBezTo>
                  <a:pt x="1115251" y="132139"/>
                  <a:pt x="1119603" y="138564"/>
                  <a:pt x="1125822" y="142710"/>
                </a:cubicBezTo>
                <a:cubicBezTo>
                  <a:pt x="1130458" y="145801"/>
                  <a:pt x="1137328" y="144515"/>
                  <a:pt x="1141679" y="147995"/>
                </a:cubicBezTo>
                <a:cubicBezTo>
                  <a:pt x="1146640" y="151963"/>
                  <a:pt x="1147081" y="160160"/>
                  <a:pt x="1152250" y="163852"/>
                </a:cubicBezTo>
                <a:cubicBezTo>
                  <a:pt x="1159971" y="169367"/>
                  <a:pt x="1170349" y="169880"/>
                  <a:pt x="1178678" y="174423"/>
                </a:cubicBezTo>
                <a:cubicBezTo>
                  <a:pt x="1235801" y="205581"/>
                  <a:pt x="1189228" y="188510"/>
                  <a:pt x="1226248" y="200851"/>
                </a:cubicBezTo>
                <a:cubicBezTo>
                  <a:pt x="1231534" y="206136"/>
                  <a:pt x="1236430" y="211842"/>
                  <a:pt x="1242105" y="216707"/>
                </a:cubicBezTo>
                <a:cubicBezTo>
                  <a:pt x="1248794" y="222440"/>
                  <a:pt x="1257608" y="225796"/>
                  <a:pt x="1263247" y="232564"/>
                </a:cubicBezTo>
                <a:cubicBezTo>
                  <a:pt x="1266814" y="236844"/>
                  <a:pt x="1265052" y="244070"/>
                  <a:pt x="1268532" y="248421"/>
                </a:cubicBezTo>
                <a:cubicBezTo>
                  <a:pt x="1272500" y="253382"/>
                  <a:pt x="1279509" y="254925"/>
                  <a:pt x="1284389" y="258992"/>
                </a:cubicBezTo>
                <a:cubicBezTo>
                  <a:pt x="1290131" y="263777"/>
                  <a:pt x="1294346" y="270259"/>
                  <a:pt x="1300246" y="274848"/>
                </a:cubicBezTo>
                <a:cubicBezTo>
                  <a:pt x="1310275" y="282648"/>
                  <a:pt x="1321388" y="288943"/>
                  <a:pt x="1331959" y="295991"/>
                </a:cubicBezTo>
                <a:lnTo>
                  <a:pt x="1347816" y="306562"/>
                </a:lnTo>
                <a:cubicBezTo>
                  <a:pt x="1371458" y="342024"/>
                  <a:pt x="1343607" y="307279"/>
                  <a:pt x="1374243" y="327704"/>
                </a:cubicBezTo>
                <a:cubicBezTo>
                  <a:pt x="1380463" y="331851"/>
                  <a:pt x="1384200" y="338972"/>
                  <a:pt x="1390100" y="343561"/>
                </a:cubicBezTo>
                <a:cubicBezTo>
                  <a:pt x="1400129" y="351361"/>
                  <a:pt x="1412829" y="355720"/>
                  <a:pt x="1421813" y="364703"/>
                </a:cubicBezTo>
                <a:cubicBezTo>
                  <a:pt x="1441610" y="384499"/>
                  <a:pt x="1430579" y="378195"/>
                  <a:pt x="1453527" y="385845"/>
                </a:cubicBezTo>
                <a:cubicBezTo>
                  <a:pt x="1460574" y="396416"/>
                  <a:pt x="1464098" y="410511"/>
                  <a:pt x="1474669" y="417558"/>
                </a:cubicBezTo>
                <a:lnTo>
                  <a:pt x="1506382" y="438700"/>
                </a:lnTo>
                <a:cubicBezTo>
                  <a:pt x="1514182" y="450401"/>
                  <a:pt x="1520600" y="462274"/>
                  <a:pt x="1532810" y="470414"/>
                </a:cubicBezTo>
                <a:cubicBezTo>
                  <a:pt x="1537446" y="473504"/>
                  <a:pt x="1543381" y="473937"/>
                  <a:pt x="1548666" y="475699"/>
                </a:cubicBezTo>
                <a:cubicBezTo>
                  <a:pt x="1553952" y="482747"/>
                  <a:pt x="1558294" y="490613"/>
                  <a:pt x="1564523" y="496842"/>
                </a:cubicBezTo>
                <a:cubicBezTo>
                  <a:pt x="1569015" y="501334"/>
                  <a:pt x="1577013" y="502026"/>
                  <a:pt x="1580380" y="507413"/>
                </a:cubicBezTo>
                <a:cubicBezTo>
                  <a:pt x="1606373" y="549000"/>
                  <a:pt x="1571842" y="532446"/>
                  <a:pt x="1612093" y="549697"/>
                </a:cubicBezTo>
                <a:cubicBezTo>
                  <a:pt x="1617214" y="551892"/>
                  <a:pt x="1622664" y="553221"/>
                  <a:pt x="1627950" y="554983"/>
                </a:cubicBezTo>
                <a:cubicBezTo>
                  <a:pt x="1631474" y="562030"/>
                  <a:pt x="1636448" y="568523"/>
                  <a:pt x="1638521" y="576125"/>
                </a:cubicBezTo>
                <a:cubicBezTo>
                  <a:pt x="1641799" y="588144"/>
                  <a:pt x="1641363" y="600908"/>
                  <a:pt x="1643806" y="613124"/>
                </a:cubicBezTo>
                <a:cubicBezTo>
                  <a:pt x="1644899" y="618587"/>
                  <a:pt x="1647330" y="623695"/>
                  <a:pt x="1649092" y="628980"/>
                </a:cubicBezTo>
                <a:cubicBezTo>
                  <a:pt x="1647330" y="634266"/>
                  <a:pt x="1647746" y="640897"/>
                  <a:pt x="1643806" y="644837"/>
                </a:cubicBezTo>
                <a:cubicBezTo>
                  <a:pt x="1638235" y="650408"/>
                  <a:pt x="1624209" y="647682"/>
                  <a:pt x="1622664" y="655408"/>
                </a:cubicBezTo>
                <a:cubicBezTo>
                  <a:pt x="1612965" y="703905"/>
                  <a:pt x="1620688" y="754698"/>
                  <a:pt x="1612093" y="803403"/>
                </a:cubicBezTo>
                <a:cubicBezTo>
                  <a:pt x="1609885" y="815915"/>
                  <a:pt x="1597998" y="824546"/>
                  <a:pt x="1590951" y="835117"/>
                </a:cubicBezTo>
                <a:lnTo>
                  <a:pt x="1580380" y="850973"/>
                </a:lnTo>
                <a:cubicBezTo>
                  <a:pt x="1576856" y="843926"/>
                  <a:pt x="1572073" y="837378"/>
                  <a:pt x="1569809" y="829831"/>
                </a:cubicBezTo>
                <a:cubicBezTo>
                  <a:pt x="1564516" y="812187"/>
                  <a:pt x="1569853" y="794981"/>
                  <a:pt x="1553952" y="782261"/>
                </a:cubicBezTo>
                <a:cubicBezTo>
                  <a:pt x="1549601" y="778781"/>
                  <a:pt x="1543381" y="778738"/>
                  <a:pt x="1538095" y="776976"/>
                </a:cubicBezTo>
                <a:cubicBezTo>
                  <a:pt x="1527532" y="724153"/>
                  <a:pt x="1542335" y="772764"/>
                  <a:pt x="1516953" y="734691"/>
                </a:cubicBezTo>
                <a:cubicBezTo>
                  <a:pt x="1513863" y="730055"/>
                  <a:pt x="1514534" y="723612"/>
                  <a:pt x="1511668" y="718835"/>
                </a:cubicBezTo>
                <a:cubicBezTo>
                  <a:pt x="1509104" y="714562"/>
                  <a:pt x="1504209" y="712155"/>
                  <a:pt x="1501096" y="708263"/>
                </a:cubicBezTo>
                <a:cubicBezTo>
                  <a:pt x="1478544" y="680074"/>
                  <a:pt x="1504268" y="702979"/>
                  <a:pt x="1474669" y="681836"/>
                </a:cubicBezTo>
                <a:cubicBezTo>
                  <a:pt x="1467501" y="676716"/>
                  <a:pt x="1461406" y="669919"/>
                  <a:pt x="1453527" y="665979"/>
                </a:cubicBezTo>
                <a:cubicBezTo>
                  <a:pt x="1443560" y="660996"/>
                  <a:pt x="1421813" y="655408"/>
                  <a:pt x="1421813" y="655408"/>
                </a:cubicBezTo>
                <a:cubicBezTo>
                  <a:pt x="1400671" y="657170"/>
                  <a:pt x="1379416" y="657890"/>
                  <a:pt x="1358387" y="660694"/>
                </a:cubicBezTo>
                <a:cubicBezTo>
                  <a:pt x="1352864" y="661430"/>
                  <a:pt x="1348102" y="665979"/>
                  <a:pt x="1342530" y="665979"/>
                </a:cubicBezTo>
                <a:cubicBezTo>
                  <a:pt x="1335266" y="665979"/>
                  <a:pt x="1328435" y="662456"/>
                  <a:pt x="1321388" y="660694"/>
                </a:cubicBezTo>
                <a:cubicBezTo>
                  <a:pt x="1319626" y="655408"/>
                  <a:pt x="1319583" y="649188"/>
                  <a:pt x="1316102" y="644837"/>
                </a:cubicBezTo>
                <a:cubicBezTo>
                  <a:pt x="1308650" y="635522"/>
                  <a:pt x="1294834" y="632462"/>
                  <a:pt x="1284389" y="628980"/>
                </a:cubicBezTo>
                <a:cubicBezTo>
                  <a:pt x="1266770" y="630742"/>
                  <a:pt x="1248786" y="630284"/>
                  <a:pt x="1231533" y="634266"/>
                </a:cubicBezTo>
                <a:cubicBezTo>
                  <a:pt x="1225343" y="635694"/>
                  <a:pt x="1221359" y="641996"/>
                  <a:pt x="1215677" y="644837"/>
                </a:cubicBezTo>
                <a:cubicBezTo>
                  <a:pt x="1210694" y="647329"/>
                  <a:pt x="1205106" y="648360"/>
                  <a:pt x="1199820" y="650122"/>
                </a:cubicBezTo>
                <a:cubicBezTo>
                  <a:pt x="1198058" y="655408"/>
                  <a:pt x="1194535" y="660407"/>
                  <a:pt x="1194535" y="665979"/>
                </a:cubicBezTo>
                <a:cubicBezTo>
                  <a:pt x="1194535" y="671551"/>
                  <a:pt x="1196729" y="677200"/>
                  <a:pt x="1199820" y="681836"/>
                </a:cubicBezTo>
                <a:cubicBezTo>
                  <a:pt x="1207958" y="694043"/>
                  <a:pt x="1219835" y="700464"/>
                  <a:pt x="1231533" y="708263"/>
                </a:cubicBezTo>
                <a:cubicBezTo>
                  <a:pt x="1233295" y="713549"/>
                  <a:pt x="1236819" y="718548"/>
                  <a:pt x="1236819" y="724120"/>
                </a:cubicBezTo>
                <a:cubicBezTo>
                  <a:pt x="1236819" y="770436"/>
                  <a:pt x="1236028" y="768773"/>
                  <a:pt x="1226248" y="798118"/>
                </a:cubicBezTo>
                <a:cubicBezTo>
                  <a:pt x="1224486" y="813975"/>
                  <a:pt x="1223388" y="829919"/>
                  <a:pt x="1220962" y="845688"/>
                </a:cubicBezTo>
                <a:cubicBezTo>
                  <a:pt x="1219857" y="852868"/>
                  <a:pt x="1219281" y="860523"/>
                  <a:pt x="1215677" y="866830"/>
                </a:cubicBezTo>
                <a:cubicBezTo>
                  <a:pt x="1211968" y="873320"/>
                  <a:pt x="1206040" y="878541"/>
                  <a:pt x="1199820" y="882687"/>
                </a:cubicBezTo>
                <a:cubicBezTo>
                  <a:pt x="1195184" y="885777"/>
                  <a:pt x="1189249" y="886210"/>
                  <a:pt x="1183963" y="887972"/>
                </a:cubicBezTo>
                <a:cubicBezTo>
                  <a:pt x="1176916" y="886210"/>
                  <a:pt x="1169623" y="885238"/>
                  <a:pt x="1162821" y="882687"/>
                </a:cubicBezTo>
                <a:cubicBezTo>
                  <a:pt x="1155443" y="879920"/>
                  <a:pt x="1149451" y="873410"/>
                  <a:pt x="1141679" y="872115"/>
                </a:cubicBezTo>
                <a:cubicBezTo>
                  <a:pt x="1117287" y="868050"/>
                  <a:pt x="1092347" y="868592"/>
                  <a:pt x="1067681" y="866830"/>
                </a:cubicBezTo>
                <a:cubicBezTo>
                  <a:pt x="1057110" y="863306"/>
                  <a:pt x="1046718" y="859191"/>
                  <a:pt x="1035968" y="856259"/>
                </a:cubicBezTo>
                <a:cubicBezTo>
                  <a:pt x="1027301" y="853895"/>
                  <a:pt x="1018310" y="852922"/>
                  <a:pt x="1009540" y="850973"/>
                </a:cubicBezTo>
                <a:cubicBezTo>
                  <a:pt x="1002449" y="849397"/>
                  <a:pt x="995445" y="847450"/>
                  <a:pt x="988398" y="845688"/>
                </a:cubicBezTo>
                <a:cubicBezTo>
                  <a:pt x="983113" y="840402"/>
                  <a:pt x="978761" y="833977"/>
                  <a:pt x="972542" y="829831"/>
                </a:cubicBezTo>
                <a:cubicBezTo>
                  <a:pt x="963870" y="824050"/>
                  <a:pt x="928804" y="819899"/>
                  <a:pt x="924972" y="819260"/>
                </a:cubicBezTo>
                <a:cubicBezTo>
                  <a:pt x="921448" y="815736"/>
                  <a:pt x="918291" y="811802"/>
                  <a:pt x="914400" y="808689"/>
                </a:cubicBezTo>
                <a:cubicBezTo>
                  <a:pt x="909440" y="804721"/>
                  <a:pt x="902727" y="802899"/>
                  <a:pt x="898544" y="798118"/>
                </a:cubicBezTo>
                <a:cubicBezTo>
                  <a:pt x="895651" y="794811"/>
                  <a:pt x="878143" y="762620"/>
                  <a:pt x="866831" y="755833"/>
                </a:cubicBezTo>
                <a:cubicBezTo>
                  <a:pt x="862053" y="752966"/>
                  <a:pt x="856260" y="752310"/>
                  <a:pt x="850974" y="750548"/>
                </a:cubicBezTo>
                <a:cubicBezTo>
                  <a:pt x="835117" y="754072"/>
                  <a:pt x="819511" y="759018"/>
                  <a:pt x="803404" y="761119"/>
                </a:cubicBezTo>
                <a:cubicBezTo>
                  <a:pt x="778883" y="764317"/>
                  <a:pt x="753759" y="762107"/>
                  <a:pt x="729406" y="766405"/>
                </a:cubicBezTo>
                <a:cubicBezTo>
                  <a:pt x="723150" y="767509"/>
                  <a:pt x="719355" y="774396"/>
                  <a:pt x="713550" y="776976"/>
                </a:cubicBezTo>
                <a:cubicBezTo>
                  <a:pt x="703367" y="781502"/>
                  <a:pt x="692407" y="784023"/>
                  <a:pt x="681836" y="787547"/>
                </a:cubicBezTo>
                <a:cubicBezTo>
                  <a:pt x="659090" y="795129"/>
                  <a:pt x="671382" y="791481"/>
                  <a:pt x="644837" y="798118"/>
                </a:cubicBezTo>
                <a:cubicBezTo>
                  <a:pt x="635343" y="807612"/>
                  <a:pt x="617851" y="828561"/>
                  <a:pt x="602553" y="835117"/>
                </a:cubicBezTo>
                <a:cubicBezTo>
                  <a:pt x="595876" y="837978"/>
                  <a:pt x="588458" y="838640"/>
                  <a:pt x="581411" y="840402"/>
                </a:cubicBezTo>
                <a:cubicBezTo>
                  <a:pt x="574364" y="843926"/>
                  <a:pt x="567511" y="847869"/>
                  <a:pt x="560269" y="850973"/>
                </a:cubicBezTo>
                <a:cubicBezTo>
                  <a:pt x="537384" y="860781"/>
                  <a:pt x="548764" y="850896"/>
                  <a:pt x="523270" y="866830"/>
                </a:cubicBezTo>
                <a:cubicBezTo>
                  <a:pt x="515800" y="871499"/>
                  <a:pt x="510307" y="879415"/>
                  <a:pt x="502128" y="882687"/>
                </a:cubicBezTo>
                <a:cubicBezTo>
                  <a:pt x="492177" y="886667"/>
                  <a:pt x="480923" y="885870"/>
                  <a:pt x="470414" y="887972"/>
                </a:cubicBezTo>
                <a:cubicBezTo>
                  <a:pt x="463291" y="889397"/>
                  <a:pt x="456319" y="891496"/>
                  <a:pt x="449272" y="893258"/>
                </a:cubicBezTo>
                <a:cubicBezTo>
                  <a:pt x="433932" y="891340"/>
                  <a:pt x="403303" y="889233"/>
                  <a:pt x="385846" y="882687"/>
                </a:cubicBezTo>
                <a:cubicBezTo>
                  <a:pt x="370519" y="876939"/>
                  <a:pt x="361990" y="870307"/>
                  <a:pt x="348847" y="861544"/>
                </a:cubicBezTo>
                <a:cubicBezTo>
                  <a:pt x="342301" y="841910"/>
                  <a:pt x="345797" y="847760"/>
                  <a:pt x="332990" y="829831"/>
                </a:cubicBezTo>
                <a:cubicBezTo>
                  <a:pt x="327870" y="822663"/>
                  <a:pt x="323900" y="814329"/>
                  <a:pt x="317133" y="808689"/>
                </a:cubicBezTo>
                <a:cubicBezTo>
                  <a:pt x="312853" y="805122"/>
                  <a:pt x="306260" y="805895"/>
                  <a:pt x="301277" y="803403"/>
                </a:cubicBezTo>
                <a:cubicBezTo>
                  <a:pt x="264780" y="785154"/>
                  <a:pt x="308273" y="798545"/>
                  <a:pt x="264278" y="787547"/>
                </a:cubicBezTo>
                <a:cubicBezTo>
                  <a:pt x="258992" y="780500"/>
                  <a:pt x="255188" y="772045"/>
                  <a:pt x="248421" y="766405"/>
                </a:cubicBezTo>
                <a:cubicBezTo>
                  <a:pt x="244141" y="762838"/>
                  <a:pt x="237548" y="763611"/>
                  <a:pt x="232565" y="761119"/>
                </a:cubicBezTo>
                <a:cubicBezTo>
                  <a:pt x="226883" y="758278"/>
                  <a:pt x="222390" y="753389"/>
                  <a:pt x="216708" y="750548"/>
                </a:cubicBezTo>
                <a:cubicBezTo>
                  <a:pt x="172947" y="728668"/>
                  <a:pt x="230430" y="764982"/>
                  <a:pt x="184995" y="734691"/>
                </a:cubicBezTo>
                <a:cubicBezTo>
                  <a:pt x="181471" y="729406"/>
                  <a:pt x="178392" y="723795"/>
                  <a:pt x="174424" y="718835"/>
                </a:cubicBezTo>
                <a:cubicBezTo>
                  <a:pt x="144290" y="681167"/>
                  <a:pt x="185829" y="741223"/>
                  <a:pt x="153281" y="692407"/>
                </a:cubicBezTo>
                <a:cubicBezTo>
                  <a:pt x="149500" y="673499"/>
                  <a:pt x="151035" y="663732"/>
                  <a:pt x="137425" y="650122"/>
                </a:cubicBezTo>
                <a:cubicBezTo>
                  <a:pt x="132933" y="645630"/>
                  <a:pt x="126854" y="643075"/>
                  <a:pt x="121568" y="639551"/>
                </a:cubicBezTo>
                <a:cubicBezTo>
                  <a:pt x="118044" y="634266"/>
                  <a:pt x="115957" y="627663"/>
                  <a:pt x="110997" y="623695"/>
                </a:cubicBezTo>
                <a:cubicBezTo>
                  <a:pt x="106646" y="620214"/>
                  <a:pt x="100357" y="620365"/>
                  <a:pt x="95140" y="618409"/>
                </a:cubicBezTo>
                <a:cubicBezTo>
                  <a:pt x="86257" y="615078"/>
                  <a:pt x="77866" y="610334"/>
                  <a:pt x="68713" y="607838"/>
                </a:cubicBezTo>
                <a:cubicBezTo>
                  <a:pt x="58373" y="605018"/>
                  <a:pt x="47396" y="605151"/>
                  <a:pt x="36999" y="602552"/>
                </a:cubicBezTo>
                <a:cubicBezTo>
                  <a:pt x="26189" y="599849"/>
                  <a:pt x="15857" y="595505"/>
                  <a:pt x="5286" y="591981"/>
                </a:cubicBezTo>
                <a:cubicBezTo>
                  <a:pt x="3524" y="586696"/>
                  <a:pt x="0" y="581696"/>
                  <a:pt x="0" y="576125"/>
                </a:cubicBezTo>
                <a:cubicBezTo>
                  <a:pt x="0" y="553266"/>
                  <a:pt x="4922" y="550244"/>
                  <a:pt x="15857" y="533840"/>
                </a:cubicBezTo>
                <a:lnTo>
                  <a:pt x="10572" y="517984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63888" y="415592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400 </a:t>
            </a:r>
            <a:endParaRPr lang="ru-RU" b="1" dirty="0" smtClean="0"/>
          </a:p>
        </p:txBody>
      </p:sp>
      <p:sp>
        <p:nvSpPr>
          <p:cNvPr id="16" name="Полилиния 15"/>
          <p:cNvSpPr/>
          <p:nvPr/>
        </p:nvSpPr>
        <p:spPr>
          <a:xfrm>
            <a:off x="8200663" y="2297575"/>
            <a:ext cx="586209" cy="821802"/>
          </a:xfrm>
          <a:custGeom>
            <a:avLst/>
            <a:gdLst>
              <a:gd name="connsiteX0" fmla="*/ 185195 w 586209"/>
              <a:gd name="connsiteY0" fmla="*/ 5787 h 821802"/>
              <a:gd name="connsiteX1" fmla="*/ 167833 w 586209"/>
              <a:gd name="connsiteY1" fmla="*/ 17362 h 821802"/>
              <a:gd name="connsiteX2" fmla="*/ 162046 w 586209"/>
              <a:gd name="connsiteY2" fmla="*/ 34724 h 821802"/>
              <a:gd name="connsiteX3" fmla="*/ 144684 w 586209"/>
              <a:gd name="connsiteY3" fmla="*/ 40511 h 821802"/>
              <a:gd name="connsiteX4" fmla="*/ 86810 w 586209"/>
              <a:gd name="connsiteY4" fmla="*/ 52086 h 821802"/>
              <a:gd name="connsiteX5" fmla="*/ 63661 w 586209"/>
              <a:gd name="connsiteY5" fmla="*/ 57873 h 821802"/>
              <a:gd name="connsiteX6" fmla="*/ 46299 w 586209"/>
              <a:gd name="connsiteY6" fmla="*/ 69448 h 821802"/>
              <a:gd name="connsiteX7" fmla="*/ 34724 w 586209"/>
              <a:gd name="connsiteY7" fmla="*/ 86810 h 821802"/>
              <a:gd name="connsiteX8" fmla="*/ 23150 w 586209"/>
              <a:gd name="connsiteY8" fmla="*/ 138896 h 821802"/>
              <a:gd name="connsiteX9" fmla="*/ 5788 w 586209"/>
              <a:gd name="connsiteY9" fmla="*/ 190982 h 821802"/>
              <a:gd name="connsiteX10" fmla="*/ 0 w 586209"/>
              <a:gd name="connsiteY10" fmla="*/ 208344 h 821802"/>
              <a:gd name="connsiteX11" fmla="*/ 5788 w 586209"/>
              <a:gd name="connsiteY11" fmla="*/ 283579 h 821802"/>
              <a:gd name="connsiteX12" fmla="*/ 11575 w 586209"/>
              <a:gd name="connsiteY12" fmla="*/ 300941 h 821802"/>
              <a:gd name="connsiteX13" fmla="*/ 17362 w 586209"/>
              <a:gd name="connsiteY13" fmla="*/ 324091 h 821802"/>
              <a:gd name="connsiteX14" fmla="*/ 23150 w 586209"/>
              <a:gd name="connsiteY14" fmla="*/ 341453 h 821802"/>
              <a:gd name="connsiteX15" fmla="*/ 40512 w 586209"/>
              <a:gd name="connsiteY15" fmla="*/ 399326 h 821802"/>
              <a:gd name="connsiteX16" fmla="*/ 46299 w 586209"/>
              <a:gd name="connsiteY16" fmla="*/ 416688 h 821802"/>
              <a:gd name="connsiteX17" fmla="*/ 75236 w 586209"/>
              <a:gd name="connsiteY17" fmla="*/ 468774 h 821802"/>
              <a:gd name="connsiteX18" fmla="*/ 109960 w 586209"/>
              <a:gd name="connsiteY18" fmla="*/ 497711 h 821802"/>
              <a:gd name="connsiteX19" fmla="*/ 133109 w 586209"/>
              <a:gd name="connsiteY19" fmla="*/ 526648 h 821802"/>
              <a:gd name="connsiteX20" fmla="*/ 144684 w 586209"/>
              <a:gd name="connsiteY20" fmla="*/ 544010 h 821802"/>
              <a:gd name="connsiteX21" fmla="*/ 179408 w 586209"/>
              <a:gd name="connsiteY21" fmla="*/ 567159 h 821802"/>
              <a:gd name="connsiteX22" fmla="*/ 196770 w 586209"/>
              <a:gd name="connsiteY22" fmla="*/ 578734 h 821802"/>
              <a:gd name="connsiteX23" fmla="*/ 214132 w 586209"/>
              <a:gd name="connsiteY23" fmla="*/ 601883 h 821802"/>
              <a:gd name="connsiteX24" fmla="*/ 248856 w 586209"/>
              <a:gd name="connsiteY24" fmla="*/ 625033 h 821802"/>
              <a:gd name="connsiteX25" fmla="*/ 266218 w 586209"/>
              <a:gd name="connsiteY25" fmla="*/ 636607 h 821802"/>
              <a:gd name="connsiteX26" fmla="*/ 306729 w 586209"/>
              <a:gd name="connsiteY26" fmla="*/ 648182 h 821802"/>
              <a:gd name="connsiteX27" fmla="*/ 364603 w 586209"/>
              <a:gd name="connsiteY27" fmla="*/ 677119 h 821802"/>
              <a:gd name="connsiteX28" fmla="*/ 376178 w 586209"/>
              <a:gd name="connsiteY28" fmla="*/ 694481 h 821802"/>
              <a:gd name="connsiteX29" fmla="*/ 399327 w 586209"/>
              <a:gd name="connsiteY29" fmla="*/ 706055 h 821802"/>
              <a:gd name="connsiteX30" fmla="*/ 434051 w 586209"/>
              <a:gd name="connsiteY30" fmla="*/ 723417 h 821802"/>
              <a:gd name="connsiteX31" fmla="*/ 468775 w 586209"/>
              <a:gd name="connsiteY31" fmla="*/ 746567 h 821802"/>
              <a:gd name="connsiteX32" fmla="*/ 486137 w 586209"/>
              <a:gd name="connsiteY32" fmla="*/ 758141 h 821802"/>
              <a:gd name="connsiteX33" fmla="*/ 520861 w 586209"/>
              <a:gd name="connsiteY33" fmla="*/ 798653 h 821802"/>
              <a:gd name="connsiteX34" fmla="*/ 538223 w 586209"/>
              <a:gd name="connsiteY34" fmla="*/ 810228 h 821802"/>
              <a:gd name="connsiteX35" fmla="*/ 572947 w 586209"/>
              <a:gd name="connsiteY35" fmla="*/ 821802 h 821802"/>
              <a:gd name="connsiteX36" fmla="*/ 584522 w 586209"/>
              <a:gd name="connsiteY36" fmla="*/ 804440 h 821802"/>
              <a:gd name="connsiteX37" fmla="*/ 567160 w 586209"/>
              <a:gd name="connsiteY37" fmla="*/ 798653 h 821802"/>
              <a:gd name="connsiteX38" fmla="*/ 561372 w 586209"/>
              <a:gd name="connsiteY38" fmla="*/ 729205 h 821802"/>
              <a:gd name="connsiteX39" fmla="*/ 549798 w 586209"/>
              <a:gd name="connsiteY39" fmla="*/ 671331 h 821802"/>
              <a:gd name="connsiteX40" fmla="*/ 538223 w 586209"/>
              <a:gd name="connsiteY40" fmla="*/ 648182 h 821802"/>
              <a:gd name="connsiteX41" fmla="*/ 532436 w 586209"/>
              <a:gd name="connsiteY41" fmla="*/ 572947 h 821802"/>
              <a:gd name="connsiteX42" fmla="*/ 520861 w 586209"/>
              <a:gd name="connsiteY42" fmla="*/ 555584 h 821802"/>
              <a:gd name="connsiteX43" fmla="*/ 509286 w 586209"/>
              <a:gd name="connsiteY43" fmla="*/ 480349 h 821802"/>
              <a:gd name="connsiteX44" fmla="*/ 497712 w 586209"/>
              <a:gd name="connsiteY44" fmla="*/ 462987 h 821802"/>
              <a:gd name="connsiteX45" fmla="*/ 491924 w 586209"/>
              <a:gd name="connsiteY45" fmla="*/ 439838 h 821802"/>
              <a:gd name="connsiteX46" fmla="*/ 468775 w 586209"/>
              <a:gd name="connsiteY46" fmla="*/ 405114 h 821802"/>
              <a:gd name="connsiteX47" fmla="*/ 457200 w 586209"/>
              <a:gd name="connsiteY47" fmla="*/ 370390 h 821802"/>
              <a:gd name="connsiteX48" fmla="*/ 451413 w 586209"/>
              <a:gd name="connsiteY48" fmla="*/ 277792 h 821802"/>
              <a:gd name="connsiteX49" fmla="*/ 434051 w 586209"/>
              <a:gd name="connsiteY49" fmla="*/ 260430 h 821802"/>
              <a:gd name="connsiteX50" fmla="*/ 393540 w 586209"/>
              <a:gd name="connsiteY50" fmla="*/ 237281 h 821802"/>
              <a:gd name="connsiteX51" fmla="*/ 376178 w 586209"/>
              <a:gd name="connsiteY51" fmla="*/ 231493 h 821802"/>
              <a:gd name="connsiteX52" fmla="*/ 364603 w 586209"/>
              <a:gd name="connsiteY52" fmla="*/ 214131 h 821802"/>
              <a:gd name="connsiteX53" fmla="*/ 353028 w 586209"/>
              <a:gd name="connsiteY53" fmla="*/ 179407 h 821802"/>
              <a:gd name="connsiteX54" fmla="*/ 341453 w 586209"/>
              <a:gd name="connsiteY54" fmla="*/ 127321 h 821802"/>
              <a:gd name="connsiteX55" fmla="*/ 329879 w 586209"/>
              <a:gd name="connsiteY55" fmla="*/ 92597 h 821802"/>
              <a:gd name="connsiteX56" fmla="*/ 312517 w 586209"/>
              <a:gd name="connsiteY56" fmla="*/ 75235 h 821802"/>
              <a:gd name="connsiteX57" fmla="*/ 306729 w 586209"/>
              <a:gd name="connsiteY57" fmla="*/ 57873 h 821802"/>
              <a:gd name="connsiteX58" fmla="*/ 260431 w 586209"/>
              <a:gd name="connsiteY58" fmla="*/ 5787 h 821802"/>
              <a:gd name="connsiteX59" fmla="*/ 243069 w 586209"/>
              <a:gd name="connsiteY59" fmla="*/ 0 h 821802"/>
              <a:gd name="connsiteX60" fmla="*/ 185195 w 586209"/>
              <a:gd name="connsiteY60" fmla="*/ 5787 h 82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6209" h="821802">
                <a:moveTo>
                  <a:pt x="185195" y="5787"/>
                </a:moveTo>
                <a:cubicBezTo>
                  <a:pt x="172656" y="8681"/>
                  <a:pt x="172178" y="11931"/>
                  <a:pt x="167833" y="17362"/>
                </a:cubicBezTo>
                <a:cubicBezTo>
                  <a:pt x="164022" y="22126"/>
                  <a:pt x="166360" y="30410"/>
                  <a:pt x="162046" y="34724"/>
                </a:cubicBezTo>
                <a:cubicBezTo>
                  <a:pt x="157732" y="39038"/>
                  <a:pt x="150550" y="38835"/>
                  <a:pt x="144684" y="40511"/>
                </a:cubicBezTo>
                <a:cubicBezTo>
                  <a:pt x="113323" y="49471"/>
                  <a:pt x="124699" y="44508"/>
                  <a:pt x="86810" y="52086"/>
                </a:cubicBezTo>
                <a:cubicBezTo>
                  <a:pt x="79011" y="53646"/>
                  <a:pt x="71377" y="55944"/>
                  <a:pt x="63661" y="57873"/>
                </a:cubicBezTo>
                <a:cubicBezTo>
                  <a:pt x="57874" y="61731"/>
                  <a:pt x="51217" y="64530"/>
                  <a:pt x="46299" y="69448"/>
                </a:cubicBezTo>
                <a:cubicBezTo>
                  <a:pt x="41381" y="74366"/>
                  <a:pt x="37464" y="80417"/>
                  <a:pt x="34724" y="86810"/>
                </a:cubicBezTo>
                <a:cubicBezTo>
                  <a:pt x="30588" y="96460"/>
                  <a:pt x="25504" y="130657"/>
                  <a:pt x="23150" y="138896"/>
                </a:cubicBezTo>
                <a:cubicBezTo>
                  <a:pt x="18122" y="156493"/>
                  <a:pt x="11575" y="173620"/>
                  <a:pt x="5788" y="190982"/>
                </a:cubicBezTo>
                <a:lnTo>
                  <a:pt x="0" y="208344"/>
                </a:lnTo>
                <a:cubicBezTo>
                  <a:pt x="1929" y="233422"/>
                  <a:pt x="2668" y="258621"/>
                  <a:pt x="5788" y="283579"/>
                </a:cubicBezTo>
                <a:cubicBezTo>
                  <a:pt x="6545" y="289632"/>
                  <a:pt x="9899" y="295075"/>
                  <a:pt x="11575" y="300941"/>
                </a:cubicBezTo>
                <a:cubicBezTo>
                  <a:pt x="13760" y="308589"/>
                  <a:pt x="15177" y="316443"/>
                  <a:pt x="17362" y="324091"/>
                </a:cubicBezTo>
                <a:cubicBezTo>
                  <a:pt x="19038" y="329957"/>
                  <a:pt x="21474" y="335587"/>
                  <a:pt x="23150" y="341453"/>
                </a:cubicBezTo>
                <a:cubicBezTo>
                  <a:pt x="40651" y="402705"/>
                  <a:pt x="12992" y="316765"/>
                  <a:pt x="40512" y="399326"/>
                </a:cubicBezTo>
                <a:lnTo>
                  <a:pt x="46299" y="416688"/>
                </a:lnTo>
                <a:cubicBezTo>
                  <a:pt x="52330" y="434782"/>
                  <a:pt x="58177" y="457401"/>
                  <a:pt x="75236" y="468774"/>
                </a:cubicBezTo>
                <a:cubicBezTo>
                  <a:pt x="99408" y="484889"/>
                  <a:pt x="87680" y="475431"/>
                  <a:pt x="109960" y="497711"/>
                </a:cubicBezTo>
                <a:cubicBezTo>
                  <a:pt x="121226" y="531510"/>
                  <a:pt x="106932" y="500471"/>
                  <a:pt x="133109" y="526648"/>
                </a:cubicBezTo>
                <a:cubicBezTo>
                  <a:pt x="138027" y="531566"/>
                  <a:pt x="139449" y="539430"/>
                  <a:pt x="144684" y="544010"/>
                </a:cubicBezTo>
                <a:cubicBezTo>
                  <a:pt x="155153" y="553170"/>
                  <a:pt x="167833" y="559443"/>
                  <a:pt x="179408" y="567159"/>
                </a:cubicBezTo>
                <a:cubicBezTo>
                  <a:pt x="185195" y="571017"/>
                  <a:pt x="192597" y="573170"/>
                  <a:pt x="196770" y="578734"/>
                </a:cubicBezTo>
                <a:cubicBezTo>
                  <a:pt x="202557" y="586450"/>
                  <a:pt x="206923" y="595475"/>
                  <a:pt x="214132" y="601883"/>
                </a:cubicBezTo>
                <a:cubicBezTo>
                  <a:pt x="224529" y="611125"/>
                  <a:pt x="237281" y="617316"/>
                  <a:pt x="248856" y="625033"/>
                </a:cubicBezTo>
                <a:cubicBezTo>
                  <a:pt x="254643" y="628891"/>
                  <a:pt x="259470" y="634920"/>
                  <a:pt x="266218" y="636607"/>
                </a:cubicBezTo>
                <a:cubicBezTo>
                  <a:pt x="295285" y="643875"/>
                  <a:pt x="281821" y="639880"/>
                  <a:pt x="306729" y="648182"/>
                </a:cubicBezTo>
                <a:cubicBezTo>
                  <a:pt x="348071" y="675743"/>
                  <a:pt x="327957" y="667957"/>
                  <a:pt x="364603" y="677119"/>
                </a:cubicBezTo>
                <a:cubicBezTo>
                  <a:pt x="368461" y="682906"/>
                  <a:pt x="370835" y="690028"/>
                  <a:pt x="376178" y="694481"/>
                </a:cubicBezTo>
                <a:cubicBezTo>
                  <a:pt x="382806" y="700004"/>
                  <a:pt x="391837" y="701775"/>
                  <a:pt x="399327" y="706055"/>
                </a:cubicBezTo>
                <a:cubicBezTo>
                  <a:pt x="430741" y="724006"/>
                  <a:pt x="402217" y="712806"/>
                  <a:pt x="434051" y="723417"/>
                </a:cubicBezTo>
                <a:lnTo>
                  <a:pt x="468775" y="746567"/>
                </a:lnTo>
                <a:lnTo>
                  <a:pt x="486137" y="758141"/>
                </a:lnTo>
                <a:cubicBezTo>
                  <a:pt x="498911" y="775173"/>
                  <a:pt x="504738" y="785217"/>
                  <a:pt x="520861" y="798653"/>
                </a:cubicBezTo>
                <a:cubicBezTo>
                  <a:pt x="526204" y="803106"/>
                  <a:pt x="531867" y="807403"/>
                  <a:pt x="538223" y="810228"/>
                </a:cubicBezTo>
                <a:cubicBezTo>
                  <a:pt x="549372" y="815183"/>
                  <a:pt x="572947" y="821802"/>
                  <a:pt x="572947" y="821802"/>
                </a:cubicBezTo>
                <a:cubicBezTo>
                  <a:pt x="576805" y="816015"/>
                  <a:pt x="586209" y="811188"/>
                  <a:pt x="584522" y="804440"/>
                </a:cubicBezTo>
                <a:cubicBezTo>
                  <a:pt x="583043" y="798522"/>
                  <a:pt x="568954" y="804484"/>
                  <a:pt x="567160" y="798653"/>
                </a:cubicBezTo>
                <a:cubicBezTo>
                  <a:pt x="560328" y="776451"/>
                  <a:pt x="563937" y="752293"/>
                  <a:pt x="561372" y="729205"/>
                </a:cubicBezTo>
                <a:cubicBezTo>
                  <a:pt x="560319" y="719732"/>
                  <a:pt x="554335" y="683430"/>
                  <a:pt x="549798" y="671331"/>
                </a:cubicBezTo>
                <a:cubicBezTo>
                  <a:pt x="546769" y="663253"/>
                  <a:pt x="542081" y="655898"/>
                  <a:pt x="538223" y="648182"/>
                </a:cubicBezTo>
                <a:cubicBezTo>
                  <a:pt x="536294" y="623104"/>
                  <a:pt x="537071" y="597669"/>
                  <a:pt x="532436" y="572947"/>
                </a:cubicBezTo>
                <a:cubicBezTo>
                  <a:pt x="531154" y="566110"/>
                  <a:pt x="523061" y="562183"/>
                  <a:pt x="520861" y="555584"/>
                </a:cubicBezTo>
                <a:cubicBezTo>
                  <a:pt x="514645" y="536937"/>
                  <a:pt x="514625" y="498146"/>
                  <a:pt x="509286" y="480349"/>
                </a:cubicBezTo>
                <a:cubicBezTo>
                  <a:pt x="507287" y="473687"/>
                  <a:pt x="501570" y="468774"/>
                  <a:pt x="497712" y="462987"/>
                </a:cubicBezTo>
                <a:cubicBezTo>
                  <a:pt x="495783" y="455271"/>
                  <a:pt x="495481" y="446952"/>
                  <a:pt x="491924" y="439838"/>
                </a:cubicBezTo>
                <a:cubicBezTo>
                  <a:pt x="485703" y="427396"/>
                  <a:pt x="468775" y="405114"/>
                  <a:pt x="468775" y="405114"/>
                </a:cubicBezTo>
                <a:cubicBezTo>
                  <a:pt x="464917" y="393539"/>
                  <a:pt x="457961" y="382567"/>
                  <a:pt x="457200" y="370390"/>
                </a:cubicBezTo>
                <a:cubicBezTo>
                  <a:pt x="455271" y="339524"/>
                  <a:pt x="457784" y="308055"/>
                  <a:pt x="451413" y="277792"/>
                </a:cubicBezTo>
                <a:cubicBezTo>
                  <a:pt x="449727" y="269783"/>
                  <a:pt x="440338" y="265670"/>
                  <a:pt x="434051" y="260430"/>
                </a:cubicBezTo>
                <a:cubicBezTo>
                  <a:pt x="423792" y="251881"/>
                  <a:pt x="405197" y="242277"/>
                  <a:pt x="393540" y="237281"/>
                </a:cubicBezTo>
                <a:cubicBezTo>
                  <a:pt x="387933" y="234878"/>
                  <a:pt x="381965" y="233422"/>
                  <a:pt x="376178" y="231493"/>
                </a:cubicBezTo>
                <a:cubicBezTo>
                  <a:pt x="372320" y="225706"/>
                  <a:pt x="367428" y="220487"/>
                  <a:pt x="364603" y="214131"/>
                </a:cubicBezTo>
                <a:cubicBezTo>
                  <a:pt x="359648" y="202982"/>
                  <a:pt x="355421" y="191371"/>
                  <a:pt x="353028" y="179407"/>
                </a:cubicBezTo>
                <a:cubicBezTo>
                  <a:pt x="349722" y="162875"/>
                  <a:pt x="346359" y="143676"/>
                  <a:pt x="341453" y="127321"/>
                </a:cubicBezTo>
                <a:cubicBezTo>
                  <a:pt x="337947" y="115635"/>
                  <a:pt x="338506" y="101224"/>
                  <a:pt x="329879" y="92597"/>
                </a:cubicBezTo>
                <a:lnTo>
                  <a:pt x="312517" y="75235"/>
                </a:lnTo>
                <a:cubicBezTo>
                  <a:pt x="310588" y="69448"/>
                  <a:pt x="309457" y="63329"/>
                  <a:pt x="306729" y="57873"/>
                </a:cubicBezTo>
                <a:cubicBezTo>
                  <a:pt x="299008" y="42431"/>
                  <a:pt x="269637" y="8855"/>
                  <a:pt x="260431" y="5787"/>
                </a:cubicBezTo>
                <a:lnTo>
                  <a:pt x="243069" y="0"/>
                </a:lnTo>
                <a:cubicBezTo>
                  <a:pt x="183276" y="5979"/>
                  <a:pt x="197734" y="2893"/>
                  <a:pt x="185195" y="5787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740352" y="2427734"/>
            <a:ext cx="1403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123478"/>
            <a:ext cx="885698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Гнездовая численность скопы в разных регионах России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  <p:bldP spid="12" grpId="0" animBg="1"/>
      <p:bldP spid="13" grpId="0"/>
      <p:bldP spid="16" grpId="0" animBg="1"/>
      <p:bldP spid="17" grpId="1"/>
      <p:bldP spid="17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СЕ\ДГЗ\2018\Алтай_2018\Скопа в РФ\презентация\1600x1100.jpg"/>
          <p:cNvPicPr>
            <a:picLocks noChangeAspect="1" noChangeArrowheads="1"/>
          </p:cNvPicPr>
          <p:nvPr/>
        </p:nvPicPr>
        <p:blipFill>
          <a:blip r:embed="rId2" cstate="print"/>
          <a:srcRect b="15037"/>
          <a:stretch>
            <a:fillRect/>
          </a:stretch>
        </p:blipFill>
        <p:spPr bwMode="auto">
          <a:xfrm>
            <a:off x="-28541" y="0"/>
            <a:ext cx="9172541" cy="5357850"/>
          </a:xfrm>
          <a:prstGeom prst="rect">
            <a:avLst/>
          </a:prstGeom>
          <a:noFill/>
        </p:spPr>
      </p:pic>
      <p:sp>
        <p:nvSpPr>
          <p:cNvPr id="3" name="Полилиния 2"/>
          <p:cNvSpPr/>
          <p:nvPr/>
        </p:nvSpPr>
        <p:spPr>
          <a:xfrm>
            <a:off x="1285852" y="1214422"/>
            <a:ext cx="1469332" cy="1134985"/>
          </a:xfrm>
          <a:custGeom>
            <a:avLst/>
            <a:gdLst>
              <a:gd name="connsiteX0" fmla="*/ 1381125 w 1469332"/>
              <a:gd name="connsiteY0" fmla="*/ 28575 h 1134985"/>
              <a:gd name="connsiteX1" fmla="*/ 1323975 w 1469332"/>
              <a:gd name="connsiteY1" fmla="*/ 0 h 1134985"/>
              <a:gd name="connsiteX2" fmla="*/ 1266825 w 1469332"/>
              <a:gd name="connsiteY2" fmla="*/ 9525 h 1134985"/>
              <a:gd name="connsiteX3" fmla="*/ 1238250 w 1469332"/>
              <a:gd name="connsiteY3" fmla="*/ 28575 h 1134985"/>
              <a:gd name="connsiteX4" fmla="*/ 1228725 w 1469332"/>
              <a:gd name="connsiteY4" fmla="*/ 57150 h 1134985"/>
              <a:gd name="connsiteX5" fmla="*/ 1200150 w 1469332"/>
              <a:gd name="connsiteY5" fmla="*/ 85725 h 1134985"/>
              <a:gd name="connsiteX6" fmla="*/ 1181100 w 1469332"/>
              <a:gd name="connsiteY6" fmla="*/ 142875 h 1134985"/>
              <a:gd name="connsiteX7" fmla="*/ 1066800 w 1469332"/>
              <a:gd name="connsiteY7" fmla="*/ 171450 h 1134985"/>
              <a:gd name="connsiteX8" fmla="*/ 1047750 w 1469332"/>
              <a:gd name="connsiteY8" fmla="*/ 209550 h 1134985"/>
              <a:gd name="connsiteX9" fmla="*/ 1019175 w 1469332"/>
              <a:gd name="connsiteY9" fmla="*/ 219075 h 1134985"/>
              <a:gd name="connsiteX10" fmla="*/ 952500 w 1469332"/>
              <a:gd name="connsiteY10" fmla="*/ 266700 h 1134985"/>
              <a:gd name="connsiteX11" fmla="*/ 923925 w 1469332"/>
              <a:gd name="connsiteY11" fmla="*/ 285750 h 1134985"/>
              <a:gd name="connsiteX12" fmla="*/ 895350 w 1469332"/>
              <a:gd name="connsiteY12" fmla="*/ 314325 h 1134985"/>
              <a:gd name="connsiteX13" fmla="*/ 866775 w 1469332"/>
              <a:gd name="connsiteY13" fmla="*/ 333375 h 1134985"/>
              <a:gd name="connsiteX14" fmla="*/ 809625 w 1469332"/>
              <a:gd name="connsiteY14" fmla="*/ 381000 h 1134985"/>
              <a:gd name="connsiteX15" fmla="*/ 800100 w 1469332"/>
              <a:gd name="connsiteY15" fmla="*/ 409575 h 1134985"/>
              <a:gd name="connsiteX16" fmla="*/ 742950 w 1469332"/>
              <a:gd name="connsiteY16" fmla="*/ 438150 h 1134985"/>
              <a:gd name="connsiteX17" fmla="*/ 714375 w 1469332"/>
              <a:gd name="connsiteY17" fmla="*/ 457200 h 1134985"/>
              <a:gd name="connsiteX18" fmla="*/ 628650 w 1469332"/>
              <a:gd name="connsiteY18" fmla="*/ 476250 h 1134985"/>
              <a:gd name="connsiteX19" fmla="*/ 419100 w 1469332"/>
              <a:gd name="connsiteY19" fmla="*/ 495300 h 1134985"/>
              <a:gd name="connsiteX20" fmla="*/ 381000 w 1469332"/>
              <a:gd name="connsiteY20" fmla="*/ 504825 h 1134985"/>
              <a:gd name="connsiteX21" fmla="*/ 371475 w 1469332"/>
              <a:gd name="connsiteY21" fmla="*/ 533400 h 1134985"/>
              <a:gd name="connsiteX22" fmla="*/ 342900 w 1469332"/>
              <a:gd name="connsiteY22" fmla="*/ 552450 h 1134985"/>
              <a:gd name="connsiteX23" fmla="*/ 161925 w 1469332"/>
              <a:gd name="connsiteY23" fmla="*/ 552450 h 1134985"/>
              <a:gd name="connsiteX24" fmla="*/ 142875 w 1469332"/>
              <a:gd name="connsiteY24" fmla="*/ 581025 h 1134985"/>
              <a:gd name="connsiteX25" fmla="*/ 114300 w 1469332"/>
              <a:gd name="connsiteY25" fmla="*/ 600075 h 1134985"/>
              <a:gd name="connsiteX26" fmla="*/ 57150 w 1469332"/>
              <a:gd name="connsiteY26" fmla="*/ 647700 h 1134985"/>
              <a:gd name="connsiteX27" fmla="*/ 38100 w 1469332"/>
              <a:gd name="connsiteY27" fmla="*/ 676275 h 1134985"/>
              <a:gd name="connsiteX28" fmla="*/ 9525 w 1469332"/>
              <a:gd name="connsiteY28" fmla="*/ 695325 h 1134985"/>
              <a:gd name="connsiteX29" fmla="*/ 0 w 1469332"/>
              <a:gd name="connsiteY29" fmla="*/ 723900 h 1134985"/>
              <a:gd name="connsiteX30" fmla="*/ 19050 w 1469332"/>
              <a:gd name="connsiteY30" fmla="*/ 828675 h 1134985"/>
              <a:gd name="connsiteX31" fmla="*/ 76200 w 1469332"/>
              <a:gd name="connsiteY31" fmla="*/ 857250 h 1134985"/>
              <a:gd name="connsiteX32" fmla="*/ 314325 w 1469332"/>
              <a:gd name="connsiteY32" fmla="*/ 866775 h 1134985"/>
              <a:gd name="connsiteX33" fmla="*/ 390525 w 1469332"/>
              <a:gd name="connsiteY33" fmla="*/ 885825 h 1134985"/>
              <a:gd name="connsiteX34" fmla="*/ 438150 w 1469332"/>
              <a:gd name="connsiteY34" fmla="*/ 942975 h 1134985"/>
              <a:gd name="connsiteX35" fmla="*/ 495300 w 1469332"/>
              <a:gd name="connsiteY35" fmla="*/ 990600 h 1134985"/>
              <a:gd name="connsiteX36" fmla="*/ 523875 w 1469332"/>
              <a:gd name="connsiteY36" fmla="*/ 1000125 h 1134985"/>
              <a:gd name="connsiteX37" fmla="*/ 533400 w 1469332"/>
              <a:gd name="connsiteY37" fmla="*/ 1028700 h 1134985"/>
              <a:gd name="connsiteX38" fmla="*/ 542925 w 1469332"/>
              <a:gd name="connsiteY38" fmla="*/ 1123950 h 1134985"/>
              <a:gd name="connsiteX39" fmla="*/ 571500 w 1469332"/>
              <a:gd name="connsiteY39" fmla="*/ 1133475 h 1134985"/>
              <a:gd name="connsiteX40" fmla="*/ 723900 w 1469332"/>
              <a:gd name="connsiteY40" fmla="*/ 1114425 h 1134985"/>
              <a:gd name="connsiteX41" fmla="*/ 752475 w 1469332"/>
              <a:gd name="connsiteY41" fmla="*/ 1095375 h 1134985"/>
              <a:gd name="connsiteX42" fmla="*/ 762000 w 1469332"/>
              <a:gd name="connsiteY42" fmla="*/ 1066800 h 1134985"/>
              <a:gd name="connsiteX43" fmla="*/ 847725 w 1469332"/>
              <a:gd name="connsiteY43" fmla="*/ 1038225 h 1134985"/>
              <a:gd name="connsiteX44" fmla="*/ 914400 w 1469332"/>
              <a:gd name="connsiteY44" fmla="*/ 1009650 h 1134985"/>
              <a:gd name="connsiteX45" fmla="*/ 942975 w 1469332"/>
              <a:gd name="connsiteY45" fmla="*/ 990600 h 1134985"/>
              <a:gd name="connsiteX46" fmla="*/ 1009650 w 1469332"/>
              <a:gd name="connsiteY46" fmla="*/ 971550 h 1134985"/>
              <a:gd name="connsiteX47" fmla="*/ 1028700 w 1469332"/>
              <a:gd name="connsiteY47" fmla="*/ 942975 h 1134985"/>
              <a:gd name="connsiteX48" fmla="*/ 1057275 w 1469332"/>
              <a:gd name="connsiteY48" fmla="*/ 923925 h 1134985"/>
              <a:gd name="connsiteX49" fmla="*/ 1066800 w 1469332"/>
              <a:gd name="connsiteY49" fmla="*/ 895350 h 1134985"/>
              <a:gd name="connsiteX50" fmla="*/ 1085850 w 1469332"/>
              <a:gd name="connsiteY50" fmla="*/ 866775 h 1134985"/>
              <a:gd name="connsiteX51" fmla="*/ 1095375 w 1469332"/>
              <a:gd name="connsiteY51" fmla="*/ 838200 h 1134985"/>
              <a:gd name="connsiteX52" fmla="*/ 1114425 w 1469332"/>
              <a:gd name="connsiteY52" fmla="*/ 809625 h 1134985"/>
              <a:gd name="connsiteX53" fmla="*/ 1143000 w 1469332"/>
              <a:gd name="connsiteY53" fmla="*/ 752475 h 1134985"/>
              <a:gd name="connsiteX54" fmla="*/ 1133475 w 1469332"/>
              <a:gd name="connsiteY54" fmla="*/ 600075 h 1134985"/>
              <a:gd name="connsiteX55" fmla="*/ 1123950 w 1469332"/>
              <a:gd name="connsiteY55" fmla="*/ 571500 h 1134985"/>
              <a:gd name="connsiteX56" fmla="*/ 1095375 w 1469332"/>
              <a:gd name="connsiteY56" fmla="*/ 552450 h 1134985"/>
              <a:gd name="connsiteX57" fmla="*/ 1038225 w 1469332"/>
              <a:gd name="connsiteY57" fmla="*/ 590550 h 1134985"/>
              <a:gd name="connsiteX58" fmla="*/ 1028700 w 1469332"/>
              <a:gd name="connsiteY58" fmla="*/ 638175 h 1134985"/>
              <a:gd name="connsiteX59" fmla="*/ 1000125 w 1469332"/>
              <a:gd name="connsiteY59" fmla="*/ 628650 h 1134985"/>
              <a:gd name="connsiteX60" fmla="*/ 990600 w 1469332"/>
              <a:gd name="connsiteY60" fmla="*/ 542925 h 1134985"/>
              <a:gd name="connsiteX61" fmla="*/ 1019175 w 1469332"/>
              <a:gd name="connsiteY61" fmla="*/ 523875 h 1134985"/>
              <a:gd name="connsiteX62" fmla="*/ 1028700 w 1469332"/>
              <a:gd name="connsiteY62" fmla="*/ 495300 h 1134985"/>
              <a:gd name="connsiteX63" fmla="*/ 1057275 w 1469332"/>
              <a:gd name="connsiteY63" fmla="*/ 476250 h 1134985"/>
              <a:gd name="connsiteX64" fmla="*/ 1076325 w 1469332"/>
              <a:gd name="connsiteY64" fmla="*/ 419100 h 1134985"/>
              <a:gd name="connsiteX65" fmla="*/ 1095375 w 1469332"/>
              <a:gd name="connsiteY65" fmla="*/ 361950 h 1134985"/>
              <a:gd name="connsiteX66" fmla="*/ 1133475 w 1469332"/>
              <a:gd name="connsiteY66" fmla="*/ 352425 h 1134985"/>
              <a:gd name="connsiteX67" fmla="*/ 1152525 w 1469332"/>
              <a:gd name="connsiteY67" fmla="*/ 323850 h 1134985"/>
              <a:gd name="connsiteX68" fmla="*/ 1162050 w 1469332"/>
              <a:gd name="connsiteY68" fmla="*/ 295275 h 1134985"/>
              <a:gd name="connsiteX69" fmla="*/ 1181100 w 1469332"/>
              <a:gd name="connsiteY69" fmla="*/ 257175 h 1134985"/>
              <a:gd name="connsiteX70" fmla="*/ 1200150 w 1469332"/>
              <a:gd name="connsiteY70" fmla="*/ 285750 h 1134985"/>
              <a:gd name="connsiteX71" fmla="*/ 1209675 w 1469332"/>
              <a:gd name="connsiteY71" fmla="*/ 314325 h 1134985"/>
              <a:gd name="connsiteX72" fmla="*/ 1228725 w 1469332"/>
              <a:gd name="connsiteY72" fmla="*/ 428625 h 1134985"/>
              <a:gd name="connsiteX73" fmla="*/ 1238250 w 1469332"/>
              <a:gd name="connsiteY73" fmla="*/ 457200 h 1134985"/>
              <a:gd name="connsiteX74" fmla="*/ 1295400 w 1469332"/>
              <a:gd name="connsiteY74" fmla="*/ 514350 h 1134985"/>
              <a:gd name="connsiteX75" fmla="*/ 1352550 w 1469332"/>
              <a:gd name="connsiteY75" fmla="*/ 476250 h 1134985"/>
              <a:gd name="connsiteX76" fmla="*/ 1381125 w 1469332"/>
              <a:gd name="connsiteY76" fmla="*/ 419100 h 1134985"/>
              <a:gd name="connsiteX77" fmla="*/ 1409700 w 1469332"/>
              <a:gd name="connsiteY77" fmla="*/ 400050 h 1134985"/>
              <a:gd name="connsiteX78" fmla="*/ 1428750 w 1469332"/>
              <a:gd name="connsiteY78" fmla="*/ 371475 h 1134985"/>
              <a:gd name="connsiteX79" fmla="*/ 1457325 w 1469332"/>
              <a:gd name="connsiteY79" fmla="*/ 333375 h 1134985"/>
              <a:gd name="connsiteX80" fmla="*/ 1466850 w 1469332"/>
              <a:gd name="connsiteY80" fmla="*/ 304800 h 1134985"/>
              <a:gd name="connsiteX81" fmla="*/ 1457325 w 1469332"/>
              <a:gd name="connsiteY81" fmla="*/ 114300 h 1134985"/>
              <a:gd name="connsiteX82" fmla="*/ 1419225 w 1469332"/>
              <a:gd name="connsiteY82" fmla="*/ 57150 h 1134985"/>
              <a:gd name="connsiteX83" fmla="*/ 1400175 w 1469332"/>
              <a:gd name="connsiteY83" fmla="*/ 28575 h 1134985"/>
              <a:gd name="connsiteX84" fmla="*/ 1371600 w 1469332"/>
              <a:gd name="connsiteY84" fmla="*/ 9525 h 1134985"/>
              <a:gd name="connsiteX85" fmla="*/ 1381125 w 1469332"/>
              <a:gd name="connsiteY85" fmla="*/ 28575 h 11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469332" h="1134985">
                <a:moveTo>
                  <a:pt x="1381125" y="28575"/>
                </a:moveTo>
                <a:cubicBezTo>
                  <a:pt x="1373187" y="26987"/>
                  <a:pt x="1343693" y="0"/>
                  <a:pt x="1323975" y="0"/>
                </a:cubicBezTo>
                <a:cubicBezTo>
                  <a:pt x="1304662" y="0"/>
                  <a:pt x="1285875" y="6350"/>
                  <a:pt x="1266825" y="9525"/>
                </a:cubicBezTo>
                <a:cubicBezTo>
                  <a:pt x="1257300" y="15875"/>
                  <a:pt x="1245401" y="19636"/>
                  <a:pt x="1238250" y="28575"/>
                </a:cubicBezTo>
                <a:cubicBezTo>
                  <a:pt x="1231978" y="36415"/>
                  <a:pt x="1234294" y="48796"/>
                  <a:pt x="1228725" y="57150"/>
                </a:cubicBezTo>
                <a:cubicBezTo>
                  <a:pt x="1221253" y="68358"/>
                  <a:pt x="1209675" y="76200"/>
                  <a:pt x="1200150" y="85725"/>
                </a:cubicBezTo>
                <a:cubicBezTo>
                  <a:pt x="1193800" y="104775"/>
                  <a:pt x="1200150" y="136525"/>
                  <a:pt x="1181100" y="142875"/>
                </a:cubicBezTo>
                <a:cubicBezTo>
                  <a:pt x="1105628" y="168032"/>
                  <a:pt x="1143757" y="158624"/>
                  <a:pt x="1066800" y="171450"/>
                </a:cubicBezTo>
                <a:cubicBezTo>
                  <a:pt x="1060450" y="184150"/>
                  <a:pt x="1057790" y="199510"/>
                  <a:pt x="1047750" y="209550"/>
                </a:cubicBezTo>
                <a:cubicBezTo>
                  <a:pt x="1040650" y="216650"/>
                  <a:pt x="1028155" y="214585"/>
                  <a:pt x="1019175" y="219075"/>
                </a:cubicBezTo>
                <a:cubicBezTo>
                  <a:pt x="1004210" y="226558"/>
                  <a:pt x="962567" y="259509"/>
                  <a:pt x="952500" y="266700"/>
                </a:cubicBezTo>
                <a:cubicBezTo>
                  <a:pt x="943185" y="273354"/>
                  <a:pt x="932719" y="278421"/>
                  <a:pt x="923925" y="285750"/>
                </a:cubicBezTo>
                <a:cubicBezTo>
                  <a:pt x="913577" y="294374"/>
                  <a:pt x="905698" y="305701"/>
                  <a:pt x="895350" y="314325"/>
                </a:cubicBezTo>
                <a:cubicBezTo>
                  <a:pt x="886556" y="321654"/>
                  <a:pt x="875569" y="326046"/>
                  <a:pt x="866775" y="333375"/>
                </a:cubicBezTo>
                <a:cubicBezTo>
                  <a:pt x="793436" y="394491"/>
                  <a:pt x="880571" y="333702"/>
                  <a:pt x="809625" y="381000"/>
                </a:cubicBezTo>
                <a:cubicBezTo>
                  <a:pt x="806450" y="390525"/>
                  <a:pt x="806372" y="401735"/>
                  <a:pt x="800100" y="409575"/>
                </a:cubicBezTo>
                <a:cubicBezTo>
                  <a:pt x="786671" y="426361"/>
                  <a:pt x="761774" y="431875"/>
                  <a:pt x="742950" y="438150"/>
                </a:cubicBezTo>
                <a:cubicBezTo>
                  <a:pt x="733425" y="444500"/>
                  <a:pt x="724614" y="452080"/>
                  <a:pt x="714375" y="457200"/>
                </a:cubicBezTo>
                <a:cubicBezTo>
                  <a:pt x="692656" y="468060"/>
                  <a:pt x="647274" y="474255"/>
                  <a:pt x="628650" y="476250"/>
                </a:cubicBezTo>
                <a:cubicBezTo>
                  <a:pt x="558911" y="483722"/>
                  <a:pt x="488950" y="488950"/>
                  <a:pt x="419100" y="495300"/>
                </a:cubicBezTo>
                <a:cubicBezTo>
                  <a:pt x="406400" y="498475"/>
                  <a:pt x="391222" y="496647"/>
                  <a:pt x="381000" y="504825"/>
                </a:cubicBezTo>
                <a:cubicBezTo>
                  <a:pt x="373160" y="511097"/>
                  <a:pt x="377747" y="525560"/>
                  <a:pt x="371475" y="533400"/>
                </a:cubicBezTo>
                <a:cubicBezTo>
                  <a:pt x="364324" y="542339"/>
                  <a:pt x="352425" y="546100"/>
                  <a:pt x="342900" y="552450"/>
                </a:cubicBezTo>
                <a:cubicBezTo>
                  <a:pt x="273355" y="535064"/>
                  <a:pt x="263678" y="528508"/>
                  <a:pt x="161925" y="552450"/>
                </a:cubicBezTo>
                <a:cubicBezTo>
                  <a:pt x="150782" y="555072"/>
                  <a:pt x="150970" y="572930"/>
                  <a:pt x="142875" y="581025"/>
                </a:cubicBezTo>
                <a:cubicBezTo>
                  <a:pt x="134780" y="589120"/>
                  <a:pt x="123094" y="592746"/>
                  <a:pt x="114300" y="600075"/>
                </a:cubicBezTo>
                <a:cubicBezTo>
                  <a:pt x="40961" y="661191"/>
                  <a:pt x="128096" y="600402"/>
                  <a:pt x="57150" y="647700"/>
                </a:cubicBezTo>
                <a:cubicBezTo>
                  <a:pt x="50800" y="657225"/>
                  <a:pt x="46195" y="668180"/>
                  <a:pt x="38100" y="676275"/>
                </a:cubicBezTo>
                <a:cubicBezTo>
                  <a:pt x="30005" y="684370"/>
                  <a:pt x="16676" y="686386"/>
                  <a:pt x="9525" y="695325"/>
                </a:cubicBezTo>
                <a:cubicBezTo>
                  <a:pt x="3253" y="703165"/>
                  <a:pt x="3175" y="714375"/>
                  <a:pt x="0" y="723900"/>
                </a:cubicBezTo>
                <a:cubicBezTo>
                  <a:pt x="6350" y="758825"/>
                  <a:pt x="6307" y="795543"/>
                  <a:pt x="19050" y="828675"/>
                </a:cubicBezTo>
                <a:cubicBezTo>
                  <a:pt x="23086" y="839169"/>
                  <a:pt x="65614" y="856494"/>
                  <a:pt x="76200" y="857250"/>
                </a:cubicBezTo>
                <a:cubicBezTo>
                  <a:pt x="155437" y="862910"/>
                  <a:pt x="234950" y="863600"/>
                  <a:pt x="314325" y="866775"/>
                </a:cubicBezTo>
                <a:cubicBezTo>
                  <a:pt x="321195" y="868149"/>
                  <a:pt x="377973" y="877457"/>
                  <a:pt x="390525" y="885825"/>
                </a:cubicBezTo>
                <a:cubicBezTo>
                  <a:pt x="421831" y="906696"/>
                  <a:pt x="416186" y="916619"/>
                  <a:pt x="438150" y="942975"/>
                </a:cubicBezTo>
                <a:cubicBezTo>
                  <a:pt x="453197" y="961031"/>
                  <a:pt x="473893" y="979896"/>
                  <a:pt x="495300" y="990600"/>
                </a:cubicBezTo>
                <a:cubicBezTo>
                  <a:pt x="504280" y="995090"/>
                  <a:pt x="514350" y="996950"/>
                  <a:pt x="523875" y="1000125"/>
                </a:cubicBezTo>
                <a:cubicBezTo>
                  <a:pt x="527050" y="1009650"/>
                  <a:pt x="531873" y="1018777"/>
                  <a:pt x="533400" y="1028700"/>
                </a:cubicBezTo>
                <a:cubicBezTo>
                  <a:pt x="538252" y="1060237"/>
                  <a:pt x="532021" y="1093963"/>
                  <a:pt x="542925" y="1123950"/>
                </a:cubicBezTo>
                <a:cubicBezTo>
                  <a:pt x="546356" y="1133386"/>
                  <a:pt x="561975" y="1130300"/>
                  <a:pt x="571500" y="1133475"/>
                </a:cubicBezTo>
                <a:cubicBezTo>
                  <a:pt x="595134" y="1131657"/>
                  <a:pt x="682780" y="1134985"/>
                  <a:pt x="723900" y="1114425"/>
                </a:cubicBezTo>
                <a:cubicBezTo>
                  <a:pt x="734139" y="1109305"/>
                  <a:pt x="742950" y="1101725"/>
                  <a:pt x="752475" y="1095375"/>
                </a:cubicBezTo>
                <a:cubicBezTo>
                  <a:pt x="755650" y="1085850"/>
                  <a:pt x="753830" y="1072636"/>
                  <a:pt x="762000" y="1066800"/>
                </a:cubicBezTo>
                <a:lnTo>
                  <a:pt x="847725" y="1038225"/>
                </a:lnTo>
                <a:cubicBezTo>
                  <a:pt x="879783" y="1027539"/>
                  <a:pt x="881444" y="1028482"/>
                  <a:pt x="914400" y="1009650"/>
                </a:cubicBezTo>
                <a:cubicBezTo>
                  <a:pt x="924339" y="1003970"/>
                  <a:pt x="932346" y="994852"/>
                  <a:pt x="942975" y="990600"/>
                </a:cubicBezTo>
                <a:cubicBezTo>
                  <a:pt x="964436" y="982016"/>
                  <a:pt x="987425" y="977900"/>
                  <a:pt x="1009650" y="971550"/>
                </a:cubicBezTo>
                <a:cubicBezTo>
                  <a:pt x="1016000" y="962025"/>
                  <a:pt x="1020605" y="951070"/>
                  <a:pt x="1028700" y="942975"/>
                </a:cubicBezTo>
                <a:cubicBezTo>
                  <a:pt x="1036795" y="934880"/>
                  <a:pt x="1050124" y="932864"/>
                  <a:pt x="1057275" y="923925"/>
                </a:cubicBezTo>
                <a:cubicBezTo>
                  <a:pt x="1063547" y="916085"/>
                  <a:pt x="1062310" y="904330"/>
                  <a:pt x="1066800" y="895350"/>
                </a:cubicBezTo>
                <a:cubicBezTo>
                  <a:pt x="1071920" y="885111"/>
                  <a:pt x="1080730" y="877014"/>
                  <a:pt x="1085850" y="866775"/>
                </a:cubicBezTo>
                <a:cubicBezTo>
                  <a:pt x="1090340" y="857795"/>
                  <a:pt x="1090885" y="847180"/>
                  <a:pt x="1095375" y="838200"/>
                </a:cubicBezTo>
                <a:cubicBezTo>
                  <a:pt x="1100495" y="827961"/>
                  <a:pt x="1109305" y="819864"/>
                  <a:pt x="1114425" y="809625"/>
                </a:cubicBezTo>
                <a:cubicBezTo>
                  <a:pt x="1153860" y="730755"/>
                  <a:pt x="1088405" y="834367"/>
                  <a:pt x="1143000" y="752475"/>
                </a:cubicBezTo>
                <a:cubicBezTo>
                  <a:pt x="1139825" y="701675"/>
                  <a:pt x="1138803" y="650694"/>
                  <a:pt x="1133475" y="600075"/>
                </a:cubicBezTo>
                <a:cubicBezTo>
                  <a:pt x="1132424" y="590090"/>
                  <a:pt x="1130222" y="579340"/>
                  <a:pt x="1123950" y="571500"/>
                </a:cubicBezTo>
                <a:cubicBezTo>
                  <a:pt x="1116799" y="562561"/>
                  <a:pt x="1104900" y="558800"/>
                  <a:pt x="1095375" y="552450"/>
                </a:cubicBezTo>
                <a:cubicBezTo>
                  <a:pt x="1069975" y="560917"/>
                  <a:pt x="1052495" y="562010"/>
                  <a:pt x="1038225" y="590550"/>
                </a:cubicBezTo>
                <a:cubicBezTo>
                  <a:pt x="1030985" y="605030"/>
                  <a:pt x="1031875" y="622300"/>
                  <a:pt x="1028700" y="638175"/>
                </a:cubicBezTo>
                <a:cubicBezTo>
                  <a:pt x="1019175" y="635000"/>
                  <a:pt x="1007965" y="634922"/>
                  <a:pt x="1000125" y="628650"/>
                </a:cubicBezTo>
                <a:cubicBezTo>
                  <a:pt x="972581" y="606615"/>
                  <a:pt x="975450" y="573225"/>
                  <a:pt x="990600" y="542925"/>
                </a:cubicBezTo>
                <a:cubicBezTo>
                  <a:pt x="995720" y="532686"/>
                  <a:pt x="1009650" y="530225"/>
                  <a:pt x="1019175" y="523875"/>
                </a:cubicBezTo>
                <a:cubicBezTo>
                  <a:pt x="1022350" y="514350"/>
                  <a:pt x="1022428" y="503140"/>
                  <a:pt x="1028700" y="495300"/>
                </a:cubicBezTo>
                <a:cubicBezTo>
                  <a:pt x="1035851" y="486361"/>
                  <a:pt x="1051208" y="485958"/>
                  <a:pt x="1057275" y="476250"/>
                </a:cubicBezTo>
                <a:cubicBezTo>
                  <a:pt x="1067918" y="459222"/>
                  <a:pt x="1069975" y="438150"/>
                  <a:pt x="1076325" y="419100"/>
                </a:cubicBezTo>
                <a:lnTo>
                  <a:pt x="1095375" y="361950"/>
                </a:lnTo>
                <a:cubicBezTo>
                  <a:pt x="1099515" y="349531"/>
                  <a:pt x="1120775" y="355600"/>
                  <a:pt x="1133475" y="352425"/>
                </a:cubicBezTo>
                <a:cubicBezTo>
                  <a:pt x="1139825" y="342900"/>
                  <a:pt x="1147405" y="334089"/>
                  <a:pt x="1152525" y="323850"/>
                </a:cubicBezTo>
                <a:cubicBezTo>
                  <a:pt x="1157015" y="314870"/>
                  <a:pt x="1158095" y="304503"/>
                  <a:pt x="1162050" y="295275"/>
                </a:cubicBezTo>
                <a:cubicBezTo>
                  <a:pt x="1167643" y="282224"/>
                  <a:pt x="1174750" y="269875"/>
                  <a:pt x="1181100" y="257175"/>
                </a:cubicBezTo>
                <a:cubicBezTo>
                  <a:pt x="1187450" y="266700"/>
                  <a:pt x="1195030" y="275511"/>
                  <a:pt x="1200150" y="285750"/>
                </a:cubicBezTo>
                <a:cubicBezTo>
                  <a:pt x="1204640" y="294730"/>
                  <a:pt x="1207706" y="304480"/>
                  <a:pt x="1209675" y="314325"/>
                </a:cubicBezTo>
                <a:cubicBezTo>
                  <a:pt x="1217250" y="352200"/>
                  <a:pt x="1221150" y="390750"/>
                  <a:pt x="1228725" y="428625"/>
                </a:cubicBezTo>
                <a:cubicBezTo>
                  <a:pt x="1230694" y="438470"/>
                  <a:pt x="1232086" y="449275"/>
                  <a:pt x="1238250" y="457200"/>
                </a:cubicBezTo>
                <a:cubicBezTo>
                  <a:pt x="1254790" y="478466"/>
                  <a:pt x="1295400" y="514350"/>
                  <a:pt x="1295400" y="514350"/>
                </a:cubicBezTo>
                <a:cubicBezTo>
                  <a:pt x="1325358" y="504364"/>
                  <a:pt x="1332165" y="506828"/>
                  <a:pt x="1352550" y="476250"/>
                </a:cubicBezTo>
                <a:cubicBezTo>
                  <a:pt x="1383538" y="429769"/>
                  <a:pt x="1336162" y="464063"/>
                  <a:pt x="1381125" y="419100"/>
                </a:cubicBezTo>
                <a:cubicBezTo>
                  <a:pt x="1389220" y="411005"/>
                  <a:pt x="1400175" y="406400"/>
                  <a:pt x="1409700" y="400050"/>
                </a:cubicBezTo>
                <a:cubicBezTo>
                  <a:pt x="1416050" y="390525"/>
                  <a:pt x="1422096" y="380790"/>
                  <a:pt x="1428750" y="371475"/>
                </a:cubicBezTo>
                <a:cubicBezTo>
                  <a:pt x="1437977" y="358557"/>
                  <a:pt x="1449449" y="347158"/>
                  <a:pt x="1457325" y="333375"/>
                </a:cubicBezTo>
                <a:cubicBezTo>
                  <a:pt x="1462306" y="324658"/>
                  <a:pt x="1463675" y="314325"/>
                  <a:pt x="1466850" y="304800"/>
                </a:cubicBezTo>
                <a:cubicBezTo>
                  <a:pt x="1463675" y="241300"/>
                  <a:pt x="1469332" y="176735"/>
                  <a:pt x="1457325" y="114300"/>
                </a:cubicBezTo>
                <a:cubicBezTo>
                  <a:pt x="1453001" y="91817"/>
                  <a:pt x="1431925" y="76200"/>
                  <a:pt x="1419225" y="57150"/>
                </a:cubicBezTo>
                <a:cubicBezTo>
                  <a:pt x="1412875" y="47625"/>
                  <a:pt x="1409700" y="34925"/>
                  <a:pt x="1400175" y="28575"/>
                </a:cubicBezTo>
                <a:cubicBezTo>
                  <a:pt x="1390650" y="22225"/>
                  <a:pt x="1381839" y="14645"/>
                  <a:pt x="1371600" y="9525"/>
                </a:cubicBezTo>
                <a:cubicBezTo>
                  <a:pt x="1362620" y="5035"/>
                  <a:pt x="1389063" y="30163"/>
                  <a:pt x="1381125" y="28575"/>
                </a:cubicBez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504" y="123478"/>
            <a:ext cx="885698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СЕВЕРО-ЗАПАДНЫЙ РЕГИОН 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91880" y="987574"/>
            <a:ext cx="5184576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 </a:t>
            </a:r>
            <a:r>
              <a:rPr lang="ru-RU" dirty="0" smtClean="0"/>
              <a:t>Обитает не менее 500-550 гнездовых пар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Наблюдается фаза стабилизации и постепенного медленного роста численности вида (в 1,5 раза примерно за 30 лет) 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Идет освоение северных районов Кольского п-ова, Республики Карелия, Архангельской обл., где ранее гнездование не отмечали.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5031" t="11594" r="26031" b="9824"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707904" y="483518"/>
          <a:ext cx="3456384" cy="40303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2700000" algn="ctr" rotWithShape="0">
                    <a:srgbClr val="000000">
                      <a:alpha val="78000"/>
                    </a:srgbClr>
                  </a:outerShdw>
                </a:effectLst>
                <a:tableStyleId>{5940675A-B579-460E-94D1-54222C63F5DA}</a:tableStyleId>
              </a:tblPr>
              <a:tblGrid>
                <a:gridCol w="1152128"/>
                <a:gridCol w="2304256"/>
              </a:tblGrid>
              <a:tr h="6053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baseline="0" dirty="0" smtClean="0"/>
                        <a:t>N </a:t>
                      </a:r>
                      <a:r>
                        <a:rPr lang="ru-RU" sz="1400" b="1" i="1" baseline="0" dirty="0" smtClean="0"/>
                        <a:t>пар</a:t>
                      </a:r>
                      <a:endParaRPr lang="ru-RU" sz="1400" b="1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alibri" pitchFamily="34" charset="0"/>
                        </a:rPr>
                        <a:t>Водоем</a:t>
                      </a:r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52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8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Оз.</a:t>
                      </a:r>
                      <a:r>
                        <a:rPr lang="ru-RU" sz="1400" b="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ru-RU" sz="1400" b="0" baseline="0" dirty="0" err="1" smtClean="0">
                          <a:latin typeface="Calibri" pitchFamily="34" charset="0"/>
                        </a:rPr>
                        <a:t>Кереть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60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25-30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Онежский полуостров </a:t>
                      </a:r>
                    </a:p>
                    <a:p>
                      <a:pPr algn="ctr"/>
                      <a:r>
                        <a:rPr lang="ru-RU" sz="1400" b="0" dirty="0" smtClean="0"/>
                        <a:t>(НП «Онежское Поморье») и Соловецкие острова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196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14-18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Оз. </a:t>
                      </a:r>
                      <a:r>
                        <a:rPr lang="ru-RU" sz="1400" b="0" dirty="0" err="1" smtClean="0">
                          <a:latin typeface="Calibri" pitchFamily="34" charset="0"/>
                        </a:rPr>
                        <a:t>Выгозеро</a:t>
                      </a:r>
                      <a:r>
                        <a:rPr lang="ru-RU" sz="1400" b="0" baseline="0" dirty="0" smtClean="0">
                          <a:latin typeface="Calibri" pitchFamily="34" charset="0"/>
                        </a:rPr>
                        <a:t> и оз. </a:t>
                      </a:r>
                      <a:r>
                        <a:rPr lang="ru-RU" sz="1400" b="0" baseline="0" dirty="0" err="1" smtClean="0">
                          <a:latin typeface="Calibri" pitchFamily="34" charset="0"/>
                        </a:rPr>
                        <a:t>Сегозеро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011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11-13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Оз. </a:t>
                      </a:r>
                      <a:r>
                        <a:rPr lang="ru-RU" sz="1400" b="0" dirty="0" err="1" smtClean="0">
                          <a:latin typeface="Calibri" pitchFamily="34" charset="0"/>
                        </a:rPr>
                        <a:t>Водлозеро</a:t>
                      </a:r>
                      <a:r>
                        <a:rPr lang="ru-RU" sz="1400" b="0" dirty="0" smtClean="0">
                          <a:latin typeface="Calibri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(НП «</a:t>
                      </a:r>
                      <a:r>
                        <a:rPr lang="ru-RU" sz="1400" b="0" dirty="0" err="1" smtClean="0">
                          <a:latin typeface="Calibri" pitchFamily="34" charset="0"/>
                        </a:rPr>
                        <a:t>Водлозерский</a:t>
                      </a:r>
                      <a:r>
                        <a:rPr lang="ru-RU" sz="1400" b="0" dirty="0" smtClean="0">
                          <a:latin typeface="Calibri" pitchFamily="34" charset="0"/>
                        </a:rPr>
                        <a:t>»)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527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Южное </a:t>
                      </a:r>
                      <a:r>
                        <a:rPr lang="ru-RU" sz="1400" b="0" dirty="0" err="1" smtClean="0">
                          <a:latin typeface="Calibri" pitchFamily="34" charset="0"/>
                        </a:rPr>
                        <a:t>Прионежье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527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12-16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Оз.</a:t>
                      </a:r>
                      <a:r>
                        <a:rPr lang="ru-RU" sz="1400" b="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ru-RU" sz="1400" b="0" baseline="0" dirty="0" err="1" smtClean="0">
                          <a:latin typeface="Calibri" pitchFamily="34" charset="0"/>
                        </a:rPr>
                        <a:t>Воже</a:t>
                      </a:r>
                      <a:r>
                        <a:rPr lang="ru-RU" sz="1400" b="0" baseline="0" dirty="0" smtClean="0">
                          <a:latin typeface="Calibri" pitchFamily="34" charset="0"/>
                        </a:rPr>
                        <a:t> и </a:t>
                      </a:r>
                      <a:r>
                        <a:rPr lang="ru-RU" sz="1400" b="0" baseline="0" dirty="0" err="1" smtClean="0">
                          <a:latin typeface="Calibri" pitchFamily="34" charset="0"/>
                        </a:rPr>
                        <a:t>Лача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527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15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Оз. Белое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527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25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Шекснинское </a:t>
                      </a:r>
                      <a:r>
                        <a:rPr lang="ru-RU" sz="1400" b="0" dirty="0" err="1" smtClean="0">
                          <a:latin typeface="Calibri" pitchFamily="34" charset="0"/>
                        </a:rPr>
                        <a:t>вдхр</a:t>
                      </a:r>
                      <a:r>
                        <a:rPr lang="ru-RU" sz="1400" b="0" dirty="0" smtClean="0">
                          <a:latin typeface="Calibri" pitchFamily="34" charset="0"/>
                        </a:rPr>
                        <a:t>.</a:t>
                      </a:r>
                      <a:endParaRPr lang="ru-RU" sz="1400" b="0" i="1" dirty="0" smtClean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527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70-75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Calibri" pitchFamily="34" charset="0"/>
                        </a:rPr>
                        <a:t>Рыбинское </a:t>
                      </a:r>
                      <a:r>
                        <a:rPr lang="ru-RU" sz="1400" b="0" dirty="0" err="1" smtClean="0">
                          <a:latin typeface="Calibri" pitchFamily="34" charset="0"/>
                        </a:rPr>
                        <a:t>вдхр</a:t>
                      </a:r>
                      <a:r>
                        <a:rPr lang="ru-RU" sz="1400" b="0" dirty="0" smtClean="0">
                          <a:latin typeface="Calibri" pitchFamily="34" charset="0"/>
                        </a:rPr>
                        <a:t>.</a:t>
                      </a:r>
                      <a:endParaRPr lang="ru-RU" sz="1400" b="0" i="1" dirty="0" smtClean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1835697" y="3219822"/>
            <a:ext cx="360040" cy="36004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2267744" y="4515966"/>
            <a:ext cx="648072" cy="627534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2267744" y="3795886"/>
            <a:ext cx="360040" cy="36004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555776" y="4083918"/>
            <a:ext cx="288032" cy="28803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699792" y="3291830"/>
            <a:ext cx="288032" cy="576064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123728" y="2499742"/>
            <a:ext cx="576064" cy="72008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187624" y="1707654"/>
            <a:ext cx="720080" cy="64807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971600" y="339502"/>
            <a:ext cx="288032" cy="28803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2051720" y="915566"/>
            <a:ext cx="648072" cy="50405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1331640" y="483518"/>
            <a:ext cx="2304256" cy="72008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2771800" y="1347614"/>
            <a:ext cx="864096" cy="432048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1763688" y="843558"/>
            <a:ext cx="288032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1979712" y="1995686"/>
            <a:ext cx="1614278" cy="29429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771801" y="2859782"/>
            <a:ext cx="864095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195736" y="3147814"/>
            <a:ext cx="648072" cy="216024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059832" y="3435846"/>
            <a:ext cx="576064" cy="14401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2699792" y="3795886"/>
            <a:ext cx="936104" cy="146237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2843808" y="4083918"/>
            <a:ext cx="792088" cy="216024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2987824" y="4371950"/>
            <a:ext cx="648072" cy="432048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843808" y="3147814"/>
            <a:ext cx="7920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635896" y="4497169"/>
            <a:ext cx="51125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 севере и в центре европейской части России</a:t>
            </a:r>
          </a:p>
          <a:p>
            <a:pPr algn="ctr"/>
            <a:r>
              <a:rPr lang="ru-RU" b="1" dirty="0" smtClean="0"/>
              <a:t>обитает около </a:t>
            </a:r>
            <a:r>
              <a:rPr lang="ru-RU" sz="2000" b="1" dirty="0" smtClean="0"/>
              <a:t>900 </a:t>
            </a:r>
            <a:r>
              <a:rPr lang="ru-RU" b="1" dirty="0" smtClean="0"/>
              <a:t>пар</a:t>
            </a:r>
            <a:endParaRPr lang="ru-RU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1331640" y="0"/>
            <a:ext cx="781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Основные гнездовые скопления скопы на севере Европейской части России </a:t>
            </a:r>
          </a:p>
          <a:p>
            <a:endParaRPr lang="ru-RU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7236296" y="1419622"/>
            <a:ext cx="18002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Карелия</a:t>
            </a:r>
          </a:p>
          <a:p>
            <a:pPr algn="ctr"/>
            <a:r>
              <a:rPr lang="ru-RU" sz="1500" b="1" dirty="0" smtClean="0"/>
              <a:t>Вологодская обл.</a:t>
            </a:r>
          </a:p>
          <a:p>
            <a:pPr algn="ctr"/>
            <a:r>
              <a:rPr lang="ru-RU" sz="1500" b="1" dirty="0" smtClean="0"/>
              <a:t>Ярославская обл.</a:t>
            </a:r>
          </a:p>
          <a:p>
            <a:pPr algn="ctr"/>
            <a:r>
              <a:rPr lang="ru-RU" sz="1500" b="1" dirty="0" smtClean="0"/>
              <a:t>Архангельская обл.</a:t>
            </a:r>
          </a:p>
          <a:p>
            <a:pPr algn="ctr"/>
            <a:r>
              <a:rPr lang="ru-RU" sz="1500" b="1" dirty="0" smtClean="0"/>
              <a:t>Мурманская обл.</a:t>
            </a:r>
          </a:p>
          <a:p>
            <a:pPr algn="r"/>
            <a:endParaRPr lang="ru-RU" sz="1400" dirty="0" smtClean="0"/>
          </a:p>
          <a:p>
            <a:pPr algn="r"/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7308304" y="300379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500-550 пар</a:t>
            </a:r>
            <a:endParaRPr lang="ru-RU" b="1" dirty="0"/>
          </a:p>
        </p:txBody>
      </p:sp>
      <p:sp>
        <p:nvSpPr>
          <p:cNvPr id="83" name="Правая фигурная скобка 82"/>
          <p:cNvSpPr/>
          <p:nvPr/>
        </p:nvSpPr>
        <p:spPr>
          <a:xfrm rot="5400000">
            <a:off x="7956376" y="1851670"/>
            <a:ext cx="432048" cy="172819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\Desktop\ВСЕ\2023\Конференци_23\казахстан_конй хп карякин\Безымянный_png.png_2.png"/>
          <p:cNvPicPr>
            <a:picLocks noChangeAspect="1" noChangeArrowheads="1"/>
          </p:cNvPicPr>
          <p:nvPr/>
        </p:nvPicPr>
        <p:blipFill>
          <a:blip r:embed="rId2" cstate="print"/>
          <a:srcRect r="20695" b="2265"/>
          <a:stretch>
            <a:fillRect/>
          </a:stretch>
        </p:blipFill>
        <p:spPr bwMode="auto">
          <a:xfrm>
            <a:off x="0" y="-185092"/>
            <a:ext cx="9144000" cy="53285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203598"/>
            <a:ext cx="5004048" cy="393990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948264" y="4083918"/>
            <a:ext cx="576064" cy="5760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516216" y="699542"/>
            <a:ext cx="504056" cy="504056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7308304" y="627534"/>
            <a:ext cx="0" cy="72008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516216" y="4083918"/>
            <a:ext cx="0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940152" y="1923678"/>
            <a:ext cx="0" cy="50405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516216" y="2787774"/>
            <a:ext cx="0" cy="57606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7812360" y="3363838"/>
            <a:ext cx="0" cy="5040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2200" y="3666172"/>
            <a:ext cx="432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2160" y="415592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092280" y="267494"/>
            <a:ext cx="432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</a:p>
          <a:p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24128" y="156363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</a:p>
          <a:p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3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00192" y="2499742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  <a:p>
            <a:endParaRPr lang="ru-RU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96336" y="300379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</a:p>
          <a:p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3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28184" y="1995686"/>
            <a:ext cx="504056" cy="504056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876256" y="2715766"/>
            <a:ext cx="504056" cy="504056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948264" y="3363838"/>
            <a:ext cx="504056" cy="50405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0"/>
            <a:ext cx="5256584" cy="92333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Количество обитаемых гнездовых территорий  в регионе Вологодского </a:t>
            </a:r>
            <a:r>
              <a:rPr lang="ru-RU" dirty="0" err="1" smtClean="0"/>
              <a:t>поозерья</a:t>
            </a:r>
            <a:r>
              <a:rPr lang="ru-RU" dirty="0" smtClean="0"/>
              <a:t>, в Южном </a:t>
            </a:r>
            <a:r>
              <a:rPr lang="ru-RU" dirty="0" err="1" smtClean="0"/>
              <a:t>Прионежье</a:t>
            </a:r>
            <a:r>
              <a:rPr lang="ru-RU" dirty="0" smtClean="0"/>
              <a:t> и в </a:t>
            </a:r>
            <a:r>
              <a:rPr lang="ru-RU" dirty="0" err="1" smtClean="0"/>
              <a:t>Водлозерском</a:t>
            </a:r>
            <a:r>
              <a:rPr lang="ru-RU" dirty="0" smtClean="0"/>
              <a:t> национальном парке</a:t>
            </a: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251520" y="1275606"/>
          <a:ext cx="4608512" cy="3723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4" name="Прямая со стрелкой 43"/>
          <p:cNvCxnSpPr/>
          <p:nvPr/>
        </p:nvCxnSpPr>
        <p:spPr>
          <a:xfrm flipV="1">
            <a:off x="6660232" y="4083918"/>
            <a:ext cx="0" cy="5844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372200" y="47741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0192" y="372387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6" grpId="0"/>
      <p:bldP spid="28" grpId="0"/>
      <p:bldP spid="29" grpId="0"/>
      <p:bldP spid="30" grpId="0"/>
      <p:bldGraphic spid="31" grpId="0">
        <p:bldAsOne/>
      </p:bldGraphic>
      <p:bldP spid="48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\Desktop\ВСЕ\2023\Конференци_23\казахстан_конй хп карякин\Безымянный_png.png_2.png"/>
          <p:cNvPicPr>
            <a:picLocks noChangeAspect="1" noChangeArrowheads="1"/>
          </p:cNvPicPr>
          <p:nvPr/>
        </p:nvPicPr>
        <p:blipFill>
          <a:blip r:embed="rId2" cstate="print"/>
          <a:srcRect r="20695" b="2265"/>
          <a:stretch>
            <a:fillRect/>
          </a:stretch>
        </p:blipFill>
        <p:spPr bwMode="auto">
          <a:xfrm>
            <a:off x="0" y="-185092"/>
            <a:ext cx="9144000" cy="53285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1" y="0"/>
            <a:ext cx="4896543" cy="61555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es-E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размножения и гнездовая численность скопы в Дарвинском заповеднике</a:t>
            </a:r>
            <a:endParaRPr lang="en-US" altLang="es-E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948264" y="4083918"/>
            <a:ext cx="576064" cy="5760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9" name="Picture 5" descr="E:\2022\рыб вод.pn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4486" t="7524" r="42057" b="2991"/>
          <a:stretch>
            <a:fillRect/>
          </a:stretch>
        </p:blipFill>
        <p:spPr bwMode="auto">
          <a:xfrm>
            <a:off x="5648228" y="483518"/>
            <a:ext cx="3028228" cy="29485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 flipH="1" flipV="1">
            <a:off x="5652120" y="3435846"/>
            <a:ext cx="1296144" cy="792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524328" y="3435846"/>
            <a:ext cx="1152128" cy="792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E:\2022\Рыб вод_1.pn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22693" t="14143" r="44681" b="18500"/>
          <a:stretch>
            <a:fillRect/>
          </a:stretch>
        </p:blipFill>
        <p:spPr bwMode="auto">
          <a:xfrm>
            <a:off x="5652120" y="483518"/>
            <a:ext cx="3024336" cy="295232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8388424" y="-452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1136" t="21238" r="33180" b="10149"/>
          <a:stretch>
            <a:fillRect/>
          </a:stretch>
        </p:blipFill>
        <p:spPr bwMode="auto">
          <a:xfrm>
            <a:off x="251519" y="739271"/>
            <a:ext cx="4896545" cy="413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6"/>
                                      </p:to>
                                    </p:set>
                                    <p:animEffect filter="image" prLst="opacity: 0.6">
                                      <p:cBhvr rctx="IE">
                                        <p:cTn id="1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07504" y="843558"/>
          <a:ext cx="5077072" cy="394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20072" y="699542"/>
            <a:ext cx="3923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Обитаемость - доля обитаемых территорий (активных + занятых)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Примерно одинаковое относительное количество гнездовых пар ежегодно возвращаются на свои гнездовые участки, направленного изменения показателя не отмечено.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2139702"/>
            <a:ext cx="3923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Гнездовая активность территорий </a:t>
            </a:r>
            <a:r>
              <a:rPr lang="ru-RU" sz="1600" dirty="0" smtClean="0">
                <a:solidFill>
                  <a:srgbClr val="C00000"/>
                </a:solidFill>
              </a:rPr>
              <a:t>– показывает, сколько из прилетевших и занявших территории птиц </a:t>
            </a:r>
            <a:r>
              <a:rPr lang="ru-RU" sz="1600" dirty="0" err="1" smtClean="0">
                <a:solidFill>
                  <a:srgbClr val="C00000"/>
                </a:solidFill>
              </a:rPr>
              <a:t>загнездились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Продолжительное снижение активности может указывать на существование проблем, препятствующих нормальному воспроизводству популяции</a:t>
            </a:r>
            <a:r>
              <a:rPr lang="ru-RU" sz="1600" dirty="0" smtClean="0">
                <a:solidFill>
                  <a:srgbClr val="C00000"/>
                </a:solidFill>
              </a:rPr>
              <a:t>.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2347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Показатели репродуктивного состояния популяции скопы в Дарвинском заповеднике</a:t>
            </a:r>
            <a:endParaRPr lang="ru-RU" b="1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3651870"/>
            <a:ext cx="1400155" cy="504056"/>
          </a:xfrm>
          <a:prstGeom prst="rect">
            <a:avLst/>
          </a:prstGeom>
          <a:noFill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4227934"/>
            <a:ext cx="288032" cy="341371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4587974"/>
            <a:ext cx="412812" cy="275208"/>
          </a:xfrm>
          <a:prstGeom prst="rect">
            <a:avLst/>
          </a:prstGeom>
          <a:noFill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4587974"/>
            <a:ext cx="405045" cy="288032"/>
          </a:xfrm>
          <a:prstGeom prst="rect">
            <a:avLst/>
          </a:prstGeom>
          <a:noFill/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372200" y="4587974"/>
            <a:ext cx="27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число занятых и активных гнезд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228184" y="4227934"/>
            <a:ext cx="234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индекс активности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07504" y="843558"/>
          <a:ext cx="5077072" cy="394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20072" y="699542"/>
            <a:ext cx="3923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Обитаемость - доля обитаемых территорий (активных + занятых)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Примерно одинаковое относительное количество гнездовых пар ежегодно возвращаются на свои гнездовые участки, направленного изменения показателя не отмечено.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2096512"/>
            <a:ext cx="3995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Продолжительное снижение активности может указывать на существование проблем, препятствующих нормальному воспроизводству популяции: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Влияние погодно-климатических       условий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Беспокойство на гнездовых участках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Сокращение кормовых ресурсов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Ухудшение условий зимовок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Гибель птиц на зимовках 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Падение деревьев и гибель гнезд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</a:rPr>
              <a:t>Гнездование орлана в гнездах скоп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2347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Показатели репродуктивного состояния популяции скопы в Дарвинском заповеднике</a:t>
            </a:r>
            <a:endParaRPr lang="ru-RU" b="1" dirty="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3478"/>
            <a:ext cx="7088336" cy="488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\Desktop\ВСЕ\2023\Конференци_23\казахстан_конй хп карякин\Безымянный_png.png_2.png"/>
          <p:cNvPicPr>
            <a:picLocks noChangeAspect="1" noChangeArrowheads="1"/>
          </p:cNvPicPr>
          <p:nvPr/>
        </p:nvPicPr>
        <p:blipFill>
          <a:blip r:embed="rId2" cstate="print"/>
          <a:srcRect r="20695" b="2265"/>
          <a:stretch>
            <a:fillRect/>
          </a:stretch>
        </p:blipFill>
        <p:spPr bwMode="auto">
          <a:xfrm>
            <a:off x="0" y="-185092"/>
            <a:ext cx="9144000" cy="53285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0"/>
            <a:ext cx="8208912" cy="61555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es-E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размножения скопы и </a:t>
            </a:r>
            <a:r>
              <a:rPr lang="ru-RU" altLang="es-E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орлана-белохвоста</a:t>
            </a:r>
            <a:r>
              <a:rPr lang="ru-RU" altLang="es-E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Дарвинском заповеднике</a:t>
            </a:r>
          </a:p>
          <a:p>
            <a:pPr algn="ctr"/>
            <a:r>
              <a:rPr lang="ru-RU" altLang="es-E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(1987-2024 гг.)</a:t>
            </a:r>
            <a:endParaRPr lang="en-US" altLang="es-E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8424" y="-452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Picture 2" descr="F:\ВСЕ\ДГЗ\2018\Алтай_2018\фото скопы_Вадим\_J4V0117.jpg"/>
          <p:cNvPicPr>
            <a:picLocks noChangeAspect="1" noChangeArrowheads="1"/>
          </p:cNvPicPr>
          <p:nvPr/>
        </p:nvPicPr>
        <p:blipFill>
          <a:blip r:embed="rId3" cstate="print"/>
          <a:srcRect l="41253" t="14583" r="13657"/>
          <a:stretch>
            <a:fillRect/>
          </a:stretch>
        </p:blipFill>
        <p:spPr bwMode="auto">
          <a:xfrm>
            <a:off x="6516216" y="915566"/>
            <a:ext cx="1224136" cy="1546277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3" descr="F:\ВСЕ\ДГЗ\2018\Календарь Орлан\Фото_Вадима Кононенко\E03I4486.jpg"/>
          <p:cNvPicPr>
            <a:picLocks noChangeAspect="1" noChangeArrowheads="1"/>
          </p:cNvPicPr>
          <p:nvPr/>
        </p:nvPicPr>
        <p:blipFill>
          <a:blip r:embed="rId4" cstate="print"/>
          <a:srcRect t="7407"/>
          <a:stretch>
            <a:fillRect/>
          </a:stretch>
        </p:blipFill>
        <p:spPr bwMode="auto">
          <a:xfrm>
            <a:off x="6588224" y="2931790"/>
            <a:ext cx="1244201" cy="1728192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51520" y="771550"/>
            <a:ext cx="5256584" cy="3888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14" idx="1"/>
          </p:cNvCxnSpPr>
          <p:nvPr/>
        </p:nvCxnSpPr>
        <p:spPr>
          <a:xfrm flipH="1">
            <a:off x="5652120" y="1688705"/>
            <a:ext cx="864096" cy="523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5580112" y="2715766"/>
            <a:ext cx="1008112" cy="122413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User\Downloads\Орлан-скопа.jpeg"/>
          <p:cNvPicPr>
            <a:picLocks noChangeAspect="1" noChangeArrowheads="1"/>
          </p:cNvPicPr>
          <p:nvPr/>
        </p:nvPicPr>
        <p:blipFill>
          <a:blip r:embed="rId5" cstate="print">
            <a:lum contrast="-3000"/>
          </a:blip>
          <a:srcRect r="18401"/>
          <a:stretch>
            <a:fillRect/>
          </a:stretch>
        </p:blipFill>
        <p:spPr bwMode="auto">
          <a:xfrm>
            <a:off x="395536" y="822070"/>
            <a:ext cx="5059788" cy="354988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691680" y="4299942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ГОД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6"/>
                                      </p:to>
                                    </p:set>
                                    <p:animEffect filter="image" prLst="opacity: 0.6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ВСЕ\ДГЗ\2019\Польша\фото\IMAG017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6049" b="5501"/>
          <a:stretch>
            <a:fillRect/>
          </a:stretch>
        </p:blipFill>
        <p:spPr bwMode="auto">
          <a:xfrm>
            <a:off x="0" y="0"/>
            <a:ext cx="9144000" cy="538006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851920" y="123478"/>
            <a:ext cx="4608512" cy="50200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3916" r="21157"/>
          <a:stretch>
            <a:fillRect/>
          </a:stretch>
        </p:blipFill>
        <p:spPr bwMode="auto">
          <a:xfrm>
            <a:off x="3851920" y="123478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6948264" y="987574"/>
            <a:ext cx="0" cy="3600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076056" y="3435846"/>
            <a:ext cx="187220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79512" y="195486"/>
            <a:ext cx="3384376" cy="830997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«Эволюция» количества активных гнезд скопы и </a:t>
            </a:r>
            <a:r>
              <a:rPr lang="ru-RU" sz="1600" b="1" dirty="0" err="1" smtClean="0"/>
              <a:t>орлана-белохвоста</a:t>
            </a:r>
            <a:r>
              <a:rPr lang="ru-RU" sz="1600" b="1" dirty="0" smtClean="0"/>
              <a:t> в Дарвинском заповеднике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480494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ГОД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261792" y="2001638"/>
            <a:ext cx="41035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# </a:t>
            </a:r>
            <a:r>
              <a:rPr lang="ru-RU" sz="2000" dirty="0" smtClean="0"/>
              <a:t>активных гнезд</a:t>
            </a:r>
          </a:p>
          <a:p>
            <a:pPr algn="ctr"/>
            <a:endParaRPr lang="ru-RU" dirty="0" smtClean="0"/>
          </a:p>
          <a:p>
            <a:pPr algn="just"/>
            <a:r>
              <a:rPr lang="ru-RU" sz="1600" dirty="0" smtClean="0"/>
              <a:t>  </a:t>
            </a:r>
            <a:r>
              <a:rPr lang="ru-RU" sz="1600" dirty="0" err="1" smtClean="0"/>
              <a:t>Орлан-белохвост</a:t>
            </a:r>
            <a:r>
              <a:rPr lang="ru-RU" sz="1600" dirty="0" smtClean="0"/>
              <a:t>                             Скопа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\Desktop\ВСЕ\2023\Конференци_23\казахстан_конй хп карякин\Безымянный_png.png_2.png"/>
          <p:cNvPicPr>
            <a:picLocks noChangeAspect="1" noChangeArrowheads="1"/>
          </p:cNvPicPr>
          <p:nvPr/>
        </p:nvPicPr>
        <p:blipFill>
          <a:blip r:embed="rId2" cstate="print"/>
          <a:srcRect r="20695" b="2265"/>
          <a:stretch>
            <a:fillRect/>
          </a:stretch>
        </p:blipFill>
        <p:spPr bwMode="auto">
          <a:xfrm>
            <a:off x="0" y="-185092"/>
            <a:ext cx="9144000" cy="53285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1" y="0"/>
            <a:ext cx="5256583" cy="61555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es-E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размножения и гнездовая численность скопы на стационаре в </a:t>
            </a:r>
            <a:r>
              <a:rPr lang="ru-RU" altLang="es-E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нацпарке</a:t>
            </a:r>
            <a:r>
              <a:rPr lang="ru-RU" altLang="es-E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«Русский Север»</a:t>
            </a:r>
            <a:endParaRPr lang="en-US" altLang="es-E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8424" y="-452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4709" t="19905" r="21626" b="7016"/>
          <a:stretch>
            <a:fillRect/>
          </a:stretch>
        </p:blipFill>
        <p:spPr bwMode="auto">
          <a:xfrm>
            <a:off x="5724128" y="123478"/>
            <a:ext cx="2808312" cy="264375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948264" y="3291830"/>
            <a:ext cx="504056" cy="50405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724128" y="2787774"/>
            <a:ext cx="1224136" cy="504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7452320" y="2787774"/>
            <a:ext cx="1080120" cy="504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51520" y="771550"/>
            <a:ext cx="4824536" cy="40324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1206" t="20734" r="33684" b="11408"/>
          <a:stretch>
            <a:fillRect/>
          </a:stretch>
        </p:blipFill>
        <p:spPr bwMode="auto">
          <a:xfrm>
            <a:off x="251520" y="771550"/>
            <a:ext cx="468052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6732240" y="771550"/>
            <a:ext cx="504056" cy="50405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220072" y="4299942"/>
            <a:ext cx="3744415" cy="553998"/>
          </a:xfrm>
          <a:prstGeom prst="rect">
            <a:avLst/>
          </a:prstGeom>
          <a:solidFill>
            <a:schemeClr val="accent1">
              <a:lumMod val="40000"/>
              <a:lumOff val="60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/>
              <a:t>В регионе Шекснинского водохранилища размножаются 20-25 пар </a:t>
            </a:r>
            <a:endParaRPr lang="ru-RU" sz="15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6"/>
                                      </p:to>
                                    </p:set>
                                    <p:animEffect filter="image" prLst="opacity: 0.6">
                                      <p:cBhvr rctx="IE"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829" t="12575" r="10170" b="8205"/>
          <a:stretch>
            <a:fillRect/>
          </a:stretch>
        </p:blipFill>
        <p:spPr bwMode="auto">
          <a:xfrm>
            <a:off x="-898071" y="0"/>
            <a:ext cx="1004207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1" y="0"/>
            <a:ext cx="5256583" cy="61555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es-E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размножения и гнездовая численность скопы в </a:t>
            </a:r>
            <a:r>
              <a:rPr lang="ru-RU" altLang="es-E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нацпарке</a:t>
            </a:r>
            <a:r>
              <a:rPr lang="ru-RU" altLang="es-E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«Онежское Поморье»</a:t>
            </a:r>
            <a:endParaRPr lang="en-US" altLang="es-E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8424" y="-452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724128" y="2787774"/>
            <a:ext cx="936104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7452320" y="2787774"/>
            <a:ext cx="1008112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220072" y="4371950"/>
            <a:ext cx="3923928" cy="553998"/>
          </a:xfrm>
          <a:prstGeom prst="rect">
            <a:avLst/>
          </a:prstGeom>
          <a:solidFill>
            <a:schemeClr val="accent1">
              <a:lumMod val="40000"/>
              <a:lumOff val="60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/>
              <a:t>В пределах Онежского полуострова и Соловецкого архипелага обитают  25-30 пар</a:t>
            </a:r>
            <a:endParaRPr lang="ru-RU" sz="1500" b="1" dirty="0"/>
          </a:p>
        </p:txBody>
      </p:sp>
      <p:sp>
        <p:nvSpPr>
          <p:cNvPr id="16" name="Овал 15"/>
          <p:cNvSpPr/>
          <p:nvPr/>
        </p:nvSpPr>
        <p:spPr>
          <a:xfrm>
            <a:off x="6588224" y="3435846"/>
            <a:ext cx="936104" cy="792088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6214" t="11561" r="19417" b="3865"/>
          <a:stretch>
            <a:fillRect/>
          </a:stretch>
        </p:blipFill>
        <p:spPr bwMode="auto">
          <a:xfrm>
            <a:off x="5724128" y="393508"/>
            <a:ext cx="2736304" cy="239426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22" name="Овал 21"/>
          <p:cNvSpPr/>
          <p:nvPr/>
        </p:nvSpPr>
        <p:spPr>
          <a:xfrm>
            <a:off x="7380312" y="1203598"/>
            <a:ext cx="720080" cy="648072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1434" t="19235" r="29418" b="10343"/>
          <a:stretch>
            <a:fillRect/>
          </a:stretch>
        </p:blipFill>
        <p:spPr bwMode="auto">
          <a:xfrm>
            <a:off x="251520" y="843558"/>
            <a:ext cx="482453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СЕ\ДГЗ\2018\Алтай_2018\Скопа в РФ\презентация\1600x1100.jpg"/>
          <p:cNvPicPr>
            <a:picLocks noChangeAspect="1" noChangeArrowheads="1"/>
          </p:cNvPicPr>
          <p:nvPr/>
        </p:nvPicPr>
        <p:blipFill>
          <a:blip r:embed="rId2" cstate="print"/>
          <a:srcRect b="15037"/>
          <a:stretch>
            <a:fillRect/>
          </a:stretch>
        </p:blipFill>
        <p:spPr bwMode="auto">
          <a:xfrm>
            <a:off x="-28541" y="0"/>
            <a:ext cx="9172541" cy="5357850"/>
          </a:xfrm>
          <a:prstGeom prst="rect">
            <a:avLst/>
          </a:prstGeom>
          <a:noFill/>
        </p:spPr>
      </p:pic>
      <p:sp>
        <p:nvSpPr>
          <p:cNvPr id="3" name="Полилиния 2"/>
          <p:cNvSpPr/>
          <p:nvPr/>
        </p:nvSpPr>
        <p:spPr>
          <a:xfrm>
            <a:off x="1285852" y="1214422"/>
            <a:ext cx="1469332" cy="1134985"/>
          </a:xfrm>
          <a:custGeom>
            <a:avLst/>
            <a:gdLst>
              <a:gd name="connsiteX0" fmla="*/ 1381125 w 1469332"/>
              <a:gd name="connsiteY0" fmla="*/ 28575 h 1134985"/>
              <a:gd name="connsiteX1" fmla="*/ 1323975 w 1469332"/>
              <a:gd name="connsiteY1" fmla="*/ 0 h 1134985"/>
              <a:gd name="connsiteX2" fmla="*/ 1266825 w 1469332"/>
              <a:gd name="connsiteY2" fmla="*/ 9525 h 1134985"/>
              <a:gd name="connsiteX3" fmla="*/ 1238250 w 1469332"/>
              <a:gd name="connsiteY3" fmla="*/ 28575 h 1134985"/>
              <a:gd name="connsiteX4" fmla="*/ 1228725 w 1469332"/>
              <a:gd name="connsiteY4" fmla="*/ 57150 h 1134985"/>
              <a:gd name="connsiteX5" fmla="*/ 1200150 w 1469332"/>
              <a:gd name="connsiteY5" fmla="*/ 85725 h 1134985"/>
              <a:gd name="connsiteX6" fmla="*/ 1181100 w 1469332"/>
              <a:gd name="connsiteY6" fmla="*/ 142875 h 1134985"/>
              <a:gd name="connsiteX7" fmla="*/ 1066800 w 1469332"/>
              <a:gd name="connsiteY7" fmla="*/ 171450 h 1134985"/>
              <a:gd name="connsiteX8" fmla="*/ 1047750 w 1469332"/>
              <a:gd name="connsiteY8" fmla="*/ 209550 h 1134985"/>
              <a:gd name="connsiteX9" fmla="*/ 1019175 w 1469332"/>
              <a:gd name="connsiteY9" fmla="*/ 219075 h 1134985"/>
              <a:gd name="connsiteX10" fmla="*/ 952500 w 1469332"/>
              <a:gd name="connsiteY10" fmla="*/ 266700 h 1134985"/>
              <a:gd name="connsiteX11" fmla="*/ 923925 w 1469332"/>
              <a:gd name="connsiteY11" fmla="*/ 285750 h 1134985"/>
              <a:gd name="connsiteX12" fmla="*/ 895350 w 1469332"/>
              <a:gd name="connsiteY12" fmla="*/ 314325 h 1134985"/>
              <a:gd name="connsiteX13" fmla="*/ 866775 w 1469332"/>
              <a:gd name="connsiteY13" fmla="*/ 333375 h 1134985"/>
              <a:gd name="connsiteX14" fmla="*/ 809625 w 1469332"/>
              <a:gd name="connsiteY14" fmla="*/ 381000 h 1134985"/>
              <a:gd name="connsiteX15" fmla="*/ 800100 w 1469332"/>
              <a:gd name="connsiteY15" fmla="*/ 409575 h 1134985"/>
              <a:gd name="connsiteX16" fmla="*/ 742950 w 1469332"/>
              <a:gd name="connsiteY16" fmla="*/ 438150 h 1134985"/>
              <a:gd name="connsiteX17" fmla="*/ 714375 w 1469332"/>
              <a:gd name="connsiteY17" fmla="*/ 457200 h 1134985"/>
              <a:gd name="connsiteX18" fmla="*/ 628650 w 1469332"/>
              <a:gd name="connsiteY18" fmla="*/ 476250 h 1134985"/>
              <a:gd name="connsiteX19" fmla="*/ 419100 w 1469332"/>
              <a:gd name="connsiteY19" fmla="*/ 495300 h 1134985"/>
              <a:gd name="connsiteX20" fmla="*/ 381000 w 1469332"/>
              <a:gd name="connsiteY20" fmla="*/ 504825 h 1134985"/>
              <a:gd name="connsiteX21" fmla="*/ 371475 w 1469332"/>
              <a:gd name="connsiteY21" fmla="*/ 533400 h 1134985"/>
              <a:gd name="connsiteX22" fmla="*/ 342900 w 1469332"/>
              <a:gd name="connsiteY22" fmla="*/ 552450 h 1134985"/>
              <a:gd name="connsiteX23" fmla="*/ 161925 w 1469332"/>
              <a:gd name="connsiteY23" fmla="*/ 552450 h 1134985"/>
              <a:gd name="connsiteX24" fmla="*/ 142875 w 1469332"/>
              <a:gd name="connsiteY24" fmla="*/ 581025 h 1134985"/>
              <a:gd name="connsiteX25" fmla="*/ 114300 w 1469332"/>
              <a:gd name="connsiteY25" fmla="*/ 600075 h 1134985"/>
              <a:gd name="connsiteX26" fmla="*/ 57150 w 1469332"/>
              <a:gd name="connsiteY26" fmla="*/ 647700 h 1134985"/>
              <a:gd name="connsiteX27" fmla="*/ 38100 w 1469332"/>
              <a:gd name="connsiteY27" fmla="*/ 676275 h 1134985"/>
              <a:gd name="connsiteX28" fmla="*/ 9525 w 1469332"/>
              <a:gd name="connsiteY28" fmla="*/ 695325 h 1134985"/>
              <a:gd name="connsiteX29" fmla="*/ 0 w 1469332"/>
              <a:gd name="connsiteY29" fmla="*/ 723900 h 1134985"/>
              <a:gd name="connsiteX30" fmla="*/ 19050 w 1469332"/>
              <a:gd name="connsiteY30" fmla="*/ 828675 h 1134985"/>
              <a:gd name="connsiteX31" fmla="*/ 76200 w 1469332"/>
              <a:gd name="connsiteY31" fmla="*/ 857250 h 1134985"/>
              <a:gd name="connsiteX32" fmla="*/ 314325 w 1469332"/>
              <a:gd name="connsiteY32" fmla="*/ 866775 h 1134985"/>
              <a:gd name="connsiteX33" fmla="*/ 390525 w 1469332"/>
              <a:gd name="connsiteY33" fmla="*/ 885825 h 1134985"/>
              <a:gd name="connsiteX34" fmla="*/ 438150 w 1469332"/>
              <a:gd name="connsiteY34" fmla="*/ 942975 h 1134985"/>
              <a:gd name="connsiteX35" fmla="*/ 495300 w 1469332"/>
              <a:gd name="connsiteY35" fmla="*/ 990600 h 1134985"/>
              <a:gd name="connsiteX36" fmla="*/ 523875 w 1469332"/>
              <a:gd name="connsiteY36" fmla="*/ 1000125 h 1134985"/>
              <a:gd name="connsiteX37" fmla="*/ 533400 w 1469332"/>
              <a:gd name="connsiteY37" fmla="*/ 1028700 h 1134985"/>
              <a:gd name="connsiteX38" fmla="*/ 542925 w 1469332"/>
              <a:gd name="connsiteY38" fmla="*/ 1123950 h 1134985"/>
              <a:gd name="connsiteX39" fmla="*/ 571500 w 1469332"/>
              <a:gd name="connsiteY39" fmla="*/ 1133475 h 1134985"/>
              <a:gd name="connsiteX40" fmla="*/ 723900 w 1469332"/>
              <a:gd name="connsiteY40" fmla="*/ 1114425 h 1134985"/>
              <a:gd name="connsiteX41" fmla="*/ 752475 w 1469332"/>
              <a:gd name="connsiteY41" fmla="*/ 1095375 h 1134985"/>
              <a:gd name="connsiteX42" fmla="*/ 762000 w 1469332"/>
              <a:gd name="connsiteY42" fmla="*/ 1066800 h 1134985"/>
              <a:gd name="connsiteX43" fmla="*/ 847725 w 1469332"/>
              <a:gd name="connsiteY43" fmla="*/ 1038225 h 1134985"/>
              <a:gd name="connsiteX44" fmla="*/ 914400 w 1469332"/>
              <a:gd name="connsiteY44" fmla="*/ 1009650 h 1134985"/>
              <a:gd name="connsiteX45" fmla="*/ 942975 w 1469332"/>
              <a:gd name="connsiteY45" fmla="*/ 990600 h 1134985"/>
              <a:gd name="connsiteX46" fmla="*/ 1009650 w 1469332"/>
              <a:gd name="connsiteY46" fmla="*/ 971550 h 1134985"/>
              <a:gd name="connsiteX47" fmla="*/ 1028700 w 1469332"/>
              <a:gd name="connsiteY47" fmla="*/ 942975 h 1134985"/>
              <a:gd name="connsiteX48" fmla="*/ 1057275 w 1469332"/>
              <a:gd name="connsiteY48" fmla="*/ 923925 h 1134985"/>
              <a:gd name="connsiteX49" fmla="*/ 1066800 w 1469332"/>
              <a:gd name="connsiteY49" fmla="*/ 895350 h 1134985"/>
              <a:gd name="connsiteX50" fmla="*/ 1085850 w 1469332"/>
              <a:gd name="connsiteY50" fmla="*/ 866775 h 1134985"/>
              <a:gd name="connsiteX51" fmla="*/ 1095375 w 1469332"/>
              <a:gd name="connsiteY51" fmla="*/ 838200 h 1134985"/>
              <a:gd name="connsiteX52" fmla="*/ 1114425 w 1469332"/>
              <a:gd name="connsiteY52" fmla="*/ 809625 h 1134985"/>
              <a:gd name="connsiteX53" fmla="*/ 1143000 w 1469332"/>
              <a:gd name="connsiteY53" fmla="*/ 752475 h 1134985"/>
              <a:gd name="connsiteX54" fmla="*/ 1133475 w 1469332"/>
              <a:gd name="connsiteY54" fmla="*/ 600075 h 1134985"/>
              <a:gd name="connsiteX55" fmla="*/ 1123950 w 1469332"/>
              <a:gd name="connsiteY55" fmla="*/ 571500 h 1134985"/>
              <a:gd name="connsiteX56" fmla="*/ 1095375 w 1469332"/>
              <a:gd name="connsiteY56" fmla="*/ 552450 h 1134985"/>
              <a:gd name="connsiteX57" fmla="*/ 1038225 w 1469332"/>
              <a:gd name="connsiteY57" fmla="*/ 590550 h 1134985"/>
              <a:gd name="connsiteX58" fmla="*/ 1028700 w 1469332"/>
              <a:gd name="connsiteY58" fmla="*/ 638175 h 1134985"/>
              <a:gd name="connsiteX59" fmla="*/ 1000125 w 1469332"/>
              <a:gd name="connsiteY59" fmla="*/ 628650 h 1134985"/>
              <a:gd name="connsiteX60" fmla="*/ 990600 w 1469332"/>
              <a:gd name="connsiteY60" fmla="*/ 542925 h 1134985"/>
              <a:gd name="connsiteX61" fmla="*/ 1019175 w 1469332"/>
              <a:gd name="connsiteY61" fmla="*/ 523875 h 1134985"/>
              <a:gd name="connsiteX62" fmla="*/ 1028700 w 1469332"/>
              <a:gd name="connsiteY62" fmla="*/ 495300 h 1134985"/>
              <a:gd name="connsiteX63" fmla="*/ 1057275 w 1469332"/>
              <a:gd name="connsiteY63" fmla="*/ 476250 h 1134985"/>
              <a:gd name="connsiteX64" fmla="*/ 1076325 w 1469332"/>
              <a:gd name="connsiteY64" fmla="*/ 419100 h 1134985"/>
              <a:gd name="connsiteX65" fmla="*/ 1095375 w 1469332"/>
              <a:gd name="connsiteY65" fmla="*/ 361950 h 1134985"/>
              <a:gd name="connsiteX66" fmla="*/ 1133475 w 1469332"/>
              <a:gd name="connsiteY66" fmla="*/ 352425 h 1134985"/>
              <a:gd name="connsiteX67" fmla="*/ 1152525 w 1469332"/>
              <a:gd name="connsiteY67" fmla="*/ 323850 h 1134985"/>
              <a:gd name="connsiteX68" fmla="*/ 1162050 w 1469332"/>
              <a:gd name="connsiteY68" fmla="*/ 295275 h 1134985"/>
              <a:gd name="connsiteX69" fmla="*/ 1181100 w 1469332"/>
              <a:gd name="connsiteY69" fmla="*/ 257175 h 1134985"/>
              <a:gd name="connsiteX70" fmla="*/ 1200150 w 1469332"/>
              <a:gd name="connsiteY70" fmla="*/ 285750 h 1134985"/>
              <a:gd name="connsiteX71" fmla="*/ 1209675 w 1469332"/>
              <a:gd name="connsiteY71" fmla="*/ 314325 h 1134985"/>
              <a:gd name="connsiteX72" fmla="*/ 1228725 w 1469332"/>
              <a:gd name="connsiteY72" fmla="*/ 428625 h 1134985"/>
              <a:gd name="connsiteX73" fmla="*/ 1238250 w 1469332"/>
              <a:gd name="connsiteY73" fmla="*/ 457200 h 1134985"/>
              <a:gd name="connsiteX74" fmla="*/ 1295400 w 1469332"/>
              <a:gd name="connsiteY74" fmla="*/ 514350 h 1134985"/>
              <a:gd name="connsiteX75" fmla="*/ 1352550 w 1469332"/>
              <a:gd name="connsiteY75" fmla="*/ 476250 h 1134985"/>
              <a:gd name="connsiteX76" fmla="*/ 1381125 w 1469332"/>
              <a:gd name="connsiteY76" fmla="*/ 419100 h 1134985"/>
              <a:gd name="connsiteX77" fmla="*/ 1409700 w 1469332"/>
              <a:gd name="connsiteY77" fmla="*/ 400050 h 1134985"/>
              <a:gd name="connsiteX78" fmla="*/ 1428750 w 1469332"/>
              <a:gd name="connsiteY78" fmla="*/ 371475 h 1134985"/>
              <a:gd name="connsiteX79" fmla="*/ 1457325 w 1469332"/>
              <a:gd name="connsiteY79" fmla="*/ 333375 h 1134985"/>
              <a:gd name="connsiteX80" fmla="*/ 1466850 w 1469332"/>
              <a:gd name="connsiteY80" fmla="*/ 304800 h 1134985"/>
              <a:gd name="connsiteX81" fmla="*/ 1457325 w 1469332"/>
              <a:gd name="connsiteY81" fmla="*/ 114300 h 1134985"/>
              <a:gd name="connsiteX82" fmla="*/ 1419225 w 1469332"/>
              <a:gd name="connsiteY82" fmla="*/ 57150 h 1134985"/>
              <a:gd name="connsiteX83" fmla="*/ 1400175 w 1469332"/>
              <a:gd name="connsiteY83" fmla="*/ 28575 h 1134985"/>
              <a:gd name="connsiteX84" fmla="*/ 1371600 w 1469332"/>
              <a:gd name="connsiteY84" fmla="*/ 9525 h 1134985"/>
              <a:gd name="connsiteX85" fmla="*/ 1381125 w 1469332"/>
              <a:gd name="connsiteY85" fmla="*/ 28575 h 11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469332" h="1134985">
                <a:moveTo>
                  <a:pt x="1381125" y="28575"/>
                </a:moveTo>
                <a:cubicBezTo>
                  <a:pt x="1373187" y="26987"/>
                  <a:pt x="1343693" y="0"/>
                  <a:pt x="1323975" y="0"/>
                </a:cubicBezTo>
                <a:cubicBezTo>
                  <a:pt x="1304662" y="0"/>
                  <a:pt x="1285875" y="6350"/>
                  <a:pt x="1266825" y="9525"/>
                </a:cubicBezTo>
                <a:cubicBezTo>
                  <a:pt x="1257300" y="15875"/>
                  <a:pt x="1245401" y="19636"/>
                  <a:pt x="1238250" y="28575"/>
                </a:cubicBezTo>
                <a:cubicBezTo>
                  <a:pt x="1231978" y="36415"/>
                  <a:pt x="1234294" y="48796"/>
                  <a:pt x="1228725" y="57150"/>
                </a:cubicBezTo>
                <a:cubicBezTo>
                  <a:pt x="1221253" y="68358"/>
                  <a:pt x="1209675" y="76200"/>
                  <a:pt x="1200150" y="85725"/>
                </a:cubicBezTo>
                <a:cubicBezTo>
                  <a:pt x="1193800" y="104775"/>
                  <a:pt x="1200150" y="136525"/>
                  <a:pt x="1181100" y="142875"/>
                </a:cubicBezTo>
                <a:cubicBezTo>
                  <a:pt x="1105628" y="168032"/>
                  <a:pt x="1143757" y="158624"/>
                  <a:pt x="1066800" y="171450"/>
                </a:cubicBezTo>
                <a:cubicBezTo>
                  <a:pt x="1060450" y="184150"/>
                  <a:pt x="1057790" y="199510"/>
                  <a:pt x="1047750" y="209550"/>
                </a:cubicBezTo>
                <a:cubicBezTo>
                  <a:pt x="1040650" y="216650"/>
                  <a:pt x="1028155" y="214585"/>
                  <a:pt x="1019175" y="219075"/>
                </a:cubicBezTo>
                <a:cubicBezTo>
                  <a:pt x="1004210" y="226558"/>
                  <a:pt x="962567" y="259509"/>
                  <a:pt x="952500" y="266700"/>
                </a:cubicBezTo>
                <a:cubicBezTo>
                  <a:pt x="943185" y="273354"/>
                  <a:pt x="932719" y="278421"/>
                  <a:pt x="923925" y="285750"/>
                </a:cubicBezTo>
                <a:cubicBezTo>
                  <a:pt x="913577" y="294374"/>
                  <a:pt x="905698" y="305701"/>
                  <a:pt x="895350" y="314325"/>
                </a:cubicBezTo>
                <a:cubicBezTo>
                  <a:pt x="886556" y="321654"/>
                  <a:pt x="875569" y="326046"/>
                  <a:pt x="866775" y="333375"/>
                </a:cubicBezTo>
                <a:cubicBezTo>
                  <a:pt x="793436" y="394491"/>
                  <a:pt x="880571" y="333702"/>
                  <a:pt x="809625" y="381000"/>
                </a:cubicBezTo>
                <a:cubicBezTo>
                  <a:pt x="806450" y="390525"/>
                  <a:pt x="806372" y="401735"/>
                  <a:pt x="800100" y="409575"/>
                </a:cubicBezTo>
                <a:cubicBezTo>
                  <a:pt x="786671" y="426361"/>
                  <a:pt x="761774" y="431875"/>
                  <a:pt x="742950" y="438150"/>
                </a:cubicBezTo>
                <a:cubicBezTo>
                  <a:pt x="733425" y="444500"/>
                  <a:pt x="724614" y="452080"/>
                  <a:pt x="714375" y="457200"/>
                </a:cubicBezTo>
                <a:cubicBezTo>
                  <a:pt x="692656" y="468060"/>
                  <a:pt x="647274" y="474255"/>
                  <a:pt x="628650" y="476250"/>
                </a:cubicBezTo>
                <a:cubicBezTo>
                  <a:pt x="558911" y="483722"/>
                  <a:pt x="488950" y="488950"/>
                  <a:pt x="419100" y="495300"/>
                </a:cubicBezTo>
                <a:cubicBezTo>
                  <a:pt x="406400" y="498475"/>
                  <a:pt x="391222" y="496647"/>
                  <a:pt x="381000" y="504825"/>
                </a:cubicBezTo>
                <a:cubicBezTo>
                  <a:pt x="373160" y="511097"/>
                  <a:pt x="377747" y="525560"/>
                  <a:pt x="371475" y="533400"/>
                </a:cubicBezTo>
                <a:cubicBezTo>
                  <a:pt x="364324" y="542339"/>
                  <a:pt x="352425" y="546100"/>
                  <a:pt x="342900" y="552450"/>
                </a:cubicBezTo>
                <a:cubicBezTo>
                  <a:pt x="273355" y="535064"/>
                  <a:pt x="263678" y="528508"/>
                  <a:pt x="161925" y="552450"/>
                </a:cubicBezTo>
                <a:cubicBezTo>
                  <a:pt x="150782" y="555072"/>
                  <a:pt x="150970" y="572930"/>
                  <a:pt x="142875" y="581025"/>
                </a:cubicBezTo>
                <a:cubicBezTo>
                  <a:pt x="134780" y="589120"/>
                  <a:pt x="123094" y="592746"/>
                  <a:pt x="114300" y="600075"/>
                </a:cubicBezTo>
                <a:cubicBezTo>
                  <a:pt x="40961" y="661191"/>
                  <a:pt x="128096" y="600402"/>
                  <a:pt x="57150" y="647700"/>
                </a:cubicBezTo>
                <a:cubicBezTo>
                  <a:pt x="50800" y="657225"/>
                  <a:pt x="46195" y="668180"/>
                  <a:pt x="38100" y="676275"/>
                </a:cubicBezTo>
                <a:cubicBezTo>
                  <a:pt x="30005" y="684370"/>
                  <a:pt x="16676" y="686386"/>
                  <a:pt x="9525" y="695325"/>
                </a:cubicBezTo>
                <a:cubicBezTo>
                  <a:pt x="3253" y="703165"/>
                  <a:pt x="3175" y="714375"/>
                  <a:pt x="0" y="723900"/>
                </a:cubicBezTo>
                <a:cubicBezTo>
                  <a:pt x="6350" y="758825"/>
                  <a:pt x="6307" y="795543"/>
                  <a:pt x="19050" y="828675"/>
                </a:cubicBezTo>
                <a:cubicBezTo>
                  <a:pt x="23086" y="839169"/>
                  <a:pt x="65614" y="856494"/>
                  <a:pt x="76200" y="857250"/>
                </a:cubicBezTo>
                <a:cubicBezTo>
                  <a:pt x="155437" y="862910"/>
                  <a:pt x="234950" y="863600"/>
                  <a:pt x="314325" y="866775"/>
                </a:cubicBezTo>
                <a:cubicBezTo>
                  <a:pt x="321195" y="868149"/>
                  <a:pt x="377973" y="877457"/>
                  <a:pt x="390525" y="885825"/>
                </a:cubicBezTo>
                <a:cubicBezTo>
                  <a:pt x="421831" y="906696"/>
                  <a:pt x="416186" y="916619"/>
                  <a:pt x="438150" y="942975"/>
                </a:cubicBezTo>
                <a:cubicBezTo>
                  <a:pt x="453197" y="961031"/>
                  <a:pt x="473893" y="979896"/>
                  <a:pt x="495300" y="990600"/>
                </a:cubicBezTo>
                <a:cubicBezTo>
                  <a:pt x="504280" y="995090"/>
                  <a:pt x="514350" y="996950"/>
                  <a:pt x="523875" y="1000125"/>
                </a:cubicBezTo>
                <a:cubicBezTo>
                  <a:pt x="527050" y="1009650"/>
                  <a:pt x="531873" y="1018777"/>
                  <a:pt x="533400" y="1028700"/>
                </a:cubicBezTo>
                <a:cubicBezTo>
                  <a:pt x="538252" y="1060237"/>
                  <a:pt x="532021" y="1093963"/>
                  <a:pt x="542925" y="1123950"/>
                </a:cubicBezTo>
                <a:cubicBezTo>
                  <a:pt x="546356" y="1133386"/>
                  <a:pt x="561975" y="1130300"/>
                  <a:pt x="571500" y="1133475"/>
                </a:cubicBezTo>
                <a:cubicBezTo>
                  <a:pt x="595134" y="1131657"/>
                  <a:pt x="682780" y="1134985"/>
                  <a:pt x="723900" y="1114425"/>
                </a:cubicBezTo>
                <a:cubicBezTo>
                  <a:pt x="734139" y="1109305"/>
                  <a:pt x="742950" y="1101725"/>
                  <a:pt x="752475" y="1095375"/>
                </a:cubicBezTo>
                <a:cubicBezTo>
                  <a:pt x="755650" y="1085850"/>
                  <a:pt x="753830" y="1072636"/>
                  <a:pt x="762000" y="1066800"/>
                </a:cubicBezTo>
                <a:lnTo>
                  <a:pt x="847725" y="1038225"/>
                </a:lnTo>
                <a:cubicBezTo>
                  <a:pt x="879783" y="1027539"/>
                  <a:pt x="881444" y="1028482"/>
                  <a:pt x="914400" y="1009650"/>
                </a:cubicBezTo>
                <a:cubicBezTo>
                  <a:pt x="924339" y="1003970"/>
                  <a:pt x="932346" y="994852"/>
                  <a:pt x="942975" y="990600"/>
                </a:cubicBezTo>
                <a:cubicBezTo>
                  <a:pt x="964436" y="982016"/>
                  <a:pt x="987425" y="977900"/>
                  <a:pt x="1009650" y="971550"/>
                </a:cubicBezTo>
                <a:cubicBezTo>
                  <a:pt x="1016000" y="962025"/>
                  <a:pt x="1020605" y="951070"/>
                  <a:pt x="1028700" y="942975"/>
                </a:cubicBezTo>
                <a:cubicBezTo>
                  <a:pt x="1036795" y="934880"/>
                  <a:pt x="1050124" y="932864"/>
                  <a:pt x="1057275" y="923925"/>
                </a:cubicBezTo>
                <a:cubicBezTo>
                  <a:pt x="1063547" y="916085"/>
                  <a:pt x="1062310" y="904330"/>
                  <a:pt x="1066800" y="895350"/>
                </a:cubicBezTo>
                <a:cubicBezTo>
                  <a:pt x="1071920" y="885111"/>
                  <a:pt x="1080730" y="877014"/>
                  <a:pt x="1085850" y="866775"/>
                </a:cubicBezTo>
                <a:cubicBezTo>
                  <a:pt x="1090340" y="857795"/>
                  <a:pt x="1090885" y="847180"/>
                  <a:pt x="1095375" y="838200"/>
                </a:cubicBezTo>
                <a:cubicBezTo>
                  <a:pt x="1100495" y="827961"/>
                  <a:pt x="1109305" y="819864"/>
                  <a:pt x="1114425" y="809625"/>
                </a:cubicBezTo>
                <a:cubicBezTo>
                  <a:pt x="1153860" y="730755"/>
                  <a:pt x="1088405" y="834367"/>
                  <a:pt x="1143000" y="752475"/>
                </a:cubicBezTo>
                <a:cubicBezTo>
                  <a:pt x="1139825" y="701675"/>
                  <a:pt x="1138803" y="650694"/>
                  <a:pt x="1133475" y="600075"/>
                </a:cubicBezTo>
                <a:cubicBezTo>
                  <a:pt x="1132424" y="590090"/>
                  <a:pt x="1130222" y="579340"/>
                  <a:pt x="1123950" y="571500"/>
                </a:cubicBezTo>
                <a:cubicBezTo>
                  <a:pt x="1116799" y="562561"/>
                  <a:pt x="1104900" y="558800"/>
                  <a:pt x="1095375" y="552450"/>
                </a:cubicBezTo>
                <a:cubicBezTo>
                  <a:pt x="1069975" y="560917"/>
                  <a:pt x="1052495" y="562010"/>
                  <a:pt x="1038225" y="590550"/>
                </a:cubicBezTo>
                <a:cubicBezTo>
                  <a:pt x="1030985" y="605030"/>
                  <a:pt x="1031875" y="622300"/>
                  <a:pt x="1028700" y="638175"/>
                </a:cubicBezTo>
                <a:cubicBezTo>
                  <a:pt x="1019175" y="635000"/>
                  <a:pt x="1007965" y="634922"/>
                  <a:pt x="1000125" y="628650"/>
                </a:cubicBezTo>
                <a:cubicBezTo>
                  <a:pt x="972581" y="606615"/>
                  <a:pt x="975450" y="573225"/>
                  <a:pt x="990600" y="542925"/>
                </a:cubicBezTo>
                <a:cubicBezTo>
                  <a:pt x="995720" y="532686"/>
                  <a:pt x="1009650" y="530225"/>
                  <a:pt x="1019175" y="523875"/>
                </a:cubicBezTo>
                <a:cubicBezTo>
                  <a:pt x="1022350" y="514350"/>
                  <a:pt x="1022428" y="503140"/>
                  <a:pt x="1028700" y="495300"/>
                </a:cubicBezTo>
                <a:cubicBezTo>
                  <a:pt x="1035851" y="486361"/>
                  <a:pt x="1051208" y="485958"/>
                  <a:pt x="1057275" y="476250"/>
                </a:cubicBezTo>
                <a:cubicBezTo>
                  <a:pt x="1067918" y="459222"/>
                  <a:pt x="1069975" y="438150"/>
                  <a:pt x="1076325" y="419100"/>
                </a:cubicBezTo>
                <a:lnTo>
                  <a:pt x="1095375" y="361950"/>
                </a:lnTo>
                <a:cubicBezTo>
                  <a:pt x="1099515" y="349531"/>
                  <a:pt x="1120775" y="355600"/>
                  <a:pt x="1133475" y="352425"/>
                </a:cubicBezTo>
                <a:cubicBezTo>
                  <a:pt x="1139825" y="342900"/>
                  <a:pt x="1147405" y="334089"/>
                  <a:pt x="1152525" y="323850"/>
                </a:cubicBezTo>
                <a:cubicBezTo>
                  <a:pt x="1157015" y="314870"/>
                  <a:pt x="1158095" y="304503"/>
                  <a:pt x="1162050" y="295275"/>
                </a:cubicBezTo>
                <a:cubicBezTo>
                  <a:pt x="1167643" y="282224"/>
                  <a:pt x="1174750" y="269875"/>
                  <a:pt x="1181100" y="257175"/>
                </a:cubicBezTo>
                <a:cubicBezTo>
                  <a:pt x="1187450" y="266700"/>
                  <a:pt x="1195030" y="275511"/>
                  <a:pt x="1200150" y="285750"/>
                </a:cubicBezTo>
                <a:cubicBezTo>
                  <a:pt x="1204640" y="294730"/>
                  <a:pt x="1207706" y="304480"/>
                  <a:pt x="1209675" y="314325"/>
                </a:cubicBezTo>
                <a:cubicBezTo>
                  <a:pt x="1217250" y="352200"/>
                  <a:pt x="1221150" y="390750"/>
                  <a:pt x="1228725" y="428625"/>
                </a:cubicBezTo>
                <a:cubicBezTo>
                  <a:pt x="1230694" y="438470"/>
                  <a:pt x="1232086" y="449275"/>
                  <a:pt x="1238250" y="457200"/>
                </a:cubicBezTo>
                <a:cubicBezTo>
                  <a:pt x="1254790" y="478466"/>
                  <a:pt x="1295400" y="514350"/>
                  <a:pt x="1295400" y="514350"/>
                </a:cubicBezTo>
                <a:cubicBezTo>
                  <a:pt x="1325358" y="504364"/>
                  <a:pt x="1332165" y="506828"/>
                  <a:pt x="1352550" y="476250"/>
                </a:cubicBezTo>
                <a:cubicBezTo>
                  <a:pt x="1383538" y="429769"/>
                  <a:pt x="1336162" y="464063"/>
                  <a:pt x="1381125" y="419100"/>
                </a:cubicBezTo>
                <a:cubicBezTo>
                  <a:pt x="1389220" y="411005"/>
                  <a:pt x="1400175" y="406400"/>
                  <a:pt x="1409700" y="400050"/>
                </a:cubicBezTo>
                <a:cubicBezTo>
                  <a:pt x="1416050" y="390525"/>
                  <a:pt x="1422096" y="380790"/>
                  <a:pt x="1428750" y="371475"/>
                </a:cubicBezTo>
                <a:cubicBezTo>
                  <a:pt x="1437977" y="358557"/>
                  <a:pt x="1449449" y="347158"/>
                  <a:pt x="1457325" y="333375"/>
                </a:cubicBezTo>
                <a:cubicBezTo>
                  <a:pt x="1462306" y="324658"/>
                  <a:pt x="1463675" y="314325"/>
                  <a:pt x="1466850" y="304800"/>
                </a:cubicBezTo>
                <a:cubicBezTo>
                  <a:pt x="1463675" y="241300"/>
                  <a:pt x="1469332" y="176735"/>
                  <a:pt x="1457325" y="114300"/>
                </a:cubicBezTo>
                <a:cubicBezTo>
                  <a:pt x="1453001" y="91817"/>
                  <a:pt x="1431925" y="76200"/>
                  <a:pt x="1419225" y="57150"/>
                </a:cubicBezTo>
                <a:cubicBezTo>
                  <a:pt x="1412875" y="47625"/>
                  <a:pt x="1409700" y="34925"/>
                  <a:pt x="1400175" y="28575"/>
                </a:cubicBezTo>
                <a:cubicBezTo>
                  <a:pt x="1390650" y="22225"/>
                  <a:pt x="1381839" y="14645"/>
                  <a:pt x="1371600" y="9525"/>
                </a:cubicBezTo>
                <a:cubicBezTo>
                  <a:pt x="1362620" y="5035"/>
                  <a:pt x="1389063" y="30163"/>
                  <a:pt x="1381125" y="28575"/>
                </a:cubicBez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2571750"/>
            <a:ext cx="360040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4371950"/>
            <a:ext cx="360040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 w="3175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1995686"/>
            <a:ext cx="288032" cy="288032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444208" y="3147814"/>
            <a:ext cx="252028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Магаданский заповедник</a:t>
            </a:r>
          </a:p>
          <a:p>
            <a:pPr algn="ctr"/>
            <a:r>
              <a:rPr lang="ru-RU" sz="1600" b="1" dirty="0" smtClean="0"/>
              <a:t>в </a:t>
            </a:r>
            <a:r>
              <a:rPr lang="en-US" sz="1600" b="1" dirty="0" smtClean="0"/>
              <a:t>2020-2021</a:t>
            </a:r>
            <a:r>
              <a:rPr lang="ru-RU" sz="1600" b="1" dirty="0" smtClean="0"/>
              <a:t> гг.</a:t>
            </a:r>
          </a:p>
          <a:p>
            <a:pPr algn="ctr"/>
            <a:r>
              <a:rPr lang="ru-RU" sz="1600" b="1" dirty="0" smtClean="0"/>
              <a:t>обнаружили 14 гнезд</a:t>
            </a:r>
            <a:endParaRPr lang="ru-RU" sz="1600" b="1" dirty="0"/>
          </a:p>
        </p:txBody>
      </p:sp>
      <p:pic>
        <p:nvPicPr>
          <p:cNvPr id="7170" name="Picture 2" descr="d:\User\Desktop\ВСЕ\2023\Конференци_23\казахстан_конй хп карякин\Screenshot_2023-09-27-10-18-15-502_com.whatsapp.jpg"/>
          <p:cNvPicPr>
            <a:picLocks noChangeAspect="1" noChangeArrowheads="1"/>
          </p:cNvPicPr>
          <p:nvPr/>
        </p:nvPicPr>
        <p:blipFill>
          <a:blip r:embed="rId3" cstate="print"/>
          <a:srcRect t="6872" b="8377"/>
          <a:stretch>
            <a:fillRect/>
          </a:stretch>
        </p:blipFill>
        <p:spPr bwMode="auto">
          <a:xfrm>
            <a:off x="179512" y="339502"/>
            <a:ext cx="2055070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d:\User\Desktop\ВСЕ\2023\Конференци_23\казахстан_конй хп карякин\Screenshot_2023-09-27-10-17-17-235_com.whatsapp.jpg"/>
          <p:cNvPicPr>
            <a:picLocks noChangeAspect="1" noChangeArrowheads="1"/>
          </p:cNvPicPr>
          <p:nvPr/>
        </p:nvPicPr>
        <p:blipFill>
          <a:blip r:embed="rId4" cstate="print"/>
          <a:srcRect l="1701" r="6442"/>
          <a:stretch>
            <a:fillRect/>
          </a:stretch>
        </p:blipFill>
        <p:spPr bwMode="auto">
          <a:xfrm>
            <a:off x="2483768" y="627534"/>
            <a:ext cx="3888432" cy="2381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d:\User\Desktop\ВСЕ\2023\Конференци_23\казахстан_конй хп карякин\Screenshot_2023-09-27-10-17-51-934_com.whatsapp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6828" r="2054"/>
          <a:stretch>
            <a:fillRect/>
          </a:stretch>
        </p:blipFill>
        <p:spPr bwMode="auto">
          <a:xfrm>
            <a:off x="2483768" y="3178468"/>
            <a:ext cx="3672408" cy="1965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2" descr="F:\ВСЕ\ДГЗ\2021\Магадан\8.04.2021\DSCN6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5" y="3579862"/>
            <a:ext cx="1919997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СЕ\ДГЗ\2018\Алтай_2018\Скопа в РФ\презентация\1600x1100.jpg"/>
          <p:cNvPicPr>
            <a:picLocks noChangeAspect="1" noChangeArrowheads="1"/>
          </p:cNvPicPr>
          <p:nvPr/>
        </p:nvPicPr>
        <p:blipFill>
          <a:blip r:embed="rId2" cstate="print"/>
          <a:srcRect b="15037"/>
          <a:stretch>
            <a:fillRect/>
          </a:stretch>
        </p:blipFill>
        <p:spPr bwMode="auto">
          <a:xfrm>
            <a:off x="-28541" y="0"/>
            <a:ext cx="9172541" cy="53578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380312" y="2571750"/>
            <a:ext cx="360040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51520" y="627534"/>
          <a:ext cx="597666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СЕ\ДГЗ\2018\Алтай_2018\Скопа в РФ\презентация\1600x1100.jpg"/>
          <p:cNvPicPr>
            <a:picLocks noChangeAspect="1" noChangeArrowheads="1"/>
          </p:cNvPicPr>
          <p:nvPr/>
        </p:nvPicPr>
        <p:blipFill>
          <a:blip r:embed="rId2" cstate="print"/>
          <a:srcRect b="15037"/>
          <a:stretch>
            <a:fillRect/>
          </a:stretch>
        </p:blipFill>
        <p:spPr bwMode="auto">
          <a:xfrm>
            <a:off x="-28541" y="0"/>
            <a:ext cx="9172541" cy="5357850"/>
          </a:xfrm>
          <a:prstGeom prst="rect">
            <a:avLst/>
          </a:prstGeom>
          <a:noFill/>
        </p:spPr>
      </p:pic>
      <p:sp>
        <p:nvSpPr>
          <p:cNvPr id="3" name="Полилиния 2"/>
          <p:cNvSpPr/>
          <p:nvPr/>
        </p:nvSpPr>
        <p:spPr>
          <a:xfrm>
            <a:off x="1285852" y="1214422"/>
            <a:ext cx="1469332" cy="1134985"/>
          </a:xfrm>
          <a:custGeom>
            <a:avLst/>
            <a:gdLst>
              <a:gd name="connsiteX0" fmla="*/ 1381125 w 1469332"/>
              <a:gd name="connsiteY0" fmla="*/ 28575 h 1134985"/>
              <a:gd name="connsiteX1" fmla="*/ 1323975 w 1469332"/>
              <a:gd name="connsiteY1" fmla="*/ 0 h 1134985"/>
              <a:gd name="connsiteX2" fmla="*/ 1266825 w 1469332"/>
              <a:gd name="connsiteY2" fmla="*/ 9525 h 1134985"/>
              <a:gd name="connsiteX3" fmla="*/ 1238250 w 1469332"/>
              <a:gd name="connsiteY3" fmla="*/ 28575 h 1134985"/>
              <a:gd name="connsiteX4" fmla="*/ 1228725 w 1469332"/>
              <a:gd name="connsiteY4" fmla="*/ 57150 h 1134985"/>
              <a:gd name="connsiteX5" fmla="*/ 1200150 w 1469332"/>
              <a:gd name="connsiteY5" fmla="*/ 85725 h 1134985"/>
              <a:gd name="connsiteX6" fmla="*/ 1181100 w 1469332"/>
              <a:gd name="connsiteY6" fmla="*/ 142875 h 1134985"/>
              <a:gd name="connsiteX7" fmla="*/ 1066800 w 1469332"/>
              <a:gd name="connsiteY7" fmla="*/ 171450 h 1134985"/>
              <a:gd name="connsiteX8" fmla="*/ 1047750 w 1469332"/>
              <a:gd name="connsiteY8" fmla="*/ 209550 h 1134985"/>
              <a:gd name="connsiteX9" fmla="*/ 1019175 w 1469332"/>
              <a:gd name="connsiteY9" fmla="*/ 219075 h 1134985"/>
              <a:gd name="connsiteX10" fmla="*/ 952500 w 1469332"/>
              <a:gd name="connsiteY10" fmla="*/ 266700 h 1134985"/>
              <a:gd name="connsiteX11" fmla="*/ 923925 w 1469332"/>
              <a:gd name="connsiteY11" fmla="*/ 285750 h 1134985"/>
              <a:gd name="connsiteX12" fmla="*/ 895350 w 1469332"/>
              <a:gd name="connsiteY12" fmla="*/ 314325 h 1134985"/>
              <a:gd name="connsiteX13" fmla="*/ 866775 w 1469332"/>
              <a:gd name="connsiteY13" fmla="*/ 333375 h 1134985"/>
              <a:gd name="connsiteX14" fmla="*/ 809625 w 1469332"/>
              <a:gd name="connsiteY14" fmla="*/ 381000 h 1134985"/>
              <a:gd name="connsiteX15" fmla="*/ 800100 w 1469332"/>
              <a:gd name="connsiteY15" fmla="*/ 409575 h 1134985"/>
              <a:gd name="connsiteX16" fmla="*/ 742950 w 1469332"/>
              <a:gd name="connsiteY16" fmla="*/ 438150 h 1134985"/>
              <a:gd name="connsiteX17" fmla="*/ 714375 w 1469332"/>
              <a:gd name="connsiteY17" fmla="*/ 457200 h 1134985"/>
              <a:gd name="connsiteX18" fmla="*/ 628650 w 1469332"/>
              <a:gd name="connsiteY18" fmla="*/ 476250 h 1134985"/>
              <a:gd name="connsiteX19" fmla="*/ 419100 w 1469332"/>
              <a:gd name="connsiteY19" fmla="*/ 495300 h 1134985"/>
              <a:gd name="connsiteX20" fmla="*/ 381000 w 1469332"/>
              <a:gd name="connsiteY20" fmla="*/ 504825 h 1134985"/>
              <a:gd name="connsiteX21" fmla="*/ 371475 w 1469332"/>
              <a:gd name="connsiteY21" fmla="*/ 533400 h 1134985"/>
              <a:gd name="connsiteX22" fmla="*/ 342900 w 1469332"/>
              <a:gd name="connsiteY22" fmla="*/ 552450 h 1134985"/>
              <a:gd name="connsiteX23" fmla="*/ 161925 w 1469332"/>
              <a:gd name="connsiteY23" fmla="*/ 552450 h 1134985"/>
              <a:gd name="connsiteX24" fmla="*/ 142875 w 1469332"/>
              <a:gd name="connsiteY24" fmla="*/ 581025 h 1134985"/>
              <a:gd name="connsiteX25" fmla="*/ 114300 w 1469332"/>
              <a:gd name="connsiteY25" fmla="*/ 600075 h 1134985"/>
              <a:gd name="connsiteX26" fmla="*/ 57150 w 1469332"/>
              <a:gd name="connsiteY26" fmla="*/ 647700 h 1134985"/>
              <a:gd name="connsiteX27" fmla="*/ 38100 w 1469332"/>
              <a:gd name="connsiteY27" fmla="*/ 676275 h 1134985"/>
              <a:gd name="connsiteX28" fmla="*/ 9525 w 1469332"/>
              <a:gd name="connsiteY28" fmla="*/ 695325 h 1134985"/>
              <a:gd name="connsiteX29" fmla="*/ 0 w 1469332"/>
              <a:gd name="connsiteY29" fmla="*/ 723900 h 1134985"/>
              <a:gd name="connsiteX30" fmla="*/ 19050 w 1469332"/>
              <a:gd name="connsiteY30" fmla="*/ 828675 h 1134985"/>
              <a:gd name="connsiteX31" fmla="*/ 76200 w 1469332"/>
              <a:gd name="connsiteY31" fmla="*/ 857250 h 1134985"/>
              <a:gd name="connsiteX32" fmla="*/ 314325 w 1469332"/>
              <a:gd name="connsiteY32" fmla="*/ 866775 h 1134985"/>
              <a:gd name="connsiteX33" fmla="*/ 390525 w 1469332"/>
              <a:gd name="connsiteY33" fmla="*/ 885825 h 1134985"/>
              <a:gd name="connsiteX34" fmla="*/ 438150 w 1469332"/>
              <a:gd name="connsiteY34" fmla="*/ 942975 h 1134985"/>
              <a:gd name="connsiteX35" fmla="*/ 495300 w 1469332"/>
              <a:gd name="connsiteY35" fmla="*/ 990600 h 1134985"/>
              <a:gd name="connsiteX36" fmla="*/ 523875 w 1469332"/>
              <a:gd name="connsiteY36" fmla="*/ 1000125 h 1134985"/>
              <a:gd name="connsiteX37" fmla="*/ 533400 w 1469332"/>
              <a:gd name="connsiteY37" fmla="*/ 1028700 h 1134985"/>
              <a:gd name="connsiteX38" fmla="*/ 542925 w 1469332"/>
              <a:gd name="connsiteY38" fmla="*/ 1123950 h 1134985"/>
              <a:gd name="connsiteX39" fmla="*/ 571500 w 1469332"/>
              <a:gd name="connsiteY39" fmla="*/ 1133475 h 1134985"/>
              <a:gd name="connsiteX40" fmla="*/ 723900 w 1469332"/>
              <a:gd name="connsiteY40" fmla="*/ 1114425 h 1134985"/>
              <a:gd name="connsiteX41" fmla="*/ 752475 w 1469332"/>
              <a:gd name="connsiteY41" fmla="*/ 1095375 h 1134985"/>
              <a:gd name="connsiteX42" fmla="*/ 762000 w 1469332"/>
              <a:gd name="connsiteY42" fmla="*/ 1066800 h 1134985"/>
              <a:gd name="connsiteX43" fmla="*/ 847725 w 1469332"/>
              <a:gd name="connsiteY43" fmla="*/ 1038225 h 1134985"/>
              <a:gd name="connsiteX44" fmla="*/ 914400 w 1469332"/>
              <a:gd name="connsiteY44" fmla="*/ 1009650 h 1134985"/>
              <a:gd name="connsiteX45" fmla="*/ 942975 w 1469332"/>
              <a:gd name="connsiteY45" fmla="*/ 990600 h 1134985"/>
              <a:gd name="connsiteX46" fmla="*/ 1009650 w 1469332"/>
              <a:gd name="connsiteY46" fmla="*/ 971550 h 1134985"/>
              <a:gd name="connsiteX47" fmla="*/ 1028700 w 1469332"/>
              <a:gd name="connsiteY47" fmla="*/ 942975 h 1134985"/>
              <a:gd name="connsiteX48" fmla="*/ 1057275 w 1469332"/>
              <a:gd name="connsiteY48" fmla="*/ 923925 h 1134985"/>
              <a:gd name="connsiteX49" fmla="*/ 1066800 w 1469332"/>
              <a:gd name="connsiteY49" fmla="*/ 895350 h 1134985"/>
              <a:gd name="connsiteX50" fmla="*/ 1085850 w 1469332"/>
              <a:gd name="connsiteY50" fmla="*/ 866775 h 1134985"/>
              <a:gd name="connsiteX51" fmla="*/ 1095375 w 1469332"/>
              <a:gd name="connsiteY51" fmla="*/ 838200 h 1134985"/>
              <a:gd name="connsiteX52" fmla="*/ 1114425 w 1469332"/>
              <a:gd name="connsiteY52" fmla="*/ 809625 h 1134985"/>
              <a:gd name="connsiteX53" fmla="*/ 1143000 w 1469332"/>
              <a:gd name="connsiteY53" fmla="*/ 752475 h 1134985"/>
              <a:gd name="connsiteX54" fmla="*/ 1133475 w 1469332"/>
              <a:gd name="connsiteY54" fmla="*/ 600075 h 1134985"/>
              <a:gd name="connsiteX55" fmla="*/ 1123950 w 1469332"/>
              <a:gd name="connsiteY55" fmla="*/ 571500 h 1134985"/>
              <a:gd name="connsiteX56" fmla="*/ 1095375 w 1469332"/>
              <a:gd name="connsiteY56" fmla="*/ 552450 h 1134985"/>
              <a:gd name="connsiteX57" fmla="*/ 1038225 w 1469332"/>
              <a:gd name="connsiteY57" fmla="*/ 590550 h 1134985"/>
              <a:gd name="connsiteX58" fmla="*/ 1028700 w 1469332"/>
              <a:gd name="connsiteY58" fmla="*/ 638175 h 1134985"/>
              <a:gd name="connsiteX59" fmla="*/ 1000125 w 1469332"/>
              <a:gd name="connsiteY59" fmla="*/ 628650 h 1134985"/>
              <a:gd name="connsiteX60" fmla="*/ 990600 w 1469332"/>
              <a:gd name="connsiteY60" fmla="*/ 542925 h 1134985"/>
              <a:gd name="connsiteX61" fmla="*/ 1019175 w 1469332"/>
              <a:gd name="connsiteY61" fmla="*/ 523875 h 1134985"/>
              <a:gd name="connsiteX62" fmla="*/ 1028700 w 1469332"/>
              <a:gd name="connsiteY62" fmla="*/ 495300 h 1134985"/>
              <a:gd name="connsiteX63" fmla="*/ 1057275 w 1469332"/>
              <a:gd name="connsiteY63" fmla="*/ 476250 h 1134985"/>
              <a:gd name="connsiteX64" fmla="*/ 1076325 w 1469332"/>
              <a:gd name="connsiteY64" fmla="*/ 419100 h 1134985"/>
              <a:gd name="connsiteX65" fmla="*/ 1095375 w 1469332"/>
              <a:gd name="connsiteY65" fmla="*/ 361950 h 1134985"/>
              <a:gd name="connsiteX66" fmla="*/ 1133475 w 1469332"/>
              <a:gd name="connsiteY66" fmla="*/ 352425 h 1134985"/>
              <a:gd name="connsiteX67" fmla="*/ 1152525 w 1469332"/>
              <a:gd name="connsiteY67" fmla="*/ 323850 h 1134985"/>
              <a:gd name="connsiteX68" fmla="*/ 1162050 w 1469332"/>
              <a:gd name="connsiteY68" fmla="*/ 295275 h 1134985"/>
              <a:gd name="connsiteX69" fmla="*/ 1181100 w 1469332"/>
              <a:gd name="connsiteY69" fmla="*/ 257175 h 1134985"/>
              <a:gd name="connsiteX70" fmla="*/ 1200150 w 1469332"/>
              <a:gd name="connsiteY70" fmla="*/ 285750 h 1134985"/>
              <a:gd name="connsiteX71" fmla="*/ 1209675 w 1469332"/>
              <a:gd name="connsiteY71" fmla="*/ 314325 h 1134985"/>
              <a:gd name="connsiteX72" fmla="*/ 1228725 w 1469332"/>
              <a:gd name="connsiteY72" fmla="*/ 428625 h 1134985"/>
              <a:gd name="connsiteX73" fmla="*/ 1238250 w 1469332"/>
              <a:gd name="connsiteY73" fmla="*/ 457200 h 1134985"/>
              <a:gd name="connsiteX74" fmla="*/ 1295400 w 1469332"/>
              <a:gd name="connsiteY74" fmla="*/ 514350 h 1134985"/>
              <a:gd name="connsiteX75" fmla="*/ 1352550 w 1469332"/>
              <a:gd name="connsiteY75" fmla="*/ 476250 h 1134985"/>
              <a:gd name="connsiteX76" fmla="*/ 1381125 w 1469332"/>
              <a:gd name="connsiteY76" fmla="*/ 419100 h 1134985"/>
              <a:gd name="connsiteX77" fmla="*/ 1409700 w 1469332"/>
              <a:gd name="connsiteY77" fmla="*/ 400050 h 1134985"/>
              <a:gd name="connsiteX78" fmla="*/ 1428750 w 1469332"/>
              <a:gd name="connsiteY78" fmla="*/ 371475 h 1134985"/>
              <a:gd name="connsiteX79" fmla="*/ 1457325 w 1469332"/>
              <a:gd name="connsiteY79" fmla="*/ 333375 h 1134985"/>
              <a:gd name="connsiteX80" fmla="*/ 1466850 w 1469332"/>
              <a:gd name="connsiteY80" fmla="*/ 304800 h 1134985"/>
              <a:gd name="connsiteX81" fmla="*/ 1457325 w 1469332"/>
              <a:gd name="connsiteY81" fmla="*/ 114300 h 1134985"/>
              <a:gd name="connsiteX82" fmla="*/ 1419225 w 1469332"/>
              <a:gd name="connsiteY82" fmla="*/ 57150 h 1134985"/>
              <a:gd name="connsiteX83" fmla="*/ 1400175 w 1469332"/>
              <a:gd name="connsiteY83" fmla="*/ 28575 h 1134985"/>
              <a:gd name="connsiteX84" fmla="*/ 1371600 w 1469332"/>
              <a:gd name="connsiteY84" fmla="*/ 9525 h 1134985"/>
              <a:gd name="connsiteX85" fmla="*/ 1381125 w 1469332"/>
              <a:gd name="connsiteY85" fmla="*/ 28575 h 11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469332" h="1134985">
                <a:moveTo>
                  <a:pt x="1381125" y="28575"/>
                </a:moveTo>
                <a:cubicBezTo>
                  <a:pt x="1373187" y="26987"/>
                  <a:pt x="1343693" y="0"/>
                  <a:pt x="1323975" y="0"/>
                </a:cubicBezTo>
                <a:cubicBezTo>
                  <a:pt x="1304662" y="0"/>
                  <a:pt x="1285875" y="6350"/>
                  <a:pt x="1266825" y="9525"/>
                </a:cubicBezTo>
                <a:cubicBezTo>
                  <a:pt x="1257300" y="15875"/>
                  <a:pt x="1245401" y="19636"/>
                  <a:pt x="1238250" y="28575"/>
                </a:cubicBezTo>
                <a:cubicBezTo>
                  <a:pt x="1231978" y="36415"/>
                  <a:pt x="1234294" y="48796"/>
                  <a:pt x="1228725" y="57150"/>
                </a:cubicBezTo>
                <a:cubicBezTo>
                  <a:pt x="1221253" y="68358"/>
                  <a:pt x="1209675" y="76200"/>
                  <a:pt x="1200150" y="85725"/>
                </a:cubicBezTo>
                <a:cubicBezTo>
                  <a:pt x="1193800" y="104775"/>
                  <a:pt x="1200150" y="136525"/>
                  <a:pt x="1181100" y="142875"/>
                </a:cubicBezTo>
                <a:cubicBezTo>
                  <a:pt x="1105628" y="168032"/>
                  <a:pt x="1143757" y="158624"/>
                  <a:pt x="1066800" y="171450"/>
                </a:cubicBezTo>
                <a:cubicBezTo>
                  <a:pt x="1060450" y="184150"/>
                  <a:pt x="1057790" y="199510"/>
                  <a:pt x="1047750" y="209550"/>
                </a:cubicBezTo>
                <a:cubicBezTo>
                  <a:pt x="1040650" y="216650"/>
                  <a:pt x="1028155" y="214585"/>
                  <a:pt x="1019175" y="219075"/>
                </a:cubicBezTo>
                <a:cubicBezTo>
                  <a:pt x="1004210" y="226558"/>
                  <a:pt x="962567" y="259509"/>
                  <a:pt x="952500" y="266700"/>
                </a:cubicBezTo>
                <a:cubicBezTo>
                  <a:pt x="943185" y="273354"/>
                  <a:pt x="932719" y="278421"/>
                  <a:pt x="923925" y="285750"/>
                </a:cubicBezTo>
                <a:cubicBezTo>
                  <a:pt x="913577" y="294374"/>
                  <a:pt x="905698" y="305701"/>
                  <a:pt x="895350" y="314325"/>
                </a:cubicBezTo>
                <a:cubicBezTo>
                  <a:pt x="886556" y="321654"/>
                  <a:pt x="875569" y="326046"/>
                  <a:pt x="866775" y="333375"/>
                </a:cubicBezTo>
                <a:cubicBezTo>
                  <a:pt x="793436" y="394491"/>
                  <a:pt x="880571" y="333702"/>
                  <a:pt x="809625" y="381000"/>
                </a:cubicBezTo>
                <a:cubicBezTo>
                  <a:pt x="806450" y="390525"/>
                  <a:pt x="806372" y="401735"/>
                  <a:pt x="800100" y="409575"/>
                </a:cubicBezTo>
                <a:cubicBezTo>
                  <a:pt x="786671" y="426361"/>
                  <a:pt x="761774" y="431875"/>
                  <a:pt x="742950" y="438150"/>
                </a:cubicBezTo>
                <a:cubicBezTo>
                  <a:pt x="733425" y="444500"/>
                  <a:pt x="724614" y="452080"/>
                  <a:pt x="714375" y="457200"/>
                </a:cubicBezTo>
                <a:cubicBezTo>
                  <a:pt x="692656" y="468060"/>
                  <a:pt x="647274" y="474255"/>
                  <a:pt x="628650" y="476250"/>
                </a:cubicBezTo>
                <a:cubicBezTo>
                  <a:pt x="558911" y="483722"/>
                  <a:pt x="488950" y="488950"/>
                  <a:pt x="419100" y="495300"/>
                </a:cubicBezTo>
                <a:cubicBezTo>
                  <a:pt x="406400" y="498475"/>
                  <a:pt x="391222" y="496647"/>
                  <a:pt x="381000" y="504825"/>
                </a:cubicBezTo>
                <a:cubicBezTo>
                  <a:pt x="373160" y="511097"/>
                  <a:pt x="377747" y="525560"/>
                  <a:pt x="371475" y="533400"/>
                </a:cubicBezTo>
                <a:cubicBezTo>
                  <a:pt x="364324" y="542339"/>
                  <a:pt x="352425" y="546100"/>
                  <a:pt x="342900" y="552450"/>
                </a:cubicBezTo>
                <a:cubicBezTo>
                  <a:pt x="273355" y="535064"/>
                  <a:pt x="263678" y="528508"/>
                  <a:pt x="161925" y="552450"/>
                </a:cubicBezTo>
                <a:cubicBezTo>
                  <a:pt x="150782" y="555072"/>
                  <a:pt x="150970" y="572930"/>
                  <a:pt x="142875" y="581025"/>
                </a:cubicBezTo>
                <a:cubicBezTo>
                  <a:pt x="134780" y="589120"/>
                  <a:pt x="123094" y="592746"/>
                  <a:pt x="114300" y="600075"/>
                </a:cubicBezTo>
                <a:cubicBezTo>
                  <a:pt x="40961" y="661191"/>
                  <a:pt x="128096" y="600402"/>
                  <a:pt x="57150" y="647700"/>
                </a:cubicBezTo>
                <a:cubicBezTo>
                  <a:pt x="50800" y="657225"/>
                  <a:pt x="46195" y="668180"/>
                  <a:pt x="38100" y="676275"/>
                </a:cubicBezTo>
                <a:cubicBezTo>
                  <a:pt x="30005" y="684370"/>
                  <a:pt x="16676" y="686386"/>
                  <a:pt x="9525" y="695325"/>
                </a:cubicBezTo>
                <a:cubicBezTo>
                  <a:pt x="3253" y="703165"/>
                  <a:pt x="3175" y="714375"/>
                  <a:pt x="0" y="723900"/>
                </a:cubicBezTo>
                <a:cubicBezTo>
                  <a:pt x="6350" y="758825"/>
                  <a:pt x="6307" y="795543"/>
                  <a:pt x="19050" y="828675"/>
                </a:cubicBezTo>
                <a:cubicBezTo>
                  <a:pt x="23086" y="839169"/>
                  <a:pt x="65614" y="856494"/>
                  <a:pt x="76200" y="857250"/>
                </a:cubicBezTo>
                <a:cubicBezTo>
                  <a:pt x="155437" y="862910"/>
                  <a:pt x="234950" y="863600"/>
                  <a:pt x="314325" y="866775"/>
                </a:cubicBezTo>
                <a:cubicBezTo>
                  <a:pt x="321195" y="868149"/>
                  <a:pt x="377973" y="877457"/>
                  <a:pt x="390525" y="885825"/>
                </a:cubicBezTo>
                <a:cubicBezTo>
                  <a:pt x="421831" y="906696"/>
                  <a:pt x="416186" y="916619"/>
                  <a:pt x="438150" y="942975"/>
                </a:cubicBezTo>
                <a:cubicBezTo>
                  <a:pt x="453197" y="961031"/>
                  <a:pt x="473893" y="979896"/>
                  <a:pt x="495300" y="990600"/>
                </a:cubicBezTo>
                <a:cubicBezTo>
                  <a:pt x="504280" y="995090"/>
                  <a:pt x="514350" y="996950"/>
                  <a:pt x="523875" y="1000125"/>
                </a:cubicBezTo>
                <a:cubicBezTo>
                  <a:pt x="527050" y="1009650"/>
                  <a:pt x="531873" y="1018777"/>
                  <a:pt x="533400" y="1028700"/>
                </a:cubicBezTo>
                <a:cubicBezTo>
                  <a:pt x="538252" y="1060237"/>
                  <a:pt x="532021" y="1093963"/>
                  <a:pt x="542925" y="1123950"/>
                </a:cubicBezTo>
                <a:cubicBezTo>
                  <a:pt x="546356" y="1133386"/>
                  <a:pt x="561975" y="1130300"/>
                  <a:pt x="571500" y="1133475"/>
                </a:cubicBezTo>
                <a:cubicBezTo>
                  <a:pt x="595134" y="1131657"/>
                  <a:pt x="682780" y="1134985"/>
                  <a:pt x="723900" y="1114425"/>
                </a:cubicBezTo>
                <a:cubicBezTo>
                  <a:pt x="734139" y="1109305"/>
                  <a:pt x="742950" y="1101725"/>
                  <a:pt x="752475" y="1095375"/>
                </a:cubicBezTo>
                <a:cubicBezTo>
                  <a:pt x="755650" y="1085850"/>
                  <a:pt x="753830" y="1072636"/>
                  <a:pt x="762000" y="1066800"/>
                </a:cubicBezTo>
                <a:lnTo>
                  <a:pt x="847725" y="1038225"/>
                </a:lnTo>
                <a:cubicBezTo>
                  <a:pt x="879783" y="1027539"/>
                  <a:pt x="881444" y="1028482"/>
                  <a:pt x="914400" y="1009650"/>
                </a:cubicBezTo>
                <a:cubicBezTo>
                  <a:pt x="924339" y="1003970"/>
                  <a:pt x="932346" y="994852"/>
                  <a:pt x="942975" y="990600"/>
                </a:cubicBezTo>
                <a:cubicBezTo>
                  <a:pt x="964436" y="982016"/>
                  <a:pt x="987425" y="977900"/>
                  <a:pt x="1009650" y="971550"/>
                </a:cubicBezTo>
                <a:cubicBezTo>
                  <a:pt x="1016000" y="962025"/>
                  <a:pt x="1020605" y="951070"/>
                  <a:pt x="1028700" y="942975"/>
                </a:cubicBezTo>
                <a:cubicBezTo>
                  <a:pt x="1036795" y="934880"/>
                  <a:pt x="1050124" y="932864"/>
                  <a:pt x="1057275" y="923925"/>
                </a:cubicBezTo>
                <a:cubicBezTo>
                  <a:pt x="1063547" y="916085"/>
                  <a:pt x="1062310" y="904330"/>
                  <a:pt x="1066800" y="895350"/>
                </a:cubicBezTo>
                <a:cubicBezTo>
                  <a:pt x="1071920" y="885111"/>
                  <a:pt x="1080730" y="877014"/>
                  <a:pt x="1085850" y="866775"/>
                </a:cubicBezTo>
                <a:cubicBezTo>
                  <a:pt x="1090340" y="857795"/>
                  <a:pt x="1090885" y="847180"/>
                  <a:pt x="1095375" y="838200"/>
                </a:cubicBezTo>
                <a:cubicBezTo>
                  <a:pt x="1100495" y="827961"/>
                  <a:pt x="1109305" y="819864"/>
                  <a:pt x="1114425" y="809625"/>
                </a:cubicBezTo>
                <a:cubicBezTo>
                  <a:pt x="1153860" y="730755"/>
                  <a:pt x="1088405" y="834367"/>
                  <a:pt x="1143000" y="752475"/>
                </a:cubicBezTo>
                <a:cubicBezTo>
                  <a:pt x="1139825" y="701675"/>
                  <a:pt x="1138803" y="650694"/>
                  <a:pt x="1133475" y="600075"/>
                </a:cubicBezTo>
                <a:cubicBezTo>
                  <a:pt x="1132424" y="590090"/>
                  <a:pt x="1130222" y="579340"/>
                  <a:pt x="1123950" y="571500"/>
                </a:cubicBezTo>
                <a:cubicBezTo>
                  <a:pt x="1116799" y="562561"/>
                  <a:pt x="1104900" y="558800"/>
                  <a:pt x="1095375" y="552450"/>
                </a:cubicBezTo>
                <a:cubicBezTo>
                  <a:pt x="1069975" y="560917"/>
                  <a:pt x="1052495" y="562010"/>
                  <a:pt x="1038225" y="590550"/>
                </a:cubicBezTo>
                <a:cubicBezTo>
                  <a:pt x="1030985" y="605030"/>
                  <a:pt x="1031875" y="622300"/>
                  <a:pt x="1028700" y="638175"/>
                </a:cubicBezTo>
                <a:cubicBezTo>
                  <a:pt x="1019175" y="635000"/>
                  <a:pt x="1007965" y="634922"/>
                  <a:pt x="1000125" y="628650"/>
                </a:cubicBezTo>
                <a:cubicBezTo>
                  <a:pt x="972581" y="606615"/>
                  <a:pt x="975450" y="573225"/>
                  <a:pt x="990600" y="542925"/>
                </a:cubicBezTo>
                <a:cubicBezTo>
                  <a:pt x="995720" y="532686"/>
                  <a:pt x="1009650" y="530225"/>
                  <a:pt x="1019175" y="523875"/>
                </a:cubicBezTo>
                <a:cubicBezTo>
                  <a:pt x="1022350" y="514350"/>
                  <a:pt x="1022428" y="503140"/>
                  <a:pt x="1028700" y="495300"/>
                </a:cubicBezTo>
                <a:cubicBezTo>
                  <a:pt x="1035851" y="486361"/>
                  <a:pt x="1051208" y="485958"/>
                  <a:pt x="1057275" y="476250"/>
                </a:cubicBezTo>
                <a:cubicBezTo>
                  <a:pt x="1067918" y="459222"/>
                  <a:pt x="1069975" y="438150"/>
                  <a:pt x="1076325" y="419100"/>
                </a:cubicBezTo>
                <a:lnTo>
                  <a:pt x="1095375" y="361950"/>
                </a:lnTo>
                <a:cubicBezTo>
                  <a:pt x="1099515" y="349531"/>
                  <a:pt x="1120775" y="355600"/>
                  <a:pt x="1133475" y="352425"/>
                </a:cubicBezTo>
                <a:cubicBezTo>
                  <a:pt x="1139825" y="342900"/>
                  <a:pt x="1147405" y="334089"/>
                  <a:pt x="1152525" y="323850"/>
                </a:cubicBezTo>
                <a:cubicBezTo>
                  <a:pt x="1157015" y="314870"/>
                  <a:pt x="1158095" y="304503"/>
                  <a:pt x="1162050" y="295275"/>
                </a:cubicBezTo>
                <a:cubicBezTo>
                  <a:pt x="1167643" y="282224"/>
                  <a:pt x="1174750" y="269875"/>
                  <a:pt x="1181100" y="257175"/>
                </a:cubicBezTo>
                <a:cubicBezTo>
                  <a:pt x="1187450" y="266700"/>
                  <a:pt x="1195030" y="275511"/>
                  <a:pt x="1200150" y="285750"/>
                </a:cubicBezTo>
                <a:cubicBezTo>
                  <a:pt x="1204640" y="294730"/>
                  <a:pt x="1207706" y="304480"/>
                  <a:pt x="1209675" y="314325"/>
                </a:cubicBezTo>
                <a:cubicBezTo>
                  <a:pt x="1217250" y="352200"/>
                  <a:pt x="1221150" y="390750"/>
                  <a:pt x="1228725" y="428625"/>
                </a:cubicBezTo>
                <a:cubicBezTo>
                  <a:pt x="1230694" y="438470"/>
                  <a:pt x="1232086" y="449275"/>
                  <a:pt x="1238250" y="457200"/>
                </a:cubicBezTo>
                <a:cubicBezTo>
                  <a:pt x="1254790" y="478466"/>
                  <a:pt x="1295400" y="514350"/>
                  <a:pt x="1295400" y="514350"/>
                </a:cubicBezTo>
                <a:cubicBezTo>
                  <a:pt x="1325358" y="504364"/>
                  <a:pt x="1332165" y="506828"/>
                  <a:pt x="1352550" y="476250"/>
                </a:cubicBezTo>
                <a:cubicBezTo>
                  <a:pt x="1383538" y="429769"/>
                  <a:pt x="1336162" y="464063"/>
                  <a:pt x="1381125" y="419100"/>
                </a:cubicBezTo>
                <a:cubicBezTo>
                  <a:pt x="1389220" y="411005"/>
                  <a:pt x="1400175" y="406400"/>
                  <a:pt x="1409700" y="400050"/>
                </a:cubicBezTo>
                <a:cubicBezTo>
                  <a:pt x="1416050" y="390525"/>
                  <a:pt x="1422096" y="380790"/>
                  <a:pt x="1428750" y="371475"/>
                </a:cubicBezTo>
                <a:cubicBezTo>
                  <a:pt x="1437977" y="358557"/>
                  <a:pt x="1449449" y="347158"/>
                  <a:pt x="1457325" y="333375"/>
                </a:cubicBezTo>
                <a:cubicBezTo>
                  <a:pt x="1462306" y="324658"/>
                  <a:pt x="1463675" y="314325"/>
                  <a:pt x="1466850" y="304800"/>
                </a:cubicBezTo>
                <a:cubicBezTo>
                  <a:pt x="1463675" y="241300"/>
                  <a:pt x="1469332" y="176735"/>
                  <a:pt x="1457325" y="114300"/>
                </a:cubicBezTo>
                <a:cubicBezTo>
                  <a:pt x="1453001" y="91817"/>
                  <a:pt x="1431925" y="76200"/>
                  <a:pt x="1419225" y="57150"/>
                </a:cubicBezTo>
                <a:cubicBezTo>
                  <a:pt x="1412875" y="47625"/>
                  <a:pt x="1409700" y="34925"/>
                  <a:pt x="1400175" y="28575"/>
                </a:cubicBezTo>
                <a:cubicBezTo>
                  <a:pt x="1390650" y="22225"/>
                  <a:pt x="1381839" y="14645"/>
                  <a:pt x="1371600" y="9525"/>
                </a:cubicBezTo>
                <a:cubicBezTo>
                  <a:pt x="1362620" y="5035"/>
                  <a:pt x="1389063" y="30163"/>
                  <a:pt x="1381125" y="28575"/>
                </a:cubicBez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2571750"/>
            <a:ext cx="360040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88424" y="2571750"/>
            <a:ext cx="432048" cy="432048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4371950"/>
            <a:ext cx="360040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 w="3175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44408" y="2067694"/>
            <a:ext cx="216024" cy="216024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1995686"/>
            <a:ext cx="288032" cy="288032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082" name="Picture 2" descr="F:\Коптер_2023\7-17.02.2023_Камчатка\17.02.2023_Гнезда скоп корд.Ипуин\DJI_024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23528" y="627534"/>
            <a:ext cx="5904656" cy="3321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732240" y="3219822"/>
            <a:ext cx="187220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Камчатка</a:t>
            </a:r>
          </a:p>
          <a:p>
            <a:pPr algn="ctr"/>
            <a:r>
              <a:rPr lang="ru-RU" sz="1600" b="1" dirty="0" smtClean="0"/>
              <a:t>2023-2024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d:\User\Desktop\ВСЕ\2023\Конференци_23\казахстан_конй хп карякин\фото\Ск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059582"/>
            <a:ext cx="244827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9" name="Picture 5" descr="d:\User\Desktop\ВСЕ\2023\Конференци_23\казахстан_конй хп карякин\фото\Ск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3" y="1059582"/>
            <a:ext cx="2448273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Уникальная гнездовая группировка скопы на опорах ЛЭП в центральной части полуострова Камчатка</a:t>
            </a:r>
            <a:r>
              <a:rPr lang="en-US" b="1" dirty="0" smtClean="0"/>
              <a:t> </a:t>
            </a:r>
          </a:p>
          <a:p>
            <a:pPr algn="ctr"/>
            <a:r>
              <a:rPr lang="en-US" sz="2000" b="1" dirty="0" smtClean="0"/>
              <a:t>42 </a:t>
            </a:r>
            <a:r>
              <a:rPr lang="ru-RU" sz="2000" b="1" dirty="0" smtClean="0"/>
              <a:t>гнезда (</a:t>
            </a:r>
            <a:r>
              <a:rPr lang="en-US" sz="2000" b="1" dirty="0" smtClean="0"/>
              <a:t>16 </a:t>
            </a:r>
            <a:r>
              <a:rPr lang="ru-RU" sz="2000" b="1" dirty="0" smtClean="0"/>
              <a:t>активных</a:t>
            </a:r>
            <a:r>
              <a:rPr lang="en-US" sz="2000" b="1" dirty="0" smtClean="0"/>
              <a:t> </a:t>
            </a:r>
            <a:r>
              <a:rPr lang="ru-RU" sz="2000" b="1" dirty="0" smtClean="0"/>
              <a:t>+ </a:t>
            </a:r>
            <a:r>
              <a:rPr lang="en-US" sz="2000" b="1" dirty="0" smtClean="0"/>
              <a:t>15 </a:t>
            </a:r>
            <a:r>
              <a:rPr lang="ru-RU" sz="2000" b="1" dirty="0" smtClean="0"/>
              <a:t>занятых гнезд)</a:t>
            </a:r>
            <a:endParaRPr lang="ru-RU" sz="2000" b="1" dirty="0"/>
          </a:p>
        </p:txBody>
      </p:sp>
      <p:pic>
        <p:nvPicPr>
          <p:cNvPr id="3074" name="Picture 2" descr="d:\User\Desktop\ВСЕ\2023\Конференци_23\КАЗАХСТАН_презент\Скопа камча.jpg"/>
          <p:cNvPicPr>
            <a:picLocks noChangeAspect="1" noChangeArrowheads="1"/>
          </p:cNvPicPr>
          <p:nvPr/>
        </p:nvPicPr>
        <p:blipFill>
          <a:blip r:embed="rId4" cstate="print"/>
          <a:srcRect l="4500" t="29334" r="27792" b="5389"/>
          <a:stretch>
            <a:fillRect/>
          </a:stretch>
        </p:blipFill>
        <p:spPr bwMode="auto">
          <a:xfrm>
            <a:off x="6084168" y="267494"/>
            <a:ext cx="2843808" cy="4570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7236296" y="4155926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36296" y="4515966"/>
            <a:ext cx="144016" cy="144016"/>
          </a:xfrm>
          <a:prstGeom prst="ellipse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380312" y="4083918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b="1" dirty="0" smtClean="0"/>
              <a:t>гнездо на ЛЭП</a:t>
            </a:r>
          </a:p>
          <a:p>
            <a:pPr>
              <a:buFontTx/>
              <a:buChar char="-"/>
            </a:pPr>
            <a:endParaRPr lang="ru-RU" sz="1200" b="1" dirty="0" smtClean="0"/>
          </a:p>
          <a:p>
            <a:r>
              <a:rPr lang="ru-RU" sz="1200" b="1" dirty="0" smtClean="0"/>
              <a:t>- гнездо естественное 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F:\Коптер_2023\30-31.07.2023_КАМЧАТКА скопы\100MEDIA\DJI_0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11510"/>
            <a:ext cx="780886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\Downloads\dji_fly_20240824_181810_457_1724480333143_photo_optim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9502"/>
            <a:ext cx="793688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83518"/>
            <a:ext cx="5760640" cy="39703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400" b="1" dirty="0" smtClean="0"/>
              <a:t>НАША КОМАНДА</a:t>
            </a:r>
          </a:p>
          <a:p>
            <a:pPr algn="ctr"/>
            <a:endParaRPr lang="en-US" sz="1400" b="1" dirty="0" smtClean="0"/>
          </a:p>
          <a:p>
            <a:r>
              <a:rPr lang="ru-RU" sz="1400" b="1" i="1" dirty="0" smtClean="0"/>
              <a:t>Бабушкин Мирослав </a:t>
            </a:r>
            <a:r>
              <a:rPr lang="en-US" sz="1400" i="1" dirty="0" smtClean="0"/>
              <a:t>(</a:t>
            </a:r>
            <a:r>
              <a:rPr lang="ru-RU" sz="1400" i="1" dirty="0" smtClean="0"/>
              <a:t>Дарвинский заповедник, </a:t>
            </a:r>
            <a:r>
              <a:rPr lang="ru-RU" sz="1400" i="1" dirty="0" err="1" smtClean="0"/>
              <a:t>КамчГУ</a:t>
            </a:r>
            <a:r>
              <a:rPr lang="ru-RU" sz="1400" i="1" dirty="0" smtClean="0"/>
              <a:t>, Россия</a:t>
            </a:r>
            <a:r>
              <a:rPr lang="en-US" sz="1400" i="1" dirty="0" smtClean="0"/>
              <a:t>)</a:t>
            </a:r>
            <a:endParaRPr lang="ru-RU" sz="1400" i="1" dirty="0" smtClean="0"/>
          </a:p>
          <a:p>
            <a:endParaRPr lang="ru-RU" sz="1400" i="1" dirty="0" smtClean="0"/>
          </a:p>
          <a:p>
            <a:r>
              <a:rPr lang="ru-RU" sz="1400" b="1" i="1" dirty="0" smtClean="0"/>
              <a:t>Кузнецов Андрей </a:t>
            </a:r>
            <a:r>
              <a:rPr lang="ru-RU" sz="1400" i="1" dirty="0" smtClean="0"/>
              <a:t>(Дарвинский заповедник, Россия)</a:t>
            </a:r>
          </a:p>
          <a:p>
            <a:endParaRPr lang="ru-RU" sz="1400" i="1" dirty="0" smtClean="0"/>
          </a:p>
          <a:p>
            <a:r>
              <a:rPr lang="ru-RU" sz="1400" b="1" i="1" dirty="0" err="1" smtClean="0"/>
              <a:t>Футоран</a:t>
            </a:r>
            <a:r>
              <a:rPr lang="ru-RU" sz="1400" b="1" i="1" dirty="0" smtClean="0"/>
              <a:t> Павел </a:t>
            </a:r>
            <a:r>
              <a:rPr lang="ru-RU" sz="1400" i="1" dirty="0" smtClean="0"/>
              <a:t>(НП «Онежское Поморье, Россия)</a:t>
            </a:r>
          </a:p>
          <a:p>
            <a:endParaRPr lang="en-US" sz="1400" i="1" dirty="0" smtClean="0"/>
          </a:p>
          <a:p>
            <a:r>
              <a:rPr lang="ru-RU" sz="1400" b="1" i="1" dirty="0" err="1" smtClean="0"/>
              <a:t>Пчелинцев</a:t>
            </a:r>
            <a:r>
              <a:rPr lang="ru-RU" sz="1400" b="1" i="1" dirty="0" smtClean="0"/>
              <a:t> Василий </a:t>
            </a:r>
            <a:r>
              <a:rPr lang="en-US" sz="1400" i="1" dirty="0" smtClean="0"/>
              <a:t>(</a:t>
            </a:r>
            <a:r>
              <a:rPr lang="ru-RU" sz="1400" i="1" dirty="0" smtClean="0"/>
              <a:t>Институт Арктики и Антарктики РАН, Россия</a:t>
            </a:r>
            <a:r>
              <a:rPr lang="en-US" sz="1400" i="1" dirty="0" smtClean="0"/>
              <a:t>)</a:t>
            </a:r>
            <a:endParaRPr lang="ru-RU" sz="1400" i="1" dirty="0" smtClean="0"/>
          </a:p>
          <a:p>
            <a:endParaRPr lang="ru-RU" sz="1400" i="1" dirty="0" smtClean="0"/>
          </a:p>
          <a:p>
            <a:r>
              <a:rPr lang="ru-RU" sz="1400" b="1" i="1" dirty="0" err="1" smtClean="0"/>
              <a:t>Шикалов</a:t>
            </a:r>
            <a:r>
              <a:rPr lang="ru-RU" sz="1400" b="1" i="1" dirty="0" smtClean="0"/>
              <a:t> Елена</a:t>
            </a:r>
            <a:r>
              <a:rPr lang="en-US" sz="1400" b="1" i="1" dirty="0" smtClean="0"/>
              <a:t> </a:t>
            </a:r>
            <a:r>
              <a:rPr lang="en-US" sz="1400" i="1" dirty="0" smtClean="0"/>
              <a:t>(</a:t>
            </a:r>
            <a:r>
              <a:rPr lang="ru-RU" sz="1400" i="1" dirty="0" err="1" smtClean="0"/>
              <a:t>Саяно-Шушенскй</a:t>
            </a:r>
            <a:r>
              <a:rPr lang="ru-RU" sz="1400" i="1" dirty="0" smtClean="0"/>
              <a:t> заповедник, Россия</a:t>
            </a:r>
            <a:r>
              <a:rPr lang="en-US" sz="1400" i="1" dirty="0" smtClean="0"/>
              <a:t>)</a:t>
            </a:r>
            <a:r>
              <a:rPr lang="ru-RU" sz="1400" i="1" dirty="0" smtClean="0"/>
              <a:t> </a:t>
            </a:r>
          </a:p>
          <a:p>
            <a:endParaRPr lang="en-US" sz="1400" i="1" dirty="0" smtClean="0"/>
          </a:p>
          <a:p>
            <a:r>
              <a:rPr lang="ru-RU" sz="1400" b="1" i="1" dirty="0" smtClean="0"/>
              <a:t>Утехина Ирина </a:t>
            </a:r>
            <a:r>
              <a:rPr lang="ru-RU" sz="1400" i="1" dirty="0" smtClean="0"/>
              <a:t>(Магаданский заповедник, Россия</a:t>
            </a:r>
            <a:r>
              <a:rPr lang="en-US" sz="1400" i="1" dirty="0" smtClean="0"/>
              <a:t>)</a:t>
            </a:r>
          </a:p>
          <a:p>
            <a:endParaRPr lang="en-US" sz="1400" i="1" dirty="0" smtClean="0"/>
          </a:p>
          <a:p>
            <a:r>
              <a:rPr lang="en-US" sz="1400" b="1" i="1" dirty="0" err="1" smtClean="0"/>
              <a:t>Sellis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Urmas</a:t>
            </a:r>
            <a:r>
              <a:rPr lang="ru-RU" sz="1400" b="1" i="1" dirty="0" smtClean="0"/>
              <a:t>, </a:t>
            </a:r>
            <a:r>
              <a:rPr lang="en-US" sz="1400" b="1" i="1" dirty="0" err="1" smtClean="0"/>
              <a:t>Sein</a:t>
            </a:r>
            <a:r>
              <a:rPr lang="en-US" sz="1400" b="1" i="1" dirty="0" smtClean="0"/>
              <a:t> Gunnar </a:t>
            </a:r>
            <a:r>
              <a:rPr lang="en-US" sz="1400" i="1" dirty="0" smtClean="0"/>
              <a:t>(Eagle Club, </a:t>
            </a:r>
            <a:r>
              <a:rPr lang="en-US" sz="1400" i="1" dirty="0" err="1" smtClean="0"/>
              <a:t>Hauka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Viljandi</a:t>
            </a:r>
            <a:r>
              <a:rPr lang="en-US" sz="1400" i="1" dirty="0" smtClean="0"/>
              <a:t>, Estonia)</a:t>
            </a:r>
            <a:endParaRPr lang="ru-RU" sz="1400" i="1" dirty="0" smtClean="0"/>
          </a:p>
          <a:p>
            <a:endParaRPr lang="en-US" sz="1400" i="1" dirty="0" smtClean="0"/>
          </a:p>
          <a:p>
            <a:r>
              <a:rPr lang="en-US" sz="1400" b="1" i="1" dirty="0" smtClean="0"/>
              <a:t>Delgado </a:t>
            </a:r>
            <a:r>
              <a:rPr lang="en-US" sz="1400" b="1" i="1" dirty="0" smtClean="0"/>
              <a:t>Maria</a:t>
            </a:r>
            <a:r>
              <a:rPr lang="ru-RU" sz="1400" b="1" i="1" dirty="0" smtClean="0"/>
              <a:t> </a:t>
            </a:r>
            <a:r>
              <a:rPr lang="en-US" sz="1400" i="1" dirty="0" smtClean="0"/>
              <a:t>(</a:t>
            </a:r>
            <a:r>
              <a:rPr lang="en-US" sz="1400" i="1" dirty="0" smtClean="0"/>
              <a:t>Biodiversity Division, Joint Research Unit for Biodiversity, High Council for Scientific Research, University of Oviedo, </a:t>
            </a:r>
            <a:r>
              <a:rPr lang="ru-RU" sz="1400" i="1" dirty="0" smtClean="0"/>
              <a:t>Испания)</a:t>
            </a:r>
            <a:endParaRPr lang="ru-RU" sz="1400" dirty="0"/>
          </a:p>
        </p:txBody>
      </p:sp>
      <p:pic>
        <p:nvPicPr>
          <p:cNvPr id="5" name="Picture 10" descr="ÐÐ° Ð´Ð°Ð½Ð½Ð¾Ð¼ Ð¸Ð·Ð¾Ð±ÑÐ°Ð¶ÐµÐ½Ð¸Ð¸ Ð¼Ð¾Ð¶ÐµÑ Ð½Ð°ÑÐ¾Ð´Ð¸ÑÑÑÑ: ÐÐ¸ÑÐ¾ÑÐ»Ð°Ð² ÐÐ°Ð±ÑÑÐºÐ¸Ð½, ÑÐ»ÑÐ±Ð°ÐµÑÑÑ, Ð´ÐµÑÐµÐ²Ð¾ Ð¸ Ð½Ð° ÑÐ»Ð¸Ñ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0"/>
            <a:ext cx="1224138" cy="122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6" name="Picture 6" descr="https://sun9-75.userapi.com/impg/G07pM2PUFp7CPOMQumSKi5iitECWROT1x91goA/5vRW8r6WxVE.jpg?size=800x600&amp;quality=96&amp;sign=2b14beb0471a6a79b19f519d6b4314f8&amp;type=album"/>
          <p:cNvPicPr>
            <a:picLocks noChangeAspect="1" noChangeArrowheads="1"/>
          </p:cNvPicPr>
          <p:nvPr/>
        </p:nvPicPr>
        <p:blipFill>
          <a:blip r:embed="rId3" cstate="print"/>
          <a:srcRect l="29295" t="2879" r="5737"/>
          <a:stretch>
            <a:fillRect/>
          </a:stretch>
        </p:blipFill>
        <p:spPr bwMode="auto">
          <a:xfrm>
            <a:off x="5796136" y="1779662"/>
            <a:ext cx="89915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2" descr="ÐÐ° Ð´Ð°Ð½Ð½Ð¾Ð¼ Ð¸Ð·Ð¾Ð±ÑÐ°Ð¶ÐµÐ½Ð¸Ð¸ Ð¼Ð¾Ð¶ÐµÑ Ð½Ð°ÑÐ¾Ð´Ð¸ÑÑÑÑ: Ð¾Ð´Ð¸Ð½ Ð¸Ð»Ð¸ Ð½ÐµÑÐºÐ¾Ð»ÑÐºÐ¾ ÑÐµÐ»Ð¾Ð²ÐµÐº, Ð´ÐµÑÐµÐ²Ð¾, Ð½ÐµÐ±Ð¾ Ð¸ Ð½Ð° ÑÐ»Ð¸ÑÐµ"/>
          <p:cNvPicPr>
            <a:picLocks noChangeAspect="1" noChangeArrowheads="1"/>
          </p:cNvPicPr>
          <p:nvPr/>
        </p:nvPicPr>
        <p:blipFill>
          <a:blip r:embed="rId4" cstate="print"/>
          <a:srcRect t="4707" r="8725" b="18910"/>
          <a:stretch>
            <a:fillRect/>
          </a:stretch>
        </p:blipFill>
        <p:spPr bwMode="auto">
          <a:xfrm>
            <a:off x="7956376" y="1275606"/>
            <a:ext cx="1008112" cy="108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7" name="Picture 7" descr="d:\User\Desktop\ВСЕ\2023\Конференци_23\казахстан_конй хп карякин\фото\20190726_us_0135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8162" t="12216" r="27988" b="37680"/>
          <a:stretch>
            <a:fillRect/>
          </a:stretch>
        </p:blipFill>
        <p:spPr bwMode="auto">
          <a:xfrm>
            <a:off x="6012160" y="3147814"/>
            <a:ext cx="1152128" cy="1184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9" name="Picture 9" descr="https://img-fotki.yandex.ru/get/5203/126386047.c/0_1c8c2b_246e4ac7_orig.jpg"/>
          <p:cNvPicPr>
            <a:picLocks noChangeAspect="1" noChangeArrowheads="1"/>
          </p:cNvPicPr>
          <p:nvPr/>
        </p:nvPicPr>
        <p:blipFill>
          <a:blip r:embed="rId6" cstate="print"/>
          <a:srcRect l="9517" t="3880" r="42390" b="14662"/>
          <a:stretch>
            <a:fillRect/>
          </a:stretch>
        </p:blipFill>
        <p:spPr bwMode="auto">
          <a:xfrm>
            <a:off x="7596336" y="2499742"/>
            <a:ext cx="1092979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10" name="Picture 10" descr="d:\User\Desktop\ВСЕ\maria-1.jpg"/>
          <p:cNvPicPr>
            <a:picLocks noChangeAspect="1" noChangeArrowheads="1"/>
          </p:cNvPicPr>
          <p:nvPr/>
        </p:nvPicPr>
        <p:blipFill>
          <a:blip r:embed="rId7" cstate="print"/>
          <a:srcRect r="11755"/>
          <a:stretch>
            <a:fillRect/>
          </a:stretch>
        </p:blipFill>
        <p:spPr bwMode="auto">
          <a:xfrm>
            <a:off x="7401616" y="3775348"/>
            <a:ext cx="1368152" cy="116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ÐÐ° Ð´Ð°Ð½Ð½Ð¾Ð¼ Ð¸Ð·Ð¾Ð±ÑÐ°Ð¶ÐµÐ½Ð¸Ð¸ Ð¼Ð¾Ð¶ÐµÑ Ð½Ð°ÑÐ¾Ð´Ð¸ÑÑÑÑ: 1 ÑÐµÐ»Ð¾Ð²ÐµÐº, ÑÐ»ÑÐ±Ð°ÐµÑÑÑ, Ð´ÐµÑÐµÐ²Ð¾ Ð¸ Ð½Ð° ÑÐ»Ð¸ÑÐµ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l="10255" t="13358" b="26472"/>
          <a:stretch>
            <a:fillRect/>
          </a:stretch>
        </p:blipFill>
        <p:spPr bwMode="auto">
          <a:xfrm>
            <a:off x="6732240" y="1347614"/>
            <a:ext cx="1008112" cy="102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ÐÐ°ÑÑÐ¸Ð½ÐºÐ¸ Ð¿Ð¾ Ð·Ð°Ð¿ÑÐ¾ÑÑ ÐºÑÐ·Ð½ÐµÑÐ¾Ð² Ð°Ð½Ð´ÑÐµÐ¹ Ð²ÑÑÐµÑÐ»Ð°Ð²Ð¾Ð²Ð¸Ñ Ð´Ð°ÑÐ²Ð¸Ð½ÑÐºÐ¸Ð¹ Ð·Ð°Ð¿Ð¾Ð²ÐµÐ´Ð½Ð¸Ðº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10400" y="156850"/>
            <a:ext cx="933231" cy="104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:\Коптер_2023\30-31.07.2023_КАМЧАТКА скопы\100MEDIA\DJI_0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5829" y="1707654"/>
            <a:ext cx="6108171" cy="343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48351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7 августа</a:t>
            </a:r>
            <a:r>
              <a:rPr lang="en-US" sz="2800" dirty="0" smtClean="0"/>
              <a:t> 2023</a:t>
            </a:r>
            <a:r>
              <a:rPr lang="ru-RU" sz="2800" dirty="0" smtClean="0"/>
              <a:t> г.</a:t>
            </a:r>
            <a:endParaRPr lang="ru-RU" sz="2800" dirty="0"/>
          </a:p>
        </p:txBody>
      </p:sp>
      <p:pic>
        <p:nvPicPr>
          <p:cNvPr id="48130" name="Picture 2" descr="d:\User\Desktop\ВСЕ\2023\Конференци_23\казахстан_конй хп карякин\фото\Ск_3.jpg"/>
          <p:cNvPicPr>
            <a:picLocks noChangeAspect="1" noChangeArrowheads="1"/>
          </p:cNvPicPr>
          <p:nvPr/>
        </p:nvPicPr>
        <p:blipFill>
          <a:blip r:embed="rId3" cstate="print"/>
          <a:srcRect l="14184" t="17021"/>
          <a:stretch>
            <a:fillRect/>
          </a:stretch>
        </p:blipFill>
        <p:spPr bwMode="auto">
          <a:xfrm>
            <a:off x="251520" y="267494"/>
            <a:ext cx="5112568" cy="3295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6300192" y="3075806"/>
            <a:ext cx="720080" cy="72008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\Desktop\ВСЕ\2023\Конференци_23\КАЗАХСТАН_презент\Скопа камч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8541" y="1"/>
            <a:ext cx="3085459" cy="5143500"/>
          </a:xfrm>
          <a:prstGeom prst="rect">
            <a:avLst/>
          </a:prstGeom>
          <a:solidFill>
            <a:srgbClr val="FF0000">
              <a:alpha val="50000"/>
            </a:srgbClr>
          </a:solidFill>
        </p:spPr>
      </p:pic>
      <p:sp>
        <p:nvSpPr>
          <p:cNvPr id="5" name="Полилиния 4"/>
          <p:cNvSpPr/>
          <p:nvPr/>
        </p:nvSpPr>
        <p:spPr>
          <a:xfrm>
            <a:off x="7798252" y="1436788"/>
            <a:ext cx="484203" cy="312729"/>
          </a:xfrm>
          <a:custGeom>
            <a:avLst/>
            <a:gdLst>
              <a:gd name="connsiteX0" fmla="*/ 420777 w 484203"/>
              <a:gd name="connsiteY0" fmla="*/ 881 h 312729"/>
              <a:gd name="connsiteX1" fmla="*/ 293924 w 484203"/>
              <a:gd name="connsiteY1" fmla="*/ 6167 h 312729"/>
              <a:gd name="connsiteX2" fmla="*/ 278067 w 484203"/>
              <a:gd name="connsiteY2" fmla="*/ 16738 h 312729"/>
              <a:gd name="connsiteX3" fmla="*/ 256925 w 484203"/>
              <a:gd name="connsiteY3" fmla="*/ 59022 h 312729"/>
              <a:gd name="connsiteX4" fmla="*/ 251639 w 484203"/>
              <a:gd name="connsiteY4" fmla="*/ 80165 h 312729"/>
              <a:gd name="connsiteX5" fmla="*/ 204069 w 484203"/>
              <a:gd name="connsiteY5" fmla="*/ 74879 h 312729"/>
              <a:gd name="connsiteX6" fmla="*/ 172356 w 484203"/>
              <a:gd name="connsiteY6" fmla="*/ 59022 h 312729"/>
              <a:gd name="connsiteX7" fmla="*/ 151214 w 484203"/>
              <a:gd name="connsiteY7" fmla="*/ 43166 h 312729"/>
              <a:gd name="connsiteX8" fmla="*/ 140643 w 484203"/>
              <a:gd name="connsiteY8" fmla="*/ 22024 h 312729"/>
              <a:gd name="connsiteX9" fmla="*/ 108930 w 484203"/>
              <a:gd name="connsiteY9" fmla="*/ 6167 h 312729"/>
              <a:gd name="connsiteX10" fmla="*/ 40217 w 484203"/>
              <a:gd name="connsiteY10" fmla="*/ 11452 h 312729"/>
              <a:gd name="connsiteX11" fmla="*/ 29646 w 484203"/>
              <a:gd name="connsiteY11" fmla="*/ 22024 h 312729"/>
              <a:gd name="connsiteX12" fmla="*/ 24361 w 484203"/>
              <a:gd name="connsiteY12" fmla="*/ 37880 h 312729"/>
              <a:gd name="connsiteX13" fmla="*/ 8504 w 484203"/>
              <a:gd name="connsiteY13" fmla="*/ 69594 h 312729"/>
              <a:gd name="connsiteX14" fmla="*/ 24361 w 484203"/>
              <a:gd name="connsiteY14" fmla="*/ 164733 h 312729"/>
              <a:gd name="connsiteX15" fmla="*/ 40217 w 484203"/>
              <a:gd name="connsiteY15" fmla="*/ 175304 h 312729"/>
              <a:gd name="connsiteX16" fmla="*/ 50788 w 484203"/>
              <a:gd name="connsiteY16" fmla="*/ 191161 h 312729"/>
              <a:gd name="connsiteX17" fmla="*/ 66645 w 484203"/>
              <a:gd name="connsiteY17" fmla="*/ 217589 h 312729"/>
              <a:gd name="connsiteX18" fmla="*/ 71931 w 484203"/>
              <a:gd name="connsiteY18" fmla="*/ 249302 h 312729"/>
              <a:gd name="connsiteX19" fmla="*/ 103644 w 484203"/>
              <a:gd name="connsiteY19" fmla="*/ 259873 h 312729"/>
              <a:gd name="connsiteX20" fmla="*/ 135357 w 484203"/>
              <a:gd name="connsiteY20" fmla="*/ 281015 h 312729"/>
              <a:gd name="connsiteX21" fmla="*/ 156499 w 484203"/>
              <a:gd name="connsiteY21" fmla="*/ 312729 h 312729"/>
              <a:gd name="connsiteX22" fmla="*/ 283353 w 484203"/>
              <a:gd name="connsiteY22" fmla="*/ 307443 h 312729"/>
              <a:gd name="connsiteX23" fmla="*/ 315066 w 484203"/>
              <a:gd name="connsiteY23" fmla="*/ 302158 h 312729"/>
              <a:gd name="connsiteX24" fmla="*/ 336208 w 484203"/>
              <a:gd name="connsiteY24" fmla="*/ 286301 h 312729"/>
              <a:gd name="connsiteX25" fmla="*/ 367921 w 484203"/>
              <a:gd name="connsiteY25" fmla="*/ 265159 h 312729"/>
              <a:gd name="connsiteX26" fmla="*/ 399635 w 484203"/>
              <a:gd name="connsiteY26" fmla="*/ 233446 h 312729"/>
              <a:gd name="connsiteX27" fmla="*/ 410206 w 484203"/>
              <a:gd name="connsiteY27" fmla="*/ 222874 h 312729"/>
              <a:gd name="connsiteX28" fmla="*/ 426062 w 484203"/>
              <a:gd name="connsiteY28" fmla="*/ 212303 h 312729"/>
              <a:gd name="connsiteX29" fmla="*/ 441919 w 484203"/>
              <a:gd name="connsiteY29" fmla="*/ 175304 h 312729"/>
              <a:gd name="connsiteX30" fmla="*/ 457776 w 484203"/>
              <a:gd name="connsiteY30" fmla="*/ 133020 h 312729"/>
              <a:gd name="connsiteX31" fmla="*/ 468347 w 484203"/>
              <a:gd name="connsiteY31" fmla="*/ 69594 h 312729"/>
              <a:gd name="connsiteX32" fmla="*/ 478918 w 484203"/>
              <a:gd name="connsiteY32" fmla="*/ 59022 h 312729"/>
              <a:gd name="connsiteX33" fmla="*/ 484203 w 484203"/>
              <a:gd name="connsiteY33" fmla="*/ 43166 h 312729"/>
              <a:gd name="connsiteX34" fmla="*/ 478918 w 484203"/>
              <a:gd name="connsiteY34" fmla="*/ 16738 h 312729"/>
              <a:gd name="connsiteX35" fmla="*/ 447205 w 484203"/>
              <a:gd name="connsiteY35" fmla="*/ 881 h 312729"/>
              <a:gd name="connsiteX36" fmla="*/ 420777 w 484203"/>
              <a:gd name="connsiteY36" fmla="*/ 881 h 31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4203" h="312729">
                <a:moveTo>
                  <a:pt x="420777" y="881"/>
                </a:moveTo>
                <a:cubicBezTo>
                  <a:pt x="395230" y="1762"/>
                  <a:pt x="335986" y="1493"/>
                  <a:pt x="293924" y="6167"/>
                </a:cubicBezTo>
                <a:cubicBezTo>
                  <a:pt x="287610" y="6869"/>
                  <a:pt x="281710" y="11534"/>
                  <a:pt x="278067" y="16738"/>
                </a:cubicBezTo>
                <a:cubicBezTo>
                  <a:pt x="269030" y="29648"/>
                  <a:pt x="260747" y="43734"/>
                  <a:pt x="256925" y="59022"/>
                </a:cubicBezTo>
                <a:lnTo>
                  <a:pt x="251639" y="80165"/>
                </a:lnTo>
                <a:cubicBezTo>
                  <a:pt x="235782" y="78403"/>
                  <a:pt x="219806" y="77502"/>
                  <a:pt x="204069" y="74879"/>
                </a:cubicBezTo>
                <a:cubicBezTo>
                  <a:pt x="190407" y="72602"/>
                  <a:pt x="183475" y="66964"/>
                  <a:pt x="172356" y="59022"/>
                </a:cubicBezTo>
                <a:cubicBezTo>
                  <a:pt x="165188" y="53902"/>
                  <a:pt x="158261" y="48451"/>
                  <a:pt x="151214" y="43166"/>
                </a:cubicBezTo>
                <a:cubicBezTo>
                  <a:pt x="147690" y="36119"/>
                  <a:pt x="145687" y="28077"/>
                  <a:pt x="140643" y="22024"/>
                </a:cubicBezTo>
                <a:cubicBezTo>
                  <a:pt x="132760" y="12564"/>
                  <a:pt x="119754" y="9775"/>
                  <a:pt x="108930" y="6167"/>
                </a:cubicBezTo>
                <a:cubicBezTo>
                  <a:pt x="86026" y="7929"/>
                  <a:pt x="62743" y="6947"/>
                  <a:pt x="40217" y="11452"/>
                </a:cubicBezTo>
                <a:cubicBezTo>
                  <a:pt x="35330" y="12429"/>
                  <a:pt x="32210" y="17751"/>
                  <a:pt x="29646" y="22024"/>
                </a:cubicBezTo>
                <a:cubicBezTo>
                  <a:pt x="26780" y="26801"/>
                  <a:pt x="26852" y="32897"/>
                  <a:pt x="24361" y="37880"/>
                </a:cubicBezTo>
                <a:cubicBezTo>
                  <a:pt x="3867" y="78870"/>
                  <a:pt x="21792" y="29733"/>
                  <a:pt x="8504" y="69594"/>
                </a:cubicBezTo>
                <a:cubicBezTo>
                  <a:pt x="10451" y="98789"/>
                  <a:pt x="0" y="140372"/>
                  <a:pt x="24361" y="164733"/>
                </a:cubicBezTo>
                <a:cubicBezTo>
                  <a:pt x="28853" y="169225"/>
                  <a:pt x="34932" y="171780"/>
                  <a:pt x="40217" y="175304"/>
                </a:cubicBezTo>
                <a:cubicBezTo>
                  <a:pt x="43741" y="180590"/>
                  <a:pt x="46820" y="186201"/>
                  <a:pt x="50788" y="191161"/>
                </a:cubicBezTo>
                <a:cubicBezTo>
                  <a:pt x="63585" y="207157"/>
                  <a:pt x="61702" y="195344"/>
                  <a:pt x="66645" y="217589"/>
                </a:cubicBezTo>
                <a:cubicBezTo>
                  <a:pt x="68970" y="228051"/>
                  <a:pt x="64874" y="241237"/>
                  <a:pt x="71931" y="249302"/>
                </a:cubicBezTo>
                <a:cubicBezTo>
                  <a:pt x="79269" y="257688"/>
                  <a:pt x="103644" y="259873"/>
                  <a:pt x="103644" y="259873"/>
                </a:cubicBezTo>
                <a:cubicBezTo>
                  <a:pt x="114215" y="266920"/>
                  <a:pt x="128310" y="270444"/>
                  <a:pt x="135357" y="281015"/>
                </a:cubicBezTo>
                <a:lnTo>
                  <a:pt x="156499" y="312729"/>
                </a:lnTo>
                <a:cubicBezTo>
                  <a:pt x="198784" y="310967"/>
                  <a:pt x="241125" y="310258"/>
                  <a:pt x="283353" y="307443"/>
                </a:cubicBezTo>
                <a:cubicBezTo>
                  <a:pt x="294046" y="306730"/>
                  <a:pt x="305116" y="306138"/>
                  <a:pt x="315066" y="302158"/>
                </a:cubicBezTo>
                <a:cubicBezTo>
                  <a:pt x="323245" y="298886"/>
                  <a:pt x="328991" y="291353"/>
                  <a:pt x="336208" y="286301"/>
                </a:cubicBezTo>
                <a:cubicBezTo>
                  <a:pt x="346616" y="279015"/>
                  <a:pt x="358937" y="274142"/>
                  <a:pt x="367921" y="265159"/>
                </a:cubicBezTo>
                <a:lnTo>
                  <a:pt x="399635" y="233446"/>
                </a:lnTo>
                <a:cubicBezTo>
                  <a:pt x="403159" y="229922"/>
                  <a:pt x="406060" y="225638"/>
                  <a:pt x="410206" y="222874"/>
                </a:cubicBezTo>
                <a:lnTo>
                  <a:pt x="426062" y="212303"/>
                </a:lnTo>
                <a:cubicBezTo>
                  <a:pt x="433630" y="197169"/>
                  <a:pt x="438029" y="190864"/>
                  <a:pt x="441919" y="175304"/>
                </a:cubicBezTo>
                <a:cubicBezTo>
                  <a:pt x="451062" y="138731"/>
                  <a:pt x="440375" y="159122"/>
                  <a:pt x="457776" y="133020"/>
                </a:cubicBezTo>
                <a:cubicBezTo>
                  <a:pt x="458208" y="129993"/>
                  <a:pt x="465033" y="77327"/>
                  <a:pt x="468347" y="69594"/>
                </a:cubicBezTo>
                <a:cubicBezTo>
                  <a:pt x="470310" y="65013"/>
                  <a:pt x="475394" y="62546"/>
                  <a:pt x="478918" y="59022"/>
                </a:cubicBezTo>
                <a:cubicBezTo>
                  <a:pt x="480680" y="53737"/>
                  <a:pt x="484203" y="48737"/>
                  <a:pt x="484203" y="43166"/>
                </a:cubicBezTo>
                <a:cubicBezTo>
                  <a:pt x="484203" y="34182"/>
                  <a:pt x="483375" y="24538"/>
                  <a:pt x="478918" y="16738"/>
                </a:cubicBezTo>
                <a:cubicBezTo>
                  <a:pt x="474613" y="9204"/>
                  <a:pt x="454891" y="2803"/>
                  <a:pt x="447205" y="881"/>
                </a:cubicBezTo>
                <a:cubicBezTo>
                  <a:pt x="445496" y="454"/>
                  <a:pt x="446324" y="0"/>
                  <a:pt x="420777" y="88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6417047" y="2494779"/>
            <a:ext cx="1120146" cy="1614828"/>
          </a:xfrm>
          <a:custGeom>
            <a:avLst/>
            <a:gdLst>
              <a:gd name="connsiteX0" fmla="*/ 1120146 w 1120146"/>
              <a:gd name="connsiteY0" fmla="*/ 73998 h 1614828"/>
              <a:gd name="connsiteX1" fmla="*/ 1099004 w 1120146"/>
              <a:gd name="connsiteY1" fmla="*/ 58141 h 1614828"/>
              <a:gd name="connsiteX2" fmla="*/ 1083147 w 1120146"/>
              <a:gd name="connsiteY2" fmla="*/ 52856 h 1614828"/>
              <a:gd name="connsiteX3" fmla="*/ 1062005 w 1120146"/>
              <a:gd name="connsiteY3" fmla="*/ 42285 h 1614828"/>
              <a:gd name="connsiteX4" fmla="*/ 1035577 w 1120146"/>
              <a:gd name="connsiteY4" fmla="*/ 21142 h 1614828"/>
              <a:gd name="connsiteX5" fmla="*/ 1019721 w 1120146"/>
              <a:gd name="connsiteY5" fmla="*/ 10571 h 1614828"/>
              <a:gd name="connsiteX6" fmla="*/ 988007 w 1120146"/>
              <a:gd name="connsiteY6" fmla="*/ 0 h 1614828"/>
              <a:gd name="connsiteX7" fmla="*/ 945723 w 1120146"/>
              <a:gd name="connsiteY7" fmla="*/ 5286 h 1614828"/>
              <a:gd name="connsiteX8" fmla="*/ 914010 w 1120146"/>
              <a:gd name="connsiteY8" fmla="*/ 36999 h 1614828"/>
              <a:gd name="connsiteX9" fmla="*/ 898153 w 1120146"/>
              <a:gd name="connsiteY9" fmla="*/ 52856 h 1614828"/>
              <a:gd name="connsiteX10" fmla="*/ 887582 w 1120146"/>
              <a:gd name="connsiteY10" fmla="*/ 73998 h 1614828"/>
              <a:gd name="connsiteX11" fmla="*/ 850583 w 1120146"/>
              <a:gd name="connsiteY11" fmla="*/ 89855 h 1614828"/>
              <a:gd name="connsiteX12" fmla="*/ 808299 w 1120146"/>
              <a:gd name="connsiteY12" fmla="*/ 126853 h 1614828"/>
              <a:gd name="connsiteX13" fmla="*/ 792442 w 1120146"/>
              <a:gd name="connsiteY13" fmla="*/ 137424 h 1614828"/>
              <a:gd name="connsiteX14" fmla="*/ 766014 w 1120146"/>
              <a:gd name="connsiteY14" fmla="*/ 169138 h 1614828"/>
              <a:gd name="connsiteX15" fmla="*/ 750158 w 1120146"/>
              <a:gd name="connsiteY15" fmla="*/ 190280 h 1614828"/>
              <a:gd name="connsiteX16" fmla="*/ 739587 w 1120146"/>
              <a:gd name="connsiteY16" fmla="*/ 221993 h 1614828"/>
              <a:gd name="connsiteX17" fmla="*/ 734301 w 1120146"/>
              <a:gd name="connsiteY17" fmla="*/ 237850 h 1614828"/>
              <a:gd name="connsiteX18" fmla="*/ 713159 w 1120146"/>
              <a:gd name="connsiteY18" fmla="*/ 269563 h 1614828"/>
              <a:gd name="connsiteX19" fmla="*/ 713159 w 1120146"/>
              <a:gd name="connsiteY19" fmla="*/ 412273 h 1614828"/>
              <a:gd name="connsiteX20" fmla="*/ 692017 w 1120146"/>
              <a:gd name="connsiteY20" fmla="*/ 443986 h 1614828"/>
              <a:gd name="connsiteX21" fmla="*/ 686731 w 1120146"/>
              <a:gd name="connsiteY21" fmla="*/ 459843 h 1614828"/>
              <a:gd name="connsiteX22" fmla="*/ 676160 w 1120146"/>
              <a:gd name="connsiteY22" fmla="*/ 475700 h 1614828"/>
              <a:gd name="connsiteX23" fmla="*/ 670874 w 1120146"/>
              <a:gd name="connsiteY23" fmla="*/ 512698 h 1614828"/>
              <a:gd name="connsiteX24" fmla="*/ 639161 w 1120146"/>
              <a:gd name="connsiteY24" fmla="*/ 523270 h 1614828"/>
              <a:gd name="connsiteX25" fmla="*/ 618019 w 1120146"/>
              <a:gd name="connsiteY25" fmla="*/ 581411 h 1614828"/>
              <a:gd name="connsiteX26" fmla="*/ 607448 w 1120146"/>
              <a:gd name="connsiteY26" fmla="*/ 597267 h 1614828"/>
              <a:gd name="connsiteX27" fmla="*/ 559878 w 1120146"/>
              <a:gd name="connsiteY27" fmla="*/ 634266 h 1614828"/>
              <a:gd name="connsiteX28" fmla="*/ 528165 w 1120146"/>
              <a:gd name="connsiteY28" fmla="*/ 660694 h 1614828"/>
              <a:gd name="connsiteX29" fmla="*/ 507022 w 1120146"/>
              <a:gd name="connsiteY29" fmla="*/ 713549 h 1614828"/>
              <a:gd name="connsiteX30" fmla="*/ 491166 w 1120146"/>
              <a:gd name="connsiteY30" fmla="*/ 750548 h 1614828"/>
              <a:gd name="connsiteX31" fmla="*/ 470024 w 1120146"/>
              <a:gd name="connsiteY31" fmla="*/ 782261 h 1614828"/>
              <a:gd name="connsiteX32" fmla="*/ 459452 w 1120146"/>
              <a:gd name="connsiteY32" fmla="*/ 798118 h 1614828"/>
              <a:gd name="connsiteX33" fmla="*/ 427739 w 1120146"/>
              <a:gd name="connsiteY33" fmla="*/ 824546 h 1614828"/>
              <a:gd name="connsiteX34" fmla="*/ 401311 w 1120146"/>
              <a:gd name="connsiteY34" fmla="*/ 856259 h 1614828"/>
              <a:gd name="connsiteX35" fmla="*/ 385455 w 1120146"/>
              <a:gd name="connsiteY35" fmla="*/ 903829 h 1614828"/>
              <a:gd name="connsiteX36" fmla="*/ 374884 w 1120146"/>
              <a:gd name="connsiteY36" fmla="*/ 951399 h 1614828"/>
              <a:gd name="connsiteX37" fmla="*/ 364313 w 1120146"/>
              <a:gd name="connsiteY37" fmla="*/ 1009540 h 1614828"/>
              <a:gd name="connsiteX38" fmla="*/ 353741 w 1120146"/>
              <a:gd name="connsiteY38" fmla="*/ 1020111 h 1614828"/>
              <a:gd name="connsiteX39" fmla="*/ 337885 w 1120146"/>
              <a:gd name="connsiteY39" fmla="*/ 1072967 h 1614828"/>
              <a:gd name="connsiteX40" fmla="*/ 327314 w 1120146"/>
              <a:gd name="connsiteY40" fmla="*/ 1104680 h 1614828"/>
              <a:gd name="connsiteX41" fmla="*/ 322028 w 1120146"/>
              <a:gd name="connsiteY41" fmla="*/ 1120537 h 1614828"/>
              <a:gd name="connsiteX42" fmla="*/ 306171 w 1120146"/>
              <a:gd name="connsiteY42" fmla="*/ 1199820 h 1614828"/>
              <a:gd name="connsiteX43" fmla="*/ 285029 w 1120146"/>
              <a:gd name="connsiteY43" fmla="*/ 1205105 h 1614828"/>
              <a:gd name="connsiteX44" fmla="*/ 274458 w 1120146"/>
              <a:gd name="connsiteY44" fmla="*/ 1220962 h 1614828"/>
              <a:gd name="connsiteX45" fmla="*/ 258602 w 1120146"/>
              <a:gd name="connsiteY45" fmla="*/ 1231533 h 1614828"/>
              <a:gd name="connsiteX46" fmla="*/ 248030 w 1120146"/>
              <a:gd name="connsiteY46" fmla="*/ 1263246 h 1614828"/>
              <a:gd name="connsiteX47" fmla="*/ 242745 w 1120146"/>
              <a:gd name="connsiteY47" fmla="*/ 1305531 h 1614828"/>
              <a:gd name="connsiteX48" fmla="*/ 195175 w 1120146"/>
              <a:gd name="connsiteY48" fmla="*/ 1353101 h 1614828"/>
              <a:gd name="connsiteX49" fmla="*/ 137034 w 1120146"/>
              <a:gd name="connsiteY49" fmla="*/ 1384814 h 1614828"/>
              <a:gd name="connsiteX50" fmla="*/ 115892 w 1120146"/>
              <a:gd name="connsiteY50" fmla="*/ 1395385 h 1614828"/>
              <a:gd name="connsiteX51" fmla="*/ 100035 w 1120146"/>
              <a:gd name="connsiteY51" fmla="*/ 1400671 h 1614828"/>
              <a:gd name="connsiteX52" fmla="*/ 84178 w 1120146"/>
              <a:gd name="connsiteY52" fmla="*/ 1411242 h 1614828"/>
              <a:gd name="connsiteX53" fmla="*/ 41894 w 1120146"/>
              <a:gd name="connsiteY53" fmla="*/ 1421813 h 1614828"/>
              <a:gd name="connsiteX54" fmla="*/ 26037 w 1120146"/>
              <a:gd name="connsiteY54" fmla="*/ 1427098 h 1614828"/>
              <a:gd name="connsiteX55" fmla="*/ 10181 w 1120146"/>
              <a:gd name="connsiteY55" fmla="*/ 1442955 h 1614828"/>
              <a:gd name="connsiteX56" fmla="*/ 10181 w 1120146"/>
              <a:gd name="connsiteY56" fmla="*/ 1490525 h 1614828"/>
              <a:gd name="connsiteX57" fmla="*/ 15466 w 1120146"/>
              <a:gd name="connsiteY57" fmla="*/ 1511667 h 1614828"/>
              <a:gd name="connsiteX58" fmla="*/ 47180 w 1120146"/>
              <a:gd name="connsiteY58" fmla="*/ 1538095 h 1614828"/>
              <a:gd name="connsiteX59" fmla="*/ 168747 w 1120146"/>
              <a:gd name="connsiteY59" fmla="*/ 1532809 h 1614828"/>
              <a:gd name="connsiteX60" fmla="*/ 221603 w 1120146"/>
              <a:gd name="connsiteY60" fmla="*/ 1527524 h 1614828"/>
              <a:gd name="connsiteX61" fmla="*/ 237459 w 1120146"/>
              <a:gd name="connsiteY61" fmla="*/ 1511667 h 1614828"/>
              <a:gd name="connsiteX62" fmla="*/ 242745 w 1120146"/>
              <a:gd name="connsiteY62" fmla="*/ 1495811 h 1614828"/>
              <a:gd name="connsiteX63" fmla="*/ 300886 w 1120146"/>
              <a:gd name="connsiteY63" fmla="*/ 1501096 h 1614828"/>
              <a:gd name="connsiteX64" fmla="*/ 306171 w 1120146"/>
              <a:gd name="connsiteY64" fmla="*/ 1516953 h 1614828"/>
              <a:gd name="connsiteX65" fmla="*/ 311457 w 1120146"/>
              <a:gd name="connsiteY65" fmla="*/ 1575094 h 1614828"/>
              <a:gd name="connsiteX66" fmla="*/ 327314 w 1120146"/>
              <a:gd name="connsiteY66" fmla="*/ 1585665 h 1614828"/>
              <a:gd name="connsiteX67" fmla="*/ 406597 w 1120146"/>
              <a:gd name="connsiteY67" fmla="*/ 1596236 h 1614828"/>
              <a:gd name="connsiteX68" fmla="*/ 417168 w 1120146"/>
              <a:gd name="connsiteY68" fmla="*/ 1612093 h 1614828"/>
              <a:gd name="connsiteX69" fmla="*/ 448881 w 1120146"/>
              <a:gd name="connsiteY69" fmla="*/ 1596236 h 1614828"/>
              <a:gd name="connsiteX70" fmla="*/ 438310 w 1120146"/>
              <a:gd name="connsiteY70" fmla="*/ 1559237 h 1614828"/>
              <a:gd name="connsiteX71" fmla="*/ 422454 w 1120146"/>
              <a:gd name="connsiteY71" fmla="*/ 1553952 h 1614828"/>
              <a:gd name="connsiteX72" fmla="*/ 406597 w 1120146"/>
              <a:gd name="connsiteY72" fmla="*/ 1522238 h 1614828"/>
              <a:gd name="connsiteX73" fmla="*/ 396026 w 1120146"/>
              <a:gd name="connsiteY73" fmla="*/ 1427098 h 1614828"/>
              <a:gd name="connsiteX74" fmla="*/ 390740 w 1120146"/>
              <a:gd name="connsiteY74" fmla="*/ 1416527 h 1614828"/>
              <a:gd name="connsiteX75" fmla="*/ 369598 w 1120146"/>
              <a:gd name="connsiteY75" fmla="*/ 1400671 h 1614828"/>
              <a:gd name="connsiteX76" fmla="*/ 374884 w 1120146"/>
              <a:gd name="connsiteY76" fmla="*/ 1316102 h 1614828"/>
              <a:gd name="connsiteX77" fmla="*/ 390740 w 1120146"/>
              <a:gd name="connsiteY77" fmla="*/ 1284389 h 1614828"/>
              <a:gd name="connsiteX78" fmla="*/ 406597 w 1120146"/>
              <a:gd name="connsiteY78" fmla="*/ 1268532 h 1614828"/>
              <a:gd name="connsiteX79" fmla="*/ 417168 w 1120146"/>
              <a:gd name="connsiteY79" fmla="*/ 1252675 h 1614828"/>
              <a:gd name="connsiteX80" fmla="*/ 427739 w 1120146"/>
              <a:gd name="connsiteY80" fmla="*/ 1226248 h 1614828"/>
              <a:gd name="connsiteX81" fmla="*/ 438310 w 1120146"/>
              <a:gd name="connsiteY81" fmla="*/ 1194534 h 1614828"/>
              <a:gd name="connsiteX82" fmla="*/ 443596 w 1120146"/>
              <a:gd name="connsiteY82" fmla="*/ 1178678 h 1614828"/>
              <a:gd name="connsiteX83" fmla="*/ 454167 w 1120146"/>
              <a:gd name="connsiteY83" fmla="*/ 1141679 h 1614828"/>
              <a:gd name="connsiteX84" fmla="*/ 459452 w 1120146"/>
              <a:gd name="connsiteY84" fmla="*/ 1104680 h 1614828"/>
              <a:gd name="connsiteX85" fmla="*/ 464738 w 1120146"/>
              <a:gd name="connsiteY85" fmla="*/ 1088823 h 1614828"/>
              <a:gd name="connsiteX86" fmla="*/ 470024 w 1120146"/>
              <a:gd name="connsiteY86" fmla="*/ 1067681 h 1614828"/>
              <a:gd name="connsiteX87" fmla="*/ 480595 w 1120146"/>
              <a:gd name="connsiteY87" fmla="*/ 1014826 h 1614828"/>
              <a:gd name="connsiteX88" fmla="*/ 491166 w 1120146"/>
              <a:gd name="connsiteY88" fmla="*/ 998969 h 1614828"/>
              <a:gd name="connsiteX89" fmla="*/ 501737 w 1120146"/>
              <a:gd name="connsiteY89" fmla="*/ 956685 h 1614828"/>
              <a:gd name="connsiteX90" fmla="*/ 522879 w 1120146"/>
              <a:gd name="connsiteY90" fmla="*/ 924971 h 1614828"/>
              <a:gd name="connsiteX91" fmla="*/ 528165 w 1120146"/>
              <a:gd name="connsiteY91" fmla="*/ 909115 h 1614828"/>
              <a:gd name="connsiteX92" fmla="*/ 544021 w 1120146"/>
              <a:gd name="connsiteY92" fmla="*/ 856259 h 1614828"/>
              <a:gd name="connsiteX93" fmla="*/ 554592 w 1120146"/>
              <a:gd name="connsiteY93" fmla="*/ 835117 h 1614828"/>
              <a:gd name="connsiteX94" fmla="*/ 570449 w 1120146"/>
              <a:gd name="connsiteY94" fmla="*/ 824546 h 1614828"/>
              <a:gd name="connsiteX95" fmla="*/ 586306 w 1120146"/>
              <a:gd name="connsiteY95" fmla="*/ 792833 h 1614828"/>
              <a:gd name="connsiteX96" fmla="*/ 591591 w 1120146"/>
              <a:gd name="connsiteY96" fmla="*/ 776976 h 1614828"/>
              <a:gd name="connsiteX97" fmla="*/ 612733 w 1120146"/>
              <a:gd name="connsiteY97" fmla="*/ 761119 h 1614828"/>
              <a:gd name="connsiteX98" fmla="*/ 623304 w 1120146"/>
              <a:gd name="connsiteY98" fmla="*/ 745263 h 1614828"/>
              <a:gd name="connsiteX99" fmla="*/ 655018 w 1120146"/>
              <a:gd name="connsiteY99" fmla="*/ 724120 h 1614828"/>
              <a:gd name="connsiteX100" fmla="*/ 686731 w 1120146"/>
              <a:gd name="connsiteY100" fmla="*/ 676550 h 1614828"/>
              <a:gd name="connsiteX101" fmla="*/ 697302 w 1120146"/>
              <a:gd name="connsiteY101" fmla="*/ 660694 h 1614828"/>
              <a:gd name="connsiteX102" fmla="*/ 707873 w 1120146"/>
              <a:gd name="connsiteY102" fmla="*/ 623695 h 1614828"/>
              <a:gd name="connsiteX103" fmla="*/ 718444 w 1120146"/>
              <a:gd name="connsiteY103" fmla="*/ 591982 h 1614828"/>
              <a:gd name="connsiteX104" fmla="*/ 723730 w 1120146"/>
              <a:gd name="connsiteY104" fmla="*/ 576125 h 1614828"/>
              <a:gd name="connsiteX105" fmla="*/ 729015 w 1120146"/>
              <a:gd name="connsiteY105" fmla="*/ 560268 h 1614828"/>
              <a:gd name="connsiteX106" fmla="*/ 755443 w 1120146"/>
              <a:gd name="connsiteY106" fmla="*/ 528555 h 1614828"/>
              <a:gd name="connsiteX107" fmla="*/ 776585 w 1120146"/>
              <a:gd name="connsiteY107" fmla="*/ 480985 h 1614828"/>
              <a:gd name="connsiteX108" fmla="*/ 803013 w 1120146"/>
              <a:gd name="connsiteY108" fmla="*/ 443986 h 1614828"/>
              <a:gd name="connsiteX109" fmla="*/ 824155 w 1120146"/>
              <a:gd name="connsiteY109" fmla="*/ 433415 h 1614828"/>
              <a:gd name="connsiteX110" fmla="*/ 834726 w 1120146"/>
              <a:gd name="connsiteY110" fmla="*/ 295991 h 1614828"/>
              <a:gd name="connsiteX111" fmla="*/ 845298 w 1120146"/>
              <a:gd name="connsiteY111" fmla="*/ 280134 h 1614828"/>
              <a:gd name="connsiteX112" fmla="*/ 861154 w 1120146"/>
              <a:gd name="connsiteY112" fmla="*/ 248421 h 1614828"/>
              <a:gd name="connsiteX113" fmla="*/ 877011 w 1120146"/>
              <a:gd name="connsiteY113" fmla="*/ 232564 h 1614828"/>
              <a:gd name="connsiteX114" fmla="*/ 903439 w 1120146"/>
              <a:gd name="connsiteY114" fmla="*/ 200851 h 1614828"/>
              <a:gd name="connsiteX115" fmla="*/ 935152 w 1120146"/>
              <a:gd name="connsiteY115" fmla="*/ 179709 h 1614828"/>
              <a:gd name="connsiteX116" fmla="*/ 951008 w 1120146"/>
              <a:gd name="connsiteY116" fmla="*/ 163852 h 1614828"/>
              <a:gd name="connsiteX117" fmla="*/ 1030292 w 1120146"/>
              <a:gd name="connsiteY117" fmla="*/ 158567 h 1614828"/>
              <a:gd name="connsiteX118" fmla="*/ 1056719 w 1120146"/>
              <a:gd name="connsiteY118" fmla="*/ 153281 h 1614828"/>
              <a:gd name="connsiteX119" fmla="*/ 1067291 w 1120146"/>
              <a:gd name="connsiteY119" fmla="*/ 142710 h 1614828"/>
              <a:gd name="connsiteX120" fmla="*/ 1083147 w 1120146"/>
              <a:gd name="connsiteY120" fmla="*/ 132139 h 1614828"/>
              <a:gd name="connsiteX121" fmla="*/ 1083147 w 1120146"/>
              <a:gd name="connsiteY121" fmla="*/ 68712 h 1614828"/>
              <a:gd name="connsiteX122" fmla="*/ 1077862 w 1120146"/>
              <a:gd name="connsiteY122" fmla="*/ 52856 h 1614828"/>
              <a:gd name="connsiteX123" fmla="*/ 1067291 w 1120146"/>
              <a:gd name="connsiteY123" fmla="*/ 47570 h 161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120146" h="1614828">
                <a:moveTo>
                  <a:pt x="1120146" y="73998"/>
                </a:moveTo>
                <a:cubicBezTo>
                  <a:pt x="1113099" y="68712"/>
                  <a:pt x="1106653" y="62512"/>
                  <a:pt x="1099004" y="58141"/>
                </a:cubicBezTo>
                <a:cubicBezTo>
                  <a:pt x="1094167" y="55377"/>
                  <a:pt x="1088268" y="55051"/>
                  <a:pt x="1083147" y="52856"/>
                </a:cubicBezTo>
                <a:cubicBezTo>
                  <a:pt x="1075905" y="49752"/>
                  <a:pt x="1069052" y="45809"/>
                  <a:pt x="1062005" y="42285"/>
                </a:cubicBezTo>
                <a:cubicBezTo>
                  <a:pt x="1044185" y="15555"/>
                  <a:pt x="1061108" y="33908"/>
                  <a:pt x="1035577" y="21142"/>
                </a:cubicBezTo>
                <a:cubicBezTo>
                  <a:pt x="1029895" y="18301"/>
                  <a:pt x="1025526" y="13151"/>
                  <a:pt x="1019721" y="10571"/>
                </a:cubicBezTo>
                <a:cubicBezTo>
                  <a:pt x="1009538" y="6045"/>
                  <a:pt x="988007" y="0"/>
                  <a:pt x="988007" y="0"/>
                </a:cubicBezTo>
                <a:cubicBezTo>
                  <a:pt x="973912" y="1762"/>
                  <a:pt x="959198" y="794"/>
                  <a:pt x="945723" y="5286"/>
                </a:cubicBezTo>
                <a:cubicBezTo>
                  <a:pt x="924685" y="12299"/>
                  <a:pt x="925727" y="22938"/>
                  <a:pt x="914010" y="36999"/>
                </a:cubicBezTo>
                <a:cubicBezTo>
                  <a:pt x="909225" y="42742"/>
                  <a:pt x="902498" y="46773"/>
                  <a:pt x="898153" y="52856"/>
                </a:cubicBezTo>
                <a:cubicBezTo>
                  <a:pt x="893573" y="59268"/>
                  <a:pt x="892626" y="67945"/>
                  <a:pt x="887582" y="73998"/>
                </a:cubicBezTo>
                <a:cubicBezTo>
                  <a:pt x="877977" y="85524"/>
                  <a:pt x="863827" y="86544"/>
                  <a:pt x="850583" y="89855"/>
                </a:cubicBezTo>
                <a:cubicBezTo>
                  <a:pt x="832965" y="116282"/>
                  <a:pt x="845297" y="102188"/>
                  <a:pt x="808299" y="126853"/>
                </a:cubicBezTo>
                <a:lnTo>
                  <a:pt x="792442" y="137424"/>
                </a:lnTo>
                <a:cubicBezTo>
                  <a:pt x="769078" y="172471"/>
                  <a:pt x="796537" y="133527"/>
                  <a:pt x="766014" y="169138"/>
                </a:cubicBezTo>
                <a:cubicBezTo>
                  <a:pt x="760281" y="175826"/>
                  <a:pt x="755443" y="183233"/>
                  <a:pt x="750158" y="190280"/>
                </a:cubicBezTo>
                <a:lnTo>
                  <a:pt x="739587" y="221993"/>
                </a:lnTo>
                <a:cubicBezTo>
                  <a:pt x="737825" y="227279"/>
                  <a:pt x="737392" y="233214"/>
                  <a:pt x="734301" y="237850"/>
                </a:cubicBezTo>
                <a:lnTo>
                  <a:pt x="713159" y="269563"/>
                </a:lnTo>
                <a:cubicBezTo>
                  <a:pt x="724013" y="323840"/>
                  <a:pt x="727660" y="331064"/>
                  <a:pt x="713159" y="412273"/>
                </a:cubicBezTo>
                <a:cubicBezTo>
                  <a:pt x="710926" y="424780"/>
                  <a:pt x="696035" y="431933"/>
                  <a:pt x="692017" y="443986"/>
                </a:cubicBezTo>
                <a:cubicBezTo>
                  <a:pt x="690255" y="449272"/>
                  <a:pt x="689223" y="454860"/>
                  <a:pt x="686731" y="459843"/>
                </a:cubicBezTo>
                <a:cubicBezTo>
                  <a:pt x="683890" y="465525"/>
                  <a:pt x="679684" y="470414"/>
                  <a:pt x="676160" y="475700"/>
                </a:cubicBezTo>
                <a:cubicBezTo>
                  <a:pt x="674398" y="488033"/>
                  <a:pt x="678522" y="502864"/>
                  <a:pt x="670874" y="512698"/>
                </a:cubicBezTo>
                <a:cubicBezTo>
                  <a:pt x="664033" y="521494"/>
                  <a:pt x="639161" y="523270"/>
                  <a:pt x="639161" y="523270"/>
                </a:cubicBezTo>
                <a:cubicBezTo>
                  <a:pt x="607362" y="565667"/>
                  <a:pt x="636524" y="519726"/>
                  <a:pt x="618019" y="581411"/>
                </a:cubicBezTo>
                <a:cubicBezTo>
                  <a:pt x="616194" y="587495"/>
                  <a:pt x="611515" y="592387"/>
                  <a:pt x="607448" y="597267"/>
                </a:cubicBezTo>
                <a:cubicBezTo>
                  <a:pt x="570247" y="641908"/>
                  <a:pt x="618819" y="575325"/>
                  <a:pt x="559878" y="634266"/>
                </a:cubicBezTo>
                <a:cubicBezTo>
                  <a:pt x="539529" y="654615"/>
                  <a:pt x="550241" y="645976"/>
                  <a:pt x="528165" y="660694"/>
                </a:cubicBezTo>
                <a:cubicBezTo>
                  <a:pt x="504093" y="732904"/>
                  <a:pt x="530360" y="659090"/>
                  <a:pt x="507022" y="713549"/>
                </a:cubicBezTo>
                <a:cubicBezTo>
                  <a:pt x="496085" y="739070"/>
                  <a:pt x="508698" y="721327"/>
                  <a:pt x="491166" y="750548"/>
                </a:cubicBezTo>
                <a:cubicBezTo>
                  <a:pt x="484629" y="761442"/>
                  <a:pt x="477071" y="771690"/>
                  <a:pt x="470024" y="782261"/>
                </a:cubicBezTo>
                <a:cubicBezTo>
                  <a:pt x="466500" y="787547"/>
                  <a:pt x="463944" y="793626"/>
                  <a:pt x="459452" y="798118"/>
                </a:cubicBezTo>
                <a:cubicBezTo>
                  <a:pt x="413137" y="844436"/>
                  <a:pt x="471884" y="787759"/>
                  <a:pt x="427739" y="824546"/>
                </a:cubicBezTo>
                <a:cubicBezTo>
                  <a:pt x="412478" y="837263"/>
                  <a:pt x="411705" y="840669"/>
                  <a:pt x="401311" y="856259"/>
                </a:cubicBezTo>
                <a:cubicBezTo>
                  <a:pt x="396026" y="872116"/>
                  <a:pt x="389509" y="887614"/>
                  <a:pt x="385455" y="903829"/>
                </a:cubicBezTo>
                <a:cubicBezTo>
                  <a:pt x="379796" y="926463"/>
                  <a:pt x="379360" y="926781"/>
                  <a:pt x="374884" y="951399"/>
                </a:cubicBezTo>
                <a:cubicBezTo>
                  <a:pt x="374476" y="953642"/>
                  <a:pt x="366372" y="1004736"/>
                  <a:pt x="364313" y="1009540"/>
                </a:cubicBezTo>
                <a:cubicBezTo>
                  <a:pt x="362350" y="1014121"/>
                  <a:pt x="357265" y="1016587"/>
                  <a:pt x="353741" y="1020111"/>
                </a:cubicBezTo>
                <a:cubicBezTo>
                  <a:pt x="333539" y="1060516"/>
                  <a:pt x="351047" y="1020318"/>
                  <a:pt x="337885" y="1072967"/>
                </a:cubicBezTo>
                <a:cubicBezTo>
                  <a:pt x="335183" y="1083777"/>
                  <a:pt x="330838" y="1094109"/>
                  <a:pt x="327314" y="1104680"/>
                </a:cubicBezTo>
                <a:lnTo>
                  <a:pt x="322028" y="1120537"/>
                </a:lnTo>
                <a:cubicBezTo>
                  <a:pt x="321304" y="1129948"/>
                  <a:pt x="331915" y="1186949"/>
                  <a:pt x="306171" y="1199820"/>
                </a:cubicBezTo>
                <a:cubicBezTo>
                  <a:pt x="299674" y="1203068"/>
                  <a:pt x="292076" y="1203343"/>
                  <a:pt x="285029" y="1205105"/>
                </a:cubicBezTo>
                <a:cubicBezTo>
                  <a:pt x="281505" y="1210391"/>
                  <a:pt x="278950" y="1216470"/>
                  <a:pt x="274458" y="1220962"/>
                </a:cubicBezTo>
                <a:cubicBezTo>
                  <a:pt x="269966" y="1225454"/>
                  <a:pt x="261969" y="1226146"/>
                  <a:pt x="258602" y="1231533"/>
                </a:cubicBezTo>
                <a:cubicBezTo>
                  <a:pt x="252696" y="1240982"/>
                  <a:pt x="248030" y="1263246"/>
                  <a:pt x="248030" y="1263246"/>
                </a:cubicBezTo>
                <a:cubicBezTo>
                  <a:pt x="246268" y="1277341"/>
                  <a:pt x="247522" y="1292154"/>
                  <a:pt x="242745" y="1305531"/>
                </a:cubicBezTo>
                <a:cubicBezTo>
                  <a:pt x="231417" y="1337250"/>
                  <a:pt x="219953" y="1337615"/>
                  <a:pt x="195175" y="1353101"/>
                </a:cubicBezTo>
                <a:cubicBezTo>
                  <a:pt x="156554" y="1377239"/>
                  <a:pt x="208944" y="1348859"/>
                  <a:pt x="137034" y="1384814"/>
                </a:cubicBezTo>
                <a:cubicBezTo>
                  <a:pt x="129987" y="1388338"/>
                  <a:pt x="123367" y="1392893"/>
                  <a:pt x="115892" y="1395385"/>
                </a:cubicBezTo>
                <a:cubicBezTo>
                  <a:pt x="110606" y="1397147"/>
                  <a:pt x="105018" y="1398179"/>
                  <a:pt x="100035" y="1400671"/>
                </a:cubicBezTo>
                <a:cubicBezTo>
                  <a:pt x="94353" y="1403512"/>
                  <a:pt x="90148" y="1409071"/>
                  <a:pt x="84178" y="1411242"/>
                </a:cubicBezTo>
                <a:cubicBezTo>
                  <a:pt x="70524" y="1416207"/>
                  <a:pt x="55677" y="1417219"/>
                  <a:pt x="41894" y="1421813"/>
                </a:cubicBezTo>
                <a:lnTo>
                  <a:pt x="26037" y="1427098"/>
                </a:lnTo>
                <a:cubicBezTo>
                  <a:pt x="20752" y="1432384"/>
                  <a:pt x="14327" y="1436736"/>
                  <a:pt x="10181" y="1442955"/>
                </a:cubicBezTo>
                <a:cubicBezTo>
                  <a:pt x="0" y="1458227"/>
                  <a:pt x="6875" y="1473997"/>
                  <a:pt x="10181" y="1490525"/>
                </a:cubicBezTo>
                <a:cubicBezTo>
                  <a:pt x="11606" y="1497648"/>
                  <a:pt x="11862" y="1505360"/>
                  <a:pt x="15466" y="1511667"/>
                </a:cubicBezTo>
                <a:cubicBezTo>
                  <a:pt x="21727" y="1522624"/>
                  <a:pt x="37075" y="1531359"/>
                  <a:pt x="47180" y="1538095"/>
                </a:cubicBezTo>
                <a:lnTo>
                  <a:pt x="168747" y="1532809"/>
                </a:lnTo>
                <a:cubicBezTo>
                  <a:pt x="186421" y="1531738"/>
                  <a:pt x="204679" y="1532731"/>
                  <a:pt x="221603" y="1527524"/>
                </a:cubicBezTo>
                <a:cubicBezTo>
                  <a:pt x="228747" y="1525326"/>
                  <a:pt x="232174" y="1516953"/>
                  <a:pt x="237459" y="1511667"/>
                </a:cubicBezTo>
                <a:cubicBezTo>
                  <a:pt x="239221" y="1506382"/>
                  <a:pt x="238805" y="1499750"/>
                  <a:pt x="242745" y="1495811"/>
                </a:cubicBezTo>
                <a:cubicBezTo>
                  <a:pt x="256578" y="1481979"/>
                  <a:pt x="294414" y="1499478"/>
                  <a:pt x="300886" y="1501096"/>
                </a:cubicBezTo>
                <a:cubicBezTo>
                  <a:pt x="302648" y="1506382"/>
                  <a:pt x="305383" y="1511437"/>
                  <a:pt x="306171" y="1516953"/>
                </a:cubicBezTo>
                <a:cubicBezTo>
                  <a:pt x="308923" y="1536218"/>
                  <a:pt x="305734" y="1556494"/>
                  <a:pt x="311457" y="1575094"/>
                </a:cubicBezTo>
                <a:cubicBezTo>
                  <a:pt x="313325" y="1581166"/>
                  <a:pt x="321287" y="1583656"/>
                  <a:pt x="327314" y="1585665"/>
                </a:cubicBezTo>
                <a:cubicBezTo>
                  <a:pt x="339172" y="1589618"/>
                  <a:pt x="401362" y="1595654"/>
                  <a:pt x="406597" y="1596236"/>
                </a:cubicBezTo>
                <a:cubicBezTo>
                  <a:pt x="410121" y="1601522"/>
                  <a:pt x="411270" y="1609734"/>
                  <a:pt x="417168" y="1612093"/>
                </a:cubicBezTo>
                <a:cubicBezTo>
                  <a:pt x="424006" y="1614828"/>
                  <a:pt x="445542" y="1598462"/>
                  <a:pt x="448881" y="1596236"/>
                </a:cubicBezTo>
                <a:cubicBezTo>
                  <a:pt x="448835" y="1596051"/>
                  <a:pt x="440839" y="1561766"/>
                  <a:pt x="438310" y="1559237"/>
                </a:cubicBezTo>
                <a:cubicBezTo>
                  <a:pt x="434371" y="1555298"/>
                  <a:pt x="427739" y="1555714"/>
                  <a:pt x="422454" y="1553952"/>
                </a:cubicBezTo>
                <a:cubicBezTo>
                  <a:pt x="415444" y="1543438"/>
                  <a:pt x="408056" y="1535371"/>
                  <a:pt x="406597" y="1522238"/>
                </a:cubicBezTo>
                <a:cubicBezTo>
                  <a:pt x="395285" y="1420427"/>
                  <a:pt x="410875" y="1471652"/>
                  <a:pt x="396026" y="1427098"/>
                </a:cubicBezTo>
                <a:cubicBezTo>
                  <a:pt x="424881" y="1417480"/>
                  <a:pt x="409323" y="1425819"/>
                  <a:pt x="390740" y="1416527"/>
                </a:cubicBezTo>
                <a:cubicBezTo>
                  <a:pt x="382861" y="1412587"/>
                  <a:pt x="376645" y="1405956"/>
                  <a:pt x="369598" y="1400671"/>
                </a:cubicBezTo>
                <a:cubicBezTo>
                  <a:pt x="371360" y="1372481"/>
                  <a:pt x="371927" y="1344191"/>
                  <a:pt x="374884" y="1316102"/>
                </a:cubicBezTo>
                <a:cubicBezTo>
                  <a:pt x="376033" y="1305186"/>
                  <a:pt x="384084" y="1292376"/>
                  <a:pt x="390740" y="1284389"/>
                </a:cubicBezTo>
                <a:cubicBezTo>
                  <a:pt x="395525" y="1278647"/>
                  <a:pt x="401812" y="1274275"/>
                  <a:pt x="406597" y="1268532"/>
                </a:cubicBezTo>
                <a:cubicBezTo>
                  <a:pt x="410664" y="1263652"/>
                  <a:pt x="414327" y="1258357"/>
                  <a:pt x="417168" y="1252675"/>
                </a:cubicBezTo>
                <a:cubicBezTo>
                  <a:pt x="421411" y="1244189"/>
                  <a:pt x="424497" y="1235164"/>
                  <a:pt x="427739" y="1226248"/>
                </a:cubicBezTo>
                <a:cubicBezTo>
                  <a:pt x="431547" y="1215776"/>
                  <a:pt x="434786" y="1205105"/>
                  <a:pt x="438310" y="1194534"/>
                </a:cubicBezTo>
                <a:cubicBezTo>
                  <a:pt x="440072" y="1189249"/>
                  <a:pt x="442245" y="1184083"/>
                  <a:pt x="443596" y="1178678"/>
                </a:cubicBezTo>
                <a:cubicBezTo>
                  <a:pt x="450232" y="1152130"/>
                  <a:pt x="446584" y="1164427"/>
                  <a:pt x="454167" y="1141679"/>
                </a:cubicBezTo>
                <a:cubicBezTo>
                  <a:pt x="455929" y="1129346"/>
                  <a:pt x="457009" y="1116896"/>
                  <a:pt x="459452" y="1104680"/>
                </a:cubicBezTo>
                <a:cubicBezTo>
                  <a:pt x="460545" y="1099217"/>
                  <a:pt x="463207" y="1094180"/>
                  <a:pt x="464738" y="1088823"/>
                </a:cubicBezTo>
                <a:cubicBezTo>
                  <a:pt x="466734" y="1081838"/>
                  <a:pt x="468725" y="1074828"/>
                  <a:pt x="470024" y="1067681"/>
                </a:cubicBezTo>
                <a:cubicBezTo>
                  <a:pt x="472808" y="1052368"/>
                  <a:pt x="472840" y="1030336"/>
                  <a:pt x="480595" y="1014826"/>
                </a:cubicBezTo>
                <a:cubicBezTo>
                  <a:pt x="483436" y="1009144"/>
                  <a:pt x="487642" y="1004255"/>
                  <a:pt x="491166" y="998969"/>
                </a:cubicBezTo>
                <a:cubicBezTo>
                  <a:pt x="492631" y="991641"/>
                  <a:pt x="496656" y="965831"/>
                  <a:pt x="501737" y="956685"/>
                </a:cubicBezTo>
                <a:cubicBezTo>
                  <a:pt x="507907" y="945579"/>
                  <a:pt x="518861" y="937024"/>
                  <a:pt x="522879" y="924971"/>
                </a:cubicBezTo>
                <a:cubicBezTo>
                  <a:pt x="524641" y="919686"/>
                  <a:pt x="526634" y="914472"/>
                  <a:pt x="528165" y="909115"/>
                </a:cubicBezTo>
                <a:cubicBezTo>
                  <a:pt x="533224" y="891407"/>
                  <a:pt x="535643" y="873014"/>
                  <a:pt x="544021" y="856259"/>
                </a:cubicBezTo>
                <a:cubicBezTo>
                  <a:pt x="547545" y="849212"/>
                  <a:pt x="549548" y="841170"/>
                  <a:pt x="554592" y="835117"/>
                </a:cubicBezTo>
                <a:cubicBezTo>
                  <a:pt x="558659" y="830237"/>
                  <a:pt x="565163" y="828070"/>
                  <a:pt x="570449" y="824546"/>
                </a:cubicBezTo>
                <a:cubicBezTo>
                  <a:pt x="583738" y="784681"/>
                  <a:pt x="565810" y="833826"/>
                  <a:pt x="586306" y="792833"/>
                </a:cubicBezTo>
                <a:cubicBezTo>
                  <a:pt x="588798" y="787850"/>
                  <a:pt x="588024" y="781256"/>
                  <a:pt x="591591" y="776976"/>
                </a:cubicBezTo>
                <a:cubicBezTo>
                  <a:pt x="597230" y="770208"/>
                  <a:pt x="606504" y="767348"/>
                  <a:pt x="612733" y="761119"/>
                </a:cubicBezTo>
                <a:cubicBezTo>
                  <a:pt x="617225" y="756627"/>
                  <a:pt x="618523" y="749446"/>
                  <a:pt x="623304" y="745263"/>
                </a:cubicBezTo>
                <a:cubicBezTo>
                  <a:pt x="632866" y="736897"/>
                  <a:pt x="655018" y="724120"/>
                  <a:pt x="655018" y="724120"/>
                </a:cubicBezTo>
                <a:lnTo>
                  <a:pt x="686731" y="676550"/>
                </a:lnTo>
                <a:cubicBezTo>
                  <a:pt x="690255" y="671265"/>
                  <a:pt x="695293" y="666720"/>
                  <a:pt x="697302" y="660694"/>
                </a:cubicBezTo>
                <a:cubicBezTo>
                  <a:pt x="715060" y="607422"/>
                  <a:pt x="687971" y="690038"/>
                  <a:pt x="707873" y="623695"/>
                </a:cubicBezTo>
                <a:cubicBezTo>
                  <a:pt x="711075" y="613022"/>
                  <a:pt x="714920" y="602553"/>
                  <a:pt x="718444" y="591982"/>
                </a:cubicBezTo>
                <a:lnTo>
                  <a:pt x="723730" y="576125"/>
                </a:lnTo>
                <a:cubicBezTo>
                  <a:pt x="725492" y="570839"/>
                  <a:pt x="725924" y="564904"/>
                  <a:pt x="729015" y="560268"/>
                </a:cubicBezTo>
                <a:cubicBezTo>
                  <a:pt x="743734" y="538193"/>
                  <a:pt x="735095" y="548904"/>
                  <a:pt x="755443" y="528555"/>
                </a:cubicBezTo>
                <a:cubicBezTo>
                  <a:pt x="773899" y="473186"/>
                  <a:pt x="756483" y="516164"/>
                  <a:pt x="776585" y="480985"/>
                </a:cubicBezTo>
                <a:cubicBezTo>
                  <a:pt x="787626" y="461662"/>
                  <a:pt x="784310" y="457346"/>
                  <a:pt x="803013" y="443986"/>
                </a:cubicBezTo>
                <a:cubicBezTo>
                  <a:pt x="809425" y="439406"/>
                  <a:pt x="817108" y="436939"/>
                  <a:pt x="824155" y="433415"/>
                </a:cubicBezTo>
                <a:cubicBezTo>
                  <a:pt x="842168" y="361369"/>
                  <a:pt x="811401" y="490365"/>
                  <a:pt x="834726" y="295991"/>
                </a:cubicBezTo>
                <a:cubicBezTo>
                  <a:pt x="835483" y="289684"/>
                  <a:pt x="841774" y="285420"/>
                  <a:pt x="845298" y="280134"/>
                </a:cubicBezTo>
                <a:cubicBezTo>
                  <a:pt x="850595" y="264242"/>
                  <a:pt x="849770" y="262082"/>
                  <a:pt x="861154" y="248421"/>
                </a:cubicBezTo>
                <a:cubicBezTo>
                  <a:pt x="865939" y="242678"/>
                  <a:pt x="872146" y="238240"/>
                  <a:pt x="877011" y="232564"/>
                </a:cubicBezTo>
                <a:cubicBezTo>
                  <a:pt x="885584" y="222563"/>
                  <a:pt x="892450" y="209093"/>
                  <a:pt x="903439" y="200851"/>
                </a:cubicBezTo>
                <a:cubicBezTo>
                  <a:pt x="913603" y="193228"/>
                  <a:pt x="926169" y="188693"/>
                  <a:pt x="935152" y="179709"/>
                </a:cubicBezTo>
                <a:cubicBezTo>
                  <a:pt x="940437" y="174423"/>
                  <a:pt x="943711" y="165474"/>
                  <a:pt x="951008" y="163852"/>
                </a:cubicBezTo>
                <a:cubicBezTo>
                  <a:pt x="976864" y="158106"/>
                  <a:pt x="1003864" y="160329"/>
                  <a:pt x="1030292" y="158567"/>
                </a:cubicBezTo>
                <a:cubicBezTo>
                  <a:pt x="1039101" y="156805"/>
                  <a:pt x="1048462" y="156820"/>
                  <a:pt x="1056719" y="153281"/>
                </a:cubicBezTo>
                <a:cubicBezTo>
                  <a:pt x="1061300" y="151318"/>
                  <a:pt x="1063400" y="145823"/>
                  <a:pt x="1067291" y="142710"/>
                </a:cubicBezTo>
                <a:cubicBezTo>
                  <a:pt x="1072251" y="138742"/>
                  <a:pt x="1077862" y="135663"/>
                  <a:pt x="1083147" y="132139"/>
                </a:cubicBezTo>
                <a:cubicBezTo>
                  <a:pt x="1092792" y="103207"/>
                  <a:pt x="1091015" y="115920"/>
                  <a:pt x="1083147" y="68712"/>
                </a:cubicBezTo>
                <a:cubicBezTo>
                  <a:pt x="1082231" y="63217"/>
                  <a:pt x="1081205" y="57313"/>
                  <a:pt x="1077862" y="52856"/>
                </a:cubicBezTo>
                <a:cubicBezTo>
                  <a:pt x="1075498" y="49704"/>
                  <a:pt x="1070815" y="49332"/>
                  <a:pt x="1067291" y="47570"/>
                </a:cubicBezTo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7145867" y="3072059"/>
            <a:ext cx="200155" cy="216721"/>
          </a:xfrm>
          <a:custGeom>
            <a:avLst/>
            <a:gdLst>
              <a:gd name="connsiteX0" fmla="*/ 169333 w 200155"/>
              <a:gd name="connsiteY0" fmla="*/ 9808 h 216721"/>
              <a:gd name="connsiteX1" fmla="*/ 114300 w 200155"/>
              <a:gd name="connsiteY1" fmla="*/ 9808 h 216721"/>
              <a:gd name="connsiteX2" fmla="*/ 88900 w 200155"/>
              <a:gd name="connsiteY2" fmla="*/ 26741 h 216721"/>
              <a:gd name="connsiteX3" fmla="*/ 59266 w 200155"/>
              <a:gd name="connsiteY3" fmla="*/ 60608 h 216721"/>
              <a:gd name="connsiteX4" fmla="*/ 38100 w 200155"/>
              <a:gd name="connsiteY4" fmla="*/ 90241 h 216721"/>
              <a:gd name="connsiteX5" fmla="*/ 25400 w 200155"/>
              <a:gd name="connsiteY5" fmla="*/ 98708 h 216721"/>
              <a:gd name="connsiteX6" fmla="*/ 8466 w 200155"/>
              <a:gd name="connsiteY6" fmla="*/ 124108 h 216721"/>
              <a:gd name="connsiteX7" fmla="*/ 0 w 200155"/>
              <a:gd name="connsiteY7" fmla="*/ 136808 h 216721"/>
              <a:gd name="connsiteX8" fmla="*/ 4233 w 200155"/>
              <a:gd name="connsiteY8" fmla="*/ 170674 h 216721"/>
              <a:gd name="connsiteX9" fmla="*/ 33866 w 200155"/>
              <a:gd name="connsiteY9" fmla="*/ 196074 h 216721"/>
              <a:gd name="connsiteX10" fmla="*/ 46566 w 200155"/>
              <a:gd name="connsiteY10" fmla="*/ 200308 h 216721"/>
              <a:gd name="connsiteX11" fmla="*/ 71966 w 200155"/>
              <a:gd name="connsiteY11" fmla="*/ 213008 h 216721"/>
              <a:gd name="connsiteX12" fmla="*/ 88900 w 200155"/>
              <a:gd name="connsiteY12" fmla="*/ 208774 h 216721"/>
              <a:gd name="connsiteX13" fmla="*/ 114300 w 200155"/>
              <a:gd name="connsiteY13" fmla="*/ 187608 h 216721"/>
              <a:gd name="connsiteX14" fmla="*/ 127000 w 200155"/>
              <a:gd name="connsiteY14" fmla="*/ 179141 h 216721"/>
              <a:gd name="connsiteX15" fmla="*/ 139700 w 200155"/>
              <a:gd name="connsiteY15" fmla="*/ 166441 h 216721"/>
              <a:gd name="connsiteX16" fmla="*/ 173566 w 200155"/>
              <a:gd name="connsiteY16" fmla="*/ 145274 h 216721"/>
              <a:gd name="connsiteX17" fmla="*/ 182033 w 200155"/>
              <a:gd name="connsiteY17" fmla="*/ 132574 h 216721"/>
              <a:gd name="connsiteX18" fmla="*/ 194733 w 200155"/>
              <a:gd name="connsiteY18" fmla="*/ 119874 h 216721"/>
              <a:gd name="connsiteX19" fmla="*/ 198966 w 200155"/>
              <a:gd name="connsiteY19" fmla="*/ 52141 h 216721"/>
              <a:gd name="connsiteX20" fmla="*/ 177800 w 200155"/>
              <a:gd name="connsiteY20" fmla="*/ 30974 h 216721"/>
              <a:gd name="connsiteX21" fmla="*/ 169333 w 200155"/>
              <a:gd name="connsiteY21" fmla="*/ 9808 h 21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0155" h="216721">
                <a:moveTo>
                  <a:pt x="169333" y="9808"/>
                </a:moveTo>
                <a:cubicBezTo>
                  <a:pt x="158750" y="6280"/>
                  <a:pt x="145685" y="0"/>
                  <a:pt x="114300" y="9808"/>
                </a:cubicBezTo>
                <a:cubicBezTo>
                  <a:pt x="104588" y="12843"/>
                  <a:pt x="88900" y="26741"/>
                  <a:pt x="88900" y="26741"/>
                </a:cubicBezTo>
                <a:cubicBezTo>
                  <a:pt x="69144" y="56374"/>
                  <a:pt x="80433" y="46496"/>
                  <a:pt x="59266" y="60608"/>
                </a:cubicBezTo>
                <a:cubicBezTo>
                  <a:pt x="54457" y="67822"/>
                  <a:pt x="43354" y="84987"/>
                  <a:pt x="38100" y="90241"/>
                </a:cubicBezTo>
                <a:cubicBezTo>
                  <a:pt x="34502" y="93839"/>
                  <a:pt x="29633" y="95886"/>
                  <a:pt x="25400" y="98708"/>
                </a:cubicBezTo>
                <a:lnTo>
                  <a:pt x="8466" y="124108"/>
                </a:lnTo>
                <a:lnTo>
                  <a:pt x="0" y="136808"/>
                </a:lnTo>
                <a:cubicBezTo>
                  <a:pt x="1411" y="148097"/>
                  <a:pt x="635" y="159881"/>
                  <a:pt x="4233" y="170674"/>
                </a:cubicBezTo>
                <a:cubicBezTo>
                  <a:pt x="9312" y="185912"/>
                  <a:pt x="20824" y="190485"/>
                  <a:pt x="33866" y="196074"/>
                </a:cubicBezTo>
                <a:cubicBezTo>
                  <a:pt x="37968" y="197832"/>
                  <a:pt x="42575" y="198312"/>
                  <a:pt x="46566" y="200308"/>
                </a:cubicBezTo>
                <a:cubicBezTo>
                  <a:pt x="79392" y="216721"/>
                  <a:pt x="40044" y="202366"/>
                  <a:pt x="71966" y="213008"/>
                </a:cubicBezTo>
                <a:cubicBezTo>
                  <a:pt x="77611" y="211597"/>
                  <a:pt x="83552" y="211066"/>
                  <a:pt x="88900" y="208774"/>
                </a:cubicBezTo>
                <a:cubicBezTo>
                  <a:pt x="101885" y="203209"/>
                  <a:pt x="103529" y="196584"/>
                  <a:pt x="114300" y="187608"/>
                </a:cubicBezTo>
                <a:cubicBezTo>
                  <a:pt x="118209" y="184351"/>
                  <a:pt x="123091" y="182398"/>
                  <a:pt x="127000" y="179141"/>
                </a:cubicBezTo>
                <a:cubicBezTo>
                  <a:pt x="131599" y="175308"/>
                  <a:pt x="134828" y="169921"/>
                  <a:pt x="139700" y="166441"/>
                </a:cubicBezTo>
                <a:cubicBezTo>
                  <a:pt x="163173" y="149674"/>
                  <a:pt x="151328" y="167512"/>
                  <a:pt x="173566" y="145274"/>
                </a:cubicBezTo>
                <a:cubicBezTo>
                  <a:pt x="177164" y="141676"/>
                  <a:pt x="178776" y="136483"/>
                  <a:pt x="182033" y="132574"/>
                </a:cubicBezTo>
                <a:cubicBezTo>
                  <a:pt x="185866" y="127975"/>
                  <a:pt x="190500" y="124107"/>
                  <a:pt x="194733" y="119874"/>
                </a:cubicBezTo>
                <a:cubicBezTo>
                  <a:pt x="196144" y="97296"/>
                  <a:pt x="200155" y="74731"/>
                  <a:pt x="198966" y="52141"/>
                </a:cubicBezTo>
                <a:cubicBezTo>
                  <a:pt x="198098" y="35642"/>
                  <a:pt x="184313" y="41829"/>
                  <a:pt x="177800" y="30974"/>
                </a:cubicBezTo>
                <a:cubicBezTo>
                  <a:pt x="175622" y="27344"/>
                  <a:pt x="179916" y="13336"/>
                  <a:pt x="169333" y="9808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948659" y="3326666"/>
            <a:ext cx="358074" cy="678067"/>
          </a:xfrm>
          <a:custGeom>
            <a:avLst/>
            <a:gdLst>
              <a:gd name="connsiteX0" fmla="*/ 307274 w 358074"/>
              <a:gd name="connsiteY0" fmla="*/ 335167 h 678067"/>
              <a:gd name="connsiteX1" fmla="*/ 277641 w 358074"/>
              <a:gd name="connsiteY1" fmla="*/ 322467 h 678067"/>
              <a:gd name="connsiteX2" fmla="*/ 260708 w 358074"/>
              <a:gd name="connsiteY2" fmla="*/ 314001 h 678067"/>
              <a:gd name="connsiteX3" fmla="*/ 184508 w 358074"/>
              <a:gd name="connsiteY3" fmla="*/ 305534 h 678067"/>
              <a:gd name="connsiteX4" fmla="*/ 167574 w 358074"/>
              <a:gd name="connsiteY4" fmla="*/ 301301 h 678067"/>
              <a:gd name="connsiteX5" fmla="*/ 159108 w 358074"/>
              <a:gd name="connsiteY5" fmla="*/ 275901 h 678067"/>
              <a:gd name="connsiteX6" fmla="*/ 163341 w 358074"/>
              <a:gd name="connsiteY6" fmla="*/ 208167 h 678067"/>
              <a:gd name="connsiteX7" fmla="*/ 171808 w 358074"/>
              <a:gd name="connsiteY7" fmla="*/ 182767 h 678067"/>
              <a:gd name="connsiteX8" fmla="*/ 167574 w 358074"/>
              <a:gd name="connsiteY8" fmla="*/ 144667 h 678067"/>
              <a:gd name="connsiteX9" fmla="*/ 163341 w 358074"/>
              <a:gd name="connsiteY9" fmla="*/ 123501 h 678067"/>
              <a:gd name="connsiteX10" fmla="*/ 137941 w 358074"/>
              <a:gd name="connsiteY10" fmla="*/ 106567 h 678067"/>
              <a:gd name="connsiteX11" fmla="*/ 125241 w 358074"/>
              <a:gd name="connsiteY11" fmla="*/ 98101 h 678067"/>
              <a:gd name="connsiteX12" fmla="*/ 116774 w 358074"/>
              <a:gd name="connsiteY12" fmla="*/ 85401 h 678067"/>
              <a:gd name="connsiteX13" fmla="*/ 104074 w 358074"/>
              <a:gd name="connsiteY13" fmla="*/ 76934 h 678067"/>
              <a:gd name="connsiteX14" fmla="*/ 61741 w 358074"/>
              <a:gd name="connsiteY14" fmla="*/ 26134 h 678067"/>
              <a:gd name="connsiteX15" fmla="*/ 44808 w 358074"/>
              <a:gd name="connsiteY15" fmla="*/ 21901 h 678067"/>
              <a:gd name="connsiteX16" fmla="*/ 27874 w 358074"/>
              <a:gd name="connsiteY16" fmla="*/ 734 h 678067"/>
              <a:gd name="connsiteX17" fmla="*/ 15174 w 358074"/>
              <a:gd name="connsiteY17" fmla="*/ 4967 h 678067"/>
              <a:gd name="connsiteX18" fmla="*/ 10941 w 358074"/>
              <a:gd name="connsiteY18" fmla="*/ 17667 h 678067"/>
              <a:gd name="connsiteX19" fmla="*/ 2474 w 358074"/>
              <a:gd name="connsiteY19" fmla="*/ 72701 h 678067"/>
              <a:gd name="connsiteX20" fmla="*/ 6708 w 358074"/>
              <a:gd name="connsiteY20" fmla="*/ 136201 h 678067"/>
              <a:gd name="connsiteX21" fmla="*/ 49041 w 358074"/>
              <a:gd name="connsiteY21" fmla="*/ 174301 h 678067"/>
              <a:gd name="connsiteX22" fmla="*/ 53274 w 358074"/>
              <a:gd name="connsiteY22" fmla="*/ 271667 h 678067"/>
              <a:gd name="connsiteX23" fmla="*/ 70208 w 358074"/>
              <a:gd name="connsiteY23" fmla="*/ 297067 h 678067"/>
              <a:gd name="connsiteX24" fmla="*/ 87141 w 358074"/>
              <a:gd name="connsiteY24" fmla="*/ 322467 h 678067"/>
              <a:gd name="connsiteX25" fmla="*/ 104074 w 358074"/>
              <a:gd name="connsiteY25" fmla="*/ 347867 h 678067"/>
              <a:gd name="connsiteX26" fmla="*/ 108308 w 358074"/>
              <a:gd name="connsiteY26" fmla="*/ 364801 h 678067"/>
              <a:gd name="connsiteX27" fmla="*/ 146408 w 358074"/>
              <a:gd name="connsiteY27" fmla="*/ 381734 h 678067"/>
              <a:gd name="connsiteX28" fmla="*/ 176041 w 358074"/>
              <a:gd name="connsiteY28" fmla="*/ 394434 h 678067"/>
              <a:gd name="connsiteX29" fmla="*/ 188741 w 358074"/>
              <a:gd name="connsiteY29" fmla="*/ 398667 h 678067"/>
              <a:gd name="connsiteX30" fmla="*/ 218374 w 358074"/>
              <a:gd name="connsiteY30" fmla="*/ 415601 h 678067"/>
              <a:gd name="connsiteX31" fmla="*/ 248008 w 358074"/>
              <a:gd name="connsiteY31" fmla="*/ 432534 h 678067"/>
              <a:gd name="connsiteX32" fmla="*/ 252241 w 358074"/>
              <a:gd name="connsiteY32" fmla="*/ 445234 h 678067"/>
              <a:gd name="connsiteX33" fmla="*/ 239541 w 358074"/>
              <a:gd name="connsiteY33" fmla="*/ 449467 h 678067"/>
              <a:gd name="connsiteX34" fmla="*/ 226841 w 358074"/>
              <a:gd name="connsiteY34" fmla="*/ 462167 h 678067"/>
              <a:gd name="connsiteX35" fmla="*/ 214141 w 358074"/>
              <a:gd name="connsiteY35" fmla="*/ 470634 h 678067"/>
              <a:gd name="connsiteX36" fmla="*/ 197208 w 358074"/>
              <a:gd name="connsiteY36" fmla="*/ 496034 h 678067"/>
              <a:gd name="connsiteX37" fmla="*/ 184508 w 358074"/>
              <a:gd name="connsiteY37" fmla="*/ 508734 h 678067"/>
              <a:gd name="connsiteX38" fmla="*/ 176041 w 358074"/>
              <a:gd name="connsiteY38" fmla="*/ 521434 h 678067"/>
              <a:gd name="connsiteX39" fmla="*/ 163341 w 358074"/>
              <a:gd name="connsiteY39" fmla="*/ 525667 h 678067"/>
              <a:gd name="connsiteX40" fmla="*/ 137941 w 358074"/>
              <a:gd name="connsiteY40" fmla="*/ 538367 h 678067"/>
              <a:gd name="connsiteX41" fmla="*/ 108308 w 358074"/>
              <a:gd name="connsiteY41" fmla="*/ 555301 h 678067"/>
              <a:gd name="connsiteX42" fmla="*/ 78674 w 358074"/>
              <a:gd name="connsiteY42" fmla="*/ 572234 h 678067"/>
              <a:gd name="connsiteX43" fmla="*/ 53274 w 358074"/>
              <a:gd name="connsiteY43" fmla="*/ 597634 h 678067"/>
              <a:gd name="connsiteX44" fmla="*/ 15174 w 358074"/>
              <a:gd name="connsiteY44" fmla="*/ 631501 h 678067"/>
              <a:gd name="connsiteX45" fmla="*/ 32108 w 358074"/>
              <a:gd name="connsiteY45" fmla="*/ 678067 h 678067"/>
              <a:gd name="connsiteX46" fmla="*/ 53274 w 358074"/>
              <a:gd name="connsiteY46" fmla="*/ 673834 h 678067"/>
              <a:gd name="connsiteX47" fmla="*/ 65974 w 358074"/>
              <a:gd name="connsiteY47" fmla="*/ 661134 h 678067"/>
              <a:gd name="connsiteX48" fmla="*/ 78674 w 358074"/>
              <a:gd name="connsiteY48" fmla="*/ 652667 h 678067"/>
              <a:gd name="connsiteX49" fmla="*/ 87141 w 358074"/>
              <a:gd name="connsiteY49" fmla="*/ 639967 h 678067"/>
              <a:gd name="connsiteX50" fmla="*/ 112541 w 358074"/>
              <a:gd name="connsiteY50" fmla="*/ 623034 h 678067"/>
              <a:gd name="connsiteX51" fmla="*/ 116774 w 358074"/>
              <a:gd name="connsiteY51" fmla="*/ 610334 h 678067"/>
              <a:gd name="connsiteX52" fmla="*/ 154874 w 358074"/>
              <a:gd name="connsiteY52" fmla="*/ 589167 h 678067"/>
              <a:gd name="connsiteX53" fmla="*/ 167574 w 358074"/>
              <a:gd name="connsiteY53" fmla="*/ 580701 h 678067"/>
              <a:gd name="connsiteX54" fmla="*/ 205674 w 358074"/>
              <a:gd name="connsiteY54" fmla="*/ 572234 h 678067"/>
              <a:gd name="connsiteX55" fmla="*/ 277641 w 358074"/>
              <a:gd name="connsiteY55" fmla="*/ 580701 h 678067"/>
              <a:gd name="connsiteX56" fmla="*/ 290341 w 358074"/>
              <a:gd name="connsiteY56" fmla="*/ 589167 h 678067"/>
              <a:gd name="connsiteX57" fmla="*/ 303041 w 358074"/>
              <a:gd name="connsiteY57" fmla="*/ 601867 h 678067"/>
              <a:gd name="connsiteX58" fmla="*/ 315741 w 358074"/>
              <a:gd name="connsiteY58" fmla="*/ 597634 h 678067"/>
              <a:gd name="connsiteX59" fmla="*/ 319974 w 358074"/>
              <a:gd name="connsiteY59" fmla="*/ 584934 h 678067"/>
              <a:gd name="connsiteX60" fmla="*/ 332674 w 358074"/>
              <a:gd name="connsiteY60" fmla="*/ 572234 h 678067"/>
              <a:gd name="connsiteX61" fmla="*/ 319974 w 358074"/>
              <a:gd name="connsiteY61" fmla="*/ 466401 h 678067"/>
              <a:gd name="connsiteX62" fmla="*/ 311508 w 358074"/>
              <a:gd name="connsiteY62" fmla="*/ 453701 h 678067"/>
              <a:gd name="connsiteX63" fmla="*/ 311508 w 358074"/>
              <a:gd name="connsiteY63" fmla="*/ 394434 h 678067"/>
              <a:gd name="connsiteX64" fmla="*/ 307274 w 358074"/>
              <a:gd name="connsiteY64" fmla="*/ 364801 h 678067"/>
              <a:gd name="connsiteX65" fmla="*/ 311508 w 358074"/>
              <a:gd name="connsiteY65" fmla="*/ 343634 h 678067"/>
              <a:gd name="connsiteX66" fmla="*/ 315741 w 358074"/>
              <a:gd name="connsiteY66" fmla="*/ 318234 h 678067"/>
              <a:gd name="connsiteX67" fmla="*/ 324208 w 358074"/>
              <a:gd name="connsiteY67" fmla="*/ 292834 h 678067"/>
              <a:gd name="connsiteX68" fmla="*/ 336908 w 358074"/>
              <a:gd name="connsiteY68" fmla="*/ 267434 h 678067"/>
              <a:gd name="connsiteX69" fmla="*/ 341141 w 358074"/>
              <a:gd name="connsiteY69" fmla="*/ 242034 h 678067"/>
              <a:gd name="connsiteX70" fmla="*/ 349608 w 358074"/>
              <a:gd name="connsiteY70" fmla="*/ 229334 h 678067"/>
              <a:gd name="connsiteX71" fmla="*/ 358074 w 358074"/>
              <a:gd name="connsiteY71" fmla="*/ 199701 h 678067"/>
              <a:gd name="connsiteX72" fmla="*/ 345374 w 358074"/>
              <a:gd name="connsiteY72" fmla="*/ 195467 h 678067"/>
              <a:gd name="connsiteX73" fmla="*/ 269174 w 358074"/>
              <a:gd name="connsiteY73" fmla="*/ 203934 h 678067"/>
              <a:gd name="connsiteX74" fmla="*/ 269174 w 358074"/>
              <a:gd name="connsiteY74" fmla="*/ 284367 h 678067"/>
              <a:gd name="connsiteX75" fmla="*/ 277641 w 358074"/>
              <a:gd name="connsiteY75" fmla="*/ 297067 h 678067"/>
              <a:gd name="connsiteX76" fmla="*/ 273408 w 358074"/>
              <a:gd name="connsiteY76" fmla="*/ 322467 h 678067"/>
              <a:gd name="connsiteX77" fmla="*/ 307274 w 358074"/>
              <a:gd name="connsiteY77" fmla="*/ 335167 h 67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58074" h="678067">
                <a:moveTo>
                  <a:pt x="307274" y="335167"/>
                </a:moveTo>
                <a:cubicBezTo>
                  <a:pt x="307979" y="335167"/>
                  <a:pt x="308881" y="334182"/>
                  <a:pt x="277641" y="322467"/>
                </a:cubicBezTo>
                <a:cubicBezTo>
                  <a:pt x="271732" y="320251"/>
                  <a:pt x="266617" y="316217"/>
                  <a:pt x="260708" y="314001"/>
                </a:cubicBezTo>
                <a:cubicBezTo>
                  <a:pt x="239440" y="306026"/>
                  <a:pt x="198925" y="306564"/>
                  <a:pt x="184508" y="305534"/>
                </a:cubicBezTo>
                <a:cubicBezTo>
                  <a:pt x="178863" y="304123"/>
                  <a:pt x="171361" y="305719"/>
                  <a:pt x="167574" y="301301"/>
                </a:cubicBezTo>
                <a:cubicBezTo>
                  <a:pt x="161766" y="294525"/>
                  <a:pt x="159108" y="275901"/>
                  <a:pt x="159108" y="275901"/>
                </a:cubicBezTo>
                <a:cubicBezTo>
                  <a:pt x="160519" y="253323"/>
                  <a:pt x="160284" y="230582"/>
                  <a:pt x="163341" y="208167"/>
                </a:cubicBezTo>
                <a:cubicBezTo>
                  <a:pt x="164547" y="199324"/>
                  <a:pt x="171808" y="182767"/>
                  <a:pt x="171808" y="182767"/>
                </a:cubicBezTo>
                <a:cubicBezTo>
                  <a:pt x="170397" y="170067"/>
                  <a:pt x="169381" y="157317"/>
                  <a:pt x="167574" y="144667"/>
                </a:cubicBezTo>
                <a:cubicBezTo>
                  <a:pt x="166556" y="137544"/>
                  <a:pt x="167758" y="129180"/>
                  <a:pt x="163341" y="123501"/>
                </a:cubicBezTo>
                <a:cubicBezTo>
                  <a:pt x="157094" y="115469"/>
                  <a:pt x="146408" y="112212"/>
                  <a:pt x="137941" y="106567"/>
                </a:cubicBezTo>
                <a:lnTo>
                  <a:pt x="125241" y="98101"/>
                </a:lnTo>
                <a:cubicBezTo>
                  <a:pt x="122419" y="93868"/>
                  <a:pt x="120372" y="88999"/>
                  <a:pt x="116774" y="85401"/>
                </a:cubicBezTo>
                <a:cubicBezTo>
                  <a:pt x="113176" y="81803"/>
                  <a:pt x="107424" y="80763"/>
                  <a:pt x="104074" y="76934"/>
                </a:cubicBezTo>
                <a:cubicBezTo>
                  <a:pt x="89994" y="60842"/>
                  <a:pt x="83049" y="35266"/>
                  <a:pt x="61741" y="26134"/>
                </a:cubicBezTo>
                <a:cubicBezTo>
                  <a:pt x="56393" y="23842"/>
                  <a:pt x="50452" y="23312"/>
                  <a:pt x="44808" y="21901"/>
                </a:cubicBezTo>
                <a:cubicBezTo>
                  <a:pt x="41506" y="11995"/>
                  <a:pt x="41390" y="2987"/>
                  <a:pt x="27874" y="734"/>
                </a:cubicBezTo>
                <a:cubicBezTo>
                  <a:pt x="23472" y="0"/>
                  <a:pt x="19407" y="3556"/>
                  <a:pt x="15174" y="4967"/>
                </a:cubicBezTo>
                <a:cubicBezTo>
                  <a:pt x="13763" y="9200"/>
                  <a:pt x="12023" y="13338"/>
                  <a:pt x="10941" y="17667"/>
                </a:cubicBezTo>
                <a:cubicBezTo>
                  <a:pt x="6094" y="37057"/>
                  <a:pt x="5044" y="52142"/>
                  <a:pt x="2474" y="72701"/>
                </a:cubicBezTo>
                <a:cubicBezTo>
                  <a:pt x="3885" y="93868"/>
                  <a:pt x="0" y="116076"/>
                  <a:pt x="6708" y="136201"/>
                </a:cubicBezTo>
                <a:cubicBezTo>
                  <a:pt x="10084" y="146330"/>
                  <a:pt x="38446" y="166355"/>
                  <a:pt x="49041" y="174301"/>
                </a:cubicBezTo>
                <a:cubicBezTo>
                  <a:pt x="50452" y="206756"/>
                  <a:pt x="47754" y="239653"/>
                  <a:pt x="53274" y="271667"/>
                </a:cubicBezTo>
                <a:cubicBezTo>
                  <a:pt x="55003" y="281695"/>
                  <a:pt x="70208" y="297067"/>
                  <a:pt x="70208" y="297067"/>
                </a:cubicBezTo>
                <a:cubicBezTo>
                  <a:pt x="78304" y="321356"/>
                  <a:pt x="68643" y="298684"/>
                  <a:pt x="87141" y="322467"/>
                </a:cubicBezTo>
                <a:cubicBezTo>
                  <a:pt x="93388" y="330499"/>
                  <a:pt x="104074" y="347867"/>
                  <a:pt x="104074" y="347867"/>
                </a:cubicBezTo>
                <a:cubicBezTo>
                  <a:pt x="105485" y="353512"/>
                  <a:pt x="104926" y="360066"/>
                  <a:pt x="108308" y="364801"/>
                </a:cubicBezTo>
                <a:cubicBezTo>
                  <a:pt x="119371" y="380289"/>
                  <a:pt x="130180" y="377677"/>
                  <a:pt x="146408" y="381734"/>
                </a:cubicBezTo>
                <a:cubicBezTo>
                  <a:pt x="162295" y="385706"/>
                  <a:pt x="159076" y="387163"/>
                  <a:pt x="176041" y="394434"/>
                </a:cubicBezTo>
                <a:cubicBezTo>
                  <a:pt x="180142" y="396192"/>
                  <a:pt x="184508" y="397256"/>
                  <a:pt x="188741" y="398667"/>
                </a:cubicBezTo>
                <a:cubicBezTo>
                  <a:pt x="219672" y="419288"/>
                  <a:pt x="180791" y="394125"/>
                  <a:pt x="218374" y="415601"/>
                </a:cubicBezTo>
                <a:cubicBezTo>
                  <a:pt x="260250" y="439530"/>
                  <a:pt x="196847" y="406953"/>
                  <a:pt x="248008" y="432534"/>
                </a:cubicBezTo>
                <a:cubicBezTo>
                  <a:pt x="249419" y="436767"/>
                  <a:pt x="254237" y="441243"/>
                  <a:pt x="252241" y="445234"/>
                </a:cubicBezTo>
                <a:cubicBezTo>
                  <a:pt x="250245" y="449225"/>
                  <a:pt x="243254" y="446992"/>
                  <a:pt x="239541" y="449467"/>
                </a:cubicBezTo>
                <a:cubicBezTo>
                  <a:pt x="234560" y="452788"/>
                  <a:pt x="231440" y="458334"/>
                  <a:pt x="226841" y="462167"/>
                </a:cubicBezTo>
                <a:cubicBezTo>
                  <a:pt x="222932" y="465424"/>
                  <a:pt x="218374" y="467812"/>
                  <a:pt x="214141" y="470634"/>
                </a:cubicBezTo>
                <a:cubicBezTo>
                  <a:pt x="208497" y="479101"/>
                  <a:pt x="204403" y="488839"/>
                  <a:pt x="197208" y="496034"/>
                </a:cubicBezTo>
                <a:cubicBezTo>
                  <a:pt x="192975" y="500267"/>
                  <a:pt x="188341" y="504135"/>
                  <a:pt x="184508" y="508734"/>
                </a:cubicBezTo>
                <a:cubicBezTo>
                  <a:pt x="181251" y="512643"/>
                  <a:pt x="180014" y="518256"/>
                  <a:pt x="176041" y="521434"/>
                </a:cubicBezTo>
                <a:cubicBezTo>
                  <a:pt x="172556" y="524222"/>
                  <a:pt x="167574" y="524256"/>
                  <a:pt x="163341" y="525667"/>
                </a:cubicBezTo>
                <a:cubicBezTo>
                  <a:pt x="138933" y="541940"/>
                  <a:pt x="162480" y="527850"/>
                  <a:pt x="137941" y="538367"/>
                </a:cubicBezTo>
                <a:cubicBezTo>
                  <a:pt x="112351" y="549334"/>
                  <a:pt x="129569" y="543152"/>
                  <a:pt x="108308" y="555301"/>
                </a:cubicBezTo>
                <a:cubicBezTo>
                  <a:pt x="83497" y="569478"/>
                  <a:pt x="99306" y="557496"/>
                  <a:pt x="78674" y="572234"/>
                </a:cubicBezTo>
                <a:cubicBezTo>
                  <a:pt x="43822" y="597129"/>
                  <a:pt x="75641" y="572471"/>
                  <a:pt x="53274" y="597634"/>
                </a:cubicBezTo>
                <a:cubicBezTo>
                  <a:pt x="32185" y="621359"/>
                  <a:pt x="34476" y="618632"/>
                  <a:pt x="15174" y="631501"/>
                </a:cubicBezTo>
                <a:cubicBezTo>
                  <a:pt x="17081" y="650570"/>
                  <a:pt x="6826" y="678067"/>
                  <a:pt x="32108" y="678067"/>
                </a:cubicBezTo>
                <a:cubicBezTo>
                  <a:pt x="39303" y="678067"/>
                  <a:pt x="46219" y="675245"/>
                  <a:pt x="53274" y="673834"/>
                </a:cubicBezTo>
                <a:cubicBezTo>
                  <a:pt x="57507" y="669601"/>
                  <a:pt x="61375" y="664967"/>
                  <a:pt x="65974" y="661134"/>
                </a:cubicBezTo>
                <a:cubicBezTo>
                  <a:pt x="69883" y="657877"/>
                  <a:pt x="75076" y="656265"/>
                  <a:pt x="78674" y="652667"/>
                </a:cubicBezTo>
                <a:cubicBezTo>
                  <a:pt x="82272" y="649069"/>
                  <a:pt x="83312" y="643317"/>
                  <a:pt x="87141" y="639967"/>
                </a:cubicBezTo>
                <a:cubicBezTo>
                  <a:pt x="94799" y="633266"/>
                  <a:pt x="112541" y="623034"/>
                  <a:pt x="112541" y="623034"/>
                </a:cubicBezTo>
                <a:cubicBezTo>
                  <a:pt x="113952" y="618801"/>
                  <a:pt x="113619" y="613489"/>
                  <a:pt x="116774" y="610334"/>
                </a:cubicBezTo>
                <a:cubicBezTo>
                  <a:pt x="143463" y="583645"/>
                  <a:pt x="133584" y="599812"/>
                  <a:pt x="154874" y="589167"/>
                </a:cubicBezTo>
                <a:cubicBezTo>
                  <a:pt x="159425" y="586892"/>
                  <a:pt x="163023" y="582976"/>
                  <a:pt x="167574" y="580701"/>
                </a:cubicBezTo>
                <a:cubicBezTo>
                  <a:pt x="177999" y="575488"/>
                  <a:pt x="195911" y="573861"/>
                  <a:pt x="205674" y="572234"/>
                </a:cubicBezTo>
                <a:cubicBezTo>
                  <a:pt x="215058" y="572904"/>
                  <a:pt x="258393" y="571077"/>
                  <a:pt x="277641" y="580701"/>
                </a:cubicBezTo>
                <a:cubicBezTo>
                  <a:pt x="282192" y="582976"/>
                  <a:pt x="286432" y="585910"/>
                  <a:pt x="290341" y="589167"/>
                </a:cubicBezTo>
                <a:cubicBezTo>
                  <a:pt x="294940" y="593000"/>
                  <a:pt x="298808" y="597634"/>
                  <a:pt x="303041" y="601867"/>
                </a:cubicBezTo>
                <a:cubicBezTo>
                  <a:pt x="307274" y="600456"/>
                  <a:pt x="312586" y="600789"/>
                  <a:pt x="315741" y="597634"/>
                </a:cubicBezTo>
                <a:cubicBezTo>
                  <a:pt x="318896" y="594479"/>
                  <a:pt x="317499" y="588647"/>
                  <a:pt x="319974" y="584934"/>
                </a:cubicBezTo>
                <a:cubicBezTo>
                  <a:pt x="323295" y="579953"/>
                  <a:pt x="328441" y="576467"/>
                  <a:pt x="332674" y="572234"/>
                </a:cubicBezTo>
                <a:cubicBezTo>
                  <a:pt x="332518" y="569589"/>
                  <a:pt x="331964" y="484388"/>
                  <a:pt x="319974" y="466401"/>
                </a:cubicBezTo>
                <a:lnTo>
                  <a:pt x="311508" y="453701"/>
                </a:lnTo>
                <a:cubicBezTo>
                  <a:pt x="301859" y="415111"/>
                  <a:pt x="311508" y="461806"/>
                  <a:pt x="311508" y="394434"/>
                </a:cubicBezTo>
                <a:cubicBezTo>
                  <a:pt x="311508" y="384456"/>
                  <a:pt x="308685" y="374679"/>
                  <a:pt x="307274" y="364801"/>
                </a:cubicBezTo>
                <a:cubicBezTo>
                  <a:pt x="308685" y="357745"/>
                  <a:pt x="310221" y="350713"/>
                  <a:pt x="311508" y="343634"/>
                </a:cubicBezTo>
                <a:cubicBezTo>
                  <a:pt x="313043" y="335189"/>
                  <a:pt x="313659" y="326561"/>
                  <a:pt x="315741" y="318234"/>
                </a:cubicBezTo>
                <a:cubicBezTo>
                  <a:pt x="317906" y="309576"/>
                  <a:pt x="319258" y="300260"/>
                  <a:pt x="324208" y="292834"/>
                </a:cubicBezTo>
                <a:cubicBezTo>
                  <a:pt x="335149" y="276421"/>
                  <a:pt x="331065" y="284961"/>
                  <a:pt x="336908" y="267434"/>
                </a:cubicBezTo>
                <a:cubicBezTo>
                  <a:pt x="338319" y="258967"/>
                  <a:pt x="338427" y="250177"/>
                  <a:pt x="341141" y="242034"/>
                </a:cubicBezTo>
                <a:cubicBezTo>
                  <a:pt x="342750" y="237207"/>
                  <a:pt x="347333" y="233885"/>
                  <a:pt x="349608" y="229334"/>
                </a:cubicBezTo>
                <a:cubicBezTo>
                  <a:pt x="352644" y="223262"/>
                  <a:pt x="356718" y="205125"/>
                  <a:pt x="358074" y="199701"/>
                </a:cubicBezTo>
                <a:cubicBezTo>
                  <a:pt x="353841" y="198290"/>
                  <a:pt x="349836" y="195467"/>
                  <a:pt x="345374" y="195467"/>
                </a:cubicBezTo>
                <a:cubicBezTo>
                  <a:pt x="291015" y="195467"/>
                  <a:pt x="299140" y="193946"/>
                  <a:pt x="269174" y="203934"/>
                </a:cubicBezTo>
                <a:cubicBezTo>
                  <a:pt x="258710" y="235329"/>
                  <a:pt x="259990" y="226200"/>
                  <a:pt x="269174" y="284367"/>
                </a:cubicBezTo>
                <a:cubicBezTo>
                  <a:pt x="269968" y="289393"/>
                  <a:pt x="274819" y="292834"/>
                  <a:pt x="277641" y="297067"/>
                </a:cubicBezTo>
                <a:cubicBezTo>
                  <a:pt x="276230" y="305534"/>
                  <a:pt x="277666" y="315014"/>
                  <a:pt x="273408" y="322467"/>
                </a:cubicBezTo>
                <a:cubicBezTo>
                  <a:pt x="271194" y="326341"/>
                  <a:pt x="306569" y="335167"/>
                  <a:pt x="307274" y="335167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D:\User\Downloads\dji_fly_20240817_190108_67_1723878172618_photo_optimized.jpg"/>
          <p:cNvPicPr>
            <a:picLocks noChangeAspect="1" noChangeArrowheads="1"/>
          </p:cNvPicPr>
          <p:nvPr/>
        </p:nvPicPr>
        <p:blipFill>
          <a:blip r:embed="rId3" cstate="print"/>
          <a:srcRect r="11111"/>
          <a:stretch>
            <a:fillRect/>
          </a:stretch>
        </p:blipFill>
        <p:spPr bwMode="auto">
          <a:xfrm>
            <a:off x="251520" y="1635646"/>
            <a:ext cx="2592288" cy="164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11560" y="33950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103 гнезда рыбоядных хищников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95536" y="105958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10</a:t>
            </a:r>
            <a:r>
              <a:rPr lang="ru-RU" sz="1600" dirty="0" smtClean="0"/>
              <a:t> гнезд скопы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267744" y="915566"/>
            <a:ext cx="36724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93</a:t>
            </a:r>
            <a:r>
              <a:rPr lang="ru-RU" sz="1600" dirty="0" smtClean="0"/>
              <a:t> гнезда орланов</a:t>
            </a:r>
          </a:p>
          <a:p>
            <a:pPr algn="ctr"/>
            <a:r>
              <a:rPr lang="ru-RU" sz="1600" dirty="0" smtClean="0"/>
              <a:t>(</a:t>
            </a:r>
            <a:r>
              <a:rPr lang="ru-RU" sz="1600" dirty="0" err="1" smtClean="0"/>
              <a:t>орлан-белохвост</a:t>
            </a:r>
            <a:r>
              <a:rPr lang="ru-RU" sz="1600" dirty="0" smtClean="0"/>
              <a:t> и </a:t>
            </a:r>
            <a:r>
              <a:rPr lang="ru-RU" sz="1600" dirty="0" err="1" smtClean="0"/>
              <a:t>белоплечий</a:t>
            </a:r>
            <a:r>
              <a:rPr lang="ru-RU" sz="1600" dirty="0" smtClean="0"/>
              <a:t> </a:t>
            </a:r>
            <a:r>
              <a:rPr lang="ru-RU" sz="1600" dirty="0" smtClean="0"/>
              <a:t>орлан)</a:t>
            </a:r>
            <a:endParaRPr lang="ru-RU" sz="16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331640" y="771550"/>
            <a:ext cx="1080120" cy="21602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491880" y="771550"/>
            <a:ext cx="720080" cy="21602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8" descr="d:\User\Desktop\КамчГУ\2024_КамчГУ\ПР_Камч_2024\фото Бабушкина Мирослава и шарова Алексея\Белоплечий орлан\DSC_6161_1.jpg"/>
          <p:cNvPicPr>
            <a:picLocks noChangeAspect="1" noChangeArrowheads="1"/>
          </p:cNvPicPr>
          <p:nvPr/>
        </p:nvPicPr>
        <p:blipFill>
          <a:blip r:embed="rId4" cstate="print"/>
          <a:srcRect l="15711" r="10971"/>
          <a:stretch>
            <a:fillRect/>
          </a:stretch>
        </p:blipFill>
        <p:spPr bwMode="auto">
          <a:xfrm>
            <a:off x="2987824" y="1635646"/>
            <a:ext cx="1584176" cy="137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179512" y="3573840"/>
            <a:ext cx="5832648" cy="1384995"/>
          </a:xfrm>
          <a:prstGeom prst="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2023 г</a:t>
            </a:r>
            <a:r>
              <a:rPr lang="ru-RU" sz="1600" b="1" dirty="0" smtClean="0"/>
              <a:t>.</a:t>
            </a:r>
            <a:r>
              <a:rPr lang="ru-RU" sz="1600" dirty="0" smtClean="0"/>
              <a:t>: </a:t>
            </a:r>
            <a:r>
              <a:rPr lang="ru-RU" sz="1600" dirty="0" err="1" smtClean="0"/>
              <a:t>Лазовский</a:t>
            </a:r>
            <a:r>
              <a:rPr lang="ru-RU" sz="1600" dirty="0" smtClean="0"/>
              <a:t> участок </a:t>
            </a:r>
            <a:r>
              <a:rPr lang="ru-RU" sz="1600" dirty="0" err="1" smtClean="0"/>
              <a:t>Кроноцкого</a:t>
            </a:r>
            <a:r>
              <a:rPr lang="ru-RU" sz="1600" dirty="0" smtClean="0"/>
              <a:t> заповедника, о. </a:t>
            </a:r>
            <a:r>
              <a:rPr lang="ru-RU" sz="1600" dirty="0" err="1" smtClean="0"/>
              <a:t>Карагинский</a:t>
            </a:r>
            <a:r>
              <a:rPr lang="ru-RU" sz="1600" dirty="0" smtClean="0"/>
              <a:t>, Центральная часть полуострова (р. Камчатка, р. Плотникова, р. Быстрая)</a:t>
            </a:r>
          </a:p>
          <a:p>
            <a:pPr algn="ctr"/>
            <a:r>
              <a:rPr lang="ru-RU" b="1" dirty="0" smtClean="0"/>
              <a:t>2024 г</a:t>
            </a:r>
            <a:r>
              <a:rPr lang="ru-RU" sz="1600" b="1" dirty="0" smtClean="0"/>
              <a:t>.</a:t>
            </a:r>
            <a:r>
              <a:rPr lang="ru-RU" sz="1600" dirty="0" smtClean="0"/>
              <a:t>: долина р. </a:t>
            </a:r>
            <a:r>
              <a:rPr lang="ru-RU" sz="1600" dirty="0" err="1" smtClean="0"/>
              <a:t>Жупанова</a:t>
            </a:r>
            <a:r>
              <a:rPr lang="ru-RU" sz="1600" dirty="0" smtClean="0"/>
              <a:t>, верхнее и среднее течение р. Камчатка</a:t>
            </a:r>
            <a:endParaRPr lang="ru-RU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331640" y="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АВИАУЧЕТЫ (2230 км)</a:t>
            </a:r>
          </a:p>
          <a:p>
            <a:endParaRPr lang="ru-RU" dirty="0"/>
          </a:p>
        </p:txBody>
      </p:sp>
      <p:pic>
        <p:nvPicPr>
          <p:cNvPr id="5130" name="Picture 10" descr="d:\User\Desktop\КамчГУ\2024_КамчГУ\ПР_Камч_2024\фото Бабушкина Мирослава и шарова Алексея\Орлан-белохвост\DSC_9060_1.jpg"/>
          <p:cNvPicPr>
            <a:picLocks noChangeAspect="1" noChangeArrowheads="1"/>
          </p:cNvPicPr>
          <p:nvPr/>
        </p:nvPicPr>
        <p:blipFill>
          <a:blip r:embed="rId5" cstate="print"/>
          <a:srcRect l="22179" r="30999"/>
          <a:stretch>
            <a:fillRect/>
          </a:stretch>
        </p:blipFill>
        <p:spPr bwMode="auto">
          <a:xfrm>
            <a:off x="4716016" y="1635646"/>
            <a:ext cx="126680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 cstate="print"/>
          <a:srcRect l="33598" t="8308" r="9838" b="7013"/>
          <a:stretch>
            <a:fillRect/>
          </a:stretch>
        </p:blipFill>
        <p:spPr bwMode="auto">
          <a:xfrm>
            <a:off x="-324544" y="0"/>
            <a:ext cx="610790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360040" y="0"/>
            <a:ext cx="720080" cy="43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48064" y="483518"/>
            <a:ext cx="3995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Скопы, размножающиеся на севере Европейской части России, зимуют на Африканском континенте.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В отличие от скоп восточной </a:t>
            </a:r>
            <a:r>
              <a:rPr lang="ru-RU" dirty="0" smtClean="0">
                <a:solidFill>
                  <a:srgbClr val="FFFF00"/>
                </a:solidFill>
              </a:rPr>
              <a:t>Европы, </a:t>
            </a:r>
            <a:r>
              <a:rPr lang="ru-RU" dirty="0" smtClean="0">
                <a:solidFill>
                  <a:srgbClr val="FFFF00"/>
                </a:solidFill>
              </a:rPr>
              <a:t>во время осенней миграции «наши» птицы пересекают Средиземное море с востока и далее распределяются по местам зимовок в Африке. 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Район зимовок: от юга Средиземного моря до южного побережья </a:t>
            </a:r>
            <a:r>
              <a:rPr lang="ru-RU" dirty="0" smtClean="0">
                <a:solidFill>
                  <a:srgbClr val="FFFF00"/>
                </a:solidFill>
              </a:rPr>
              <a:t>Южной Африки </a:t>
            </a:r>
            <a:r>
              <a:rPr lang="ru-RU" dirty="0" smtClean="0">
                <a:solidFill>
                  <a:srgbClr val="FFFF00"/>
                </a:solidFill>
              </a:rPr>
              <a:t>(за исключением Сахары) и от бассейна р. Нигер и оз. Чад до Аравийского полуострова.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2117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Европейская часть России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 cstate="print"/>
          <a:srcRect l="33598" t="8308" r="9838" b="7013"/>
          <a:stretch>
            <a:fillRect/>
          </a:stretch>
        </p:blipFill>
        <p:spPr bwMode="auto">
          <a:xfrm>
            <a:off x="-324544" y="0"/>
            <a:ext cx="610790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360040" y="0"/>
            <a:ext cx="720080" cy="43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48064" y="555526"/>
            <a:ext cx="39959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700" dirty="0" smtClean="0">
                <a:solidFill>
                  <a:srgbClr val="FFFF00"/>
                </a:solidFill>
              </a:rPr>
              <a:t>Начинают миграцию в последнюю неделю августа, самки улетают сразу как вылетят птенцы из гнезд.</a:t>
            </a:r>
            <a:endParaRPr lang="en-US" sz="17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7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700" dirty="0" smtClean="0">
                <a:solidFill>
                  <a:srgbClr val="FFFF00"/>
                </a:solidFill>
              </a:rPr>
              <a:t>Средняя дистанция перемещения </a:t>
            </a:r>
          </a:p>
          <a:p>
            <a:r>
              <a:rPr lang="ru-RU" sz="1700" dirty="0" smtClean="0">
                <a:solidFill>
                  <a:srgbClr val="FFFF00"/>
                </a:solidFill>
              </a:rPr>
              <a:t>    6258 </a:t>
            </a:r>
            <a:r>
              <a:rPr lang="en-US" sz="1700" dirty="0" smtClean="0">
                <a:solidFill>
                  <a:srgbClr val="FFFF00"/>
                </a:solidFill>
              </a:rPr>
              <a:t>Km </a:t>
            </a:r>
            <a:r>
              <a:rPr lang="ru-RU" sz="1700" dirty="0" smtClean="0">
                <a:solidFill>
                  <a:srgbClr val="FFFF00"/>
                </a:solidFill>
              </a:rPr>
              <a:t>± 1705 </a:t>
            </a:r>
            <a:r>
              <a:rPr lang="en-US" sz="1700" dirty="0" smtClean="0">
                <a:solidFill>
                  <a:srgbClr val="FFFF00"/>
                </a:solidFill>
              </a:rPr>
              <a:t>Km</a:t>
            </a:r>
            <a:r>
              <a:rPr lang="ru-RU" sz="1700" dirty="0" smtClean="0">
                <a:solidFill>
                  <a:srgbClr val="FFFF00"/>
                </a:solidFill>
              </a:rPr>
              <a:t> (4563-8056</a:t>
            </a:r>
            <a:r>
              <a:rPr lang="en-US" sz="1700" dirty="0" smtClean="0">
                <a:solidFill>
                  <a:srgbClr val="FFFF00"/>
                </a:solidFill>
              </a:rPr>
              <a:t>Km</a:t>
            </a:r>
            <a:r>
              <a:rPr lang="ru-RU" sz="1700" dirty="0" smtClean="0">
                <a:solidFill>
                  <a:srgbClr val="FFFF00"/>
                </a:solidFill>
              </a:rPr>
              <a:t>)</a:t>
            </a:r>
            <a:endParaRPr lang="en-US" sz="17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7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700" dirty="0" smtClean="0">
                <a:solidFill>
                  <a:srgbClr val="FFFF00"/>
                </a:solidFill>
              </a:rPr>
              <a:t>Средняя дистанция удаления от гнезда 5149 </a:t>
            </a:r>
            <a:r>
              <a:rPr lang="en-US" sz="1700" dirty="0" smtClean="0">
                <a:solidFill>
                  <a:srgbClr val="FFFF00"/>
                </a:solidFill>
              </a:rPr>
              <a:t>Km </a:t>
            </a:r>
            <a:r>
              <a:rPr lang="ru-RU" sz="1700" dirty="0" smtClean="0">
                <a:solidFill>
                  <a:srgbClr val="FFFF00"/>
                </a:solidFill>
              </a:rPr>
              <a:t>(2963-7981</a:t>
            </a:r>
            <a:r>
              <a:rPr lang="en-US" sz="1700" dirty="0" smtClean="0">
                <a:solidFill>
                  <a:srgbClr val="FFFF00"/>
                </a:solidFill>
              </a:rPr>
              <a:t>Km</a:t>
            </a:r>
            <a:r>
              <a:rPr lang="ru-RU" sz="1700" dirty="0" smtClean="0">
                <a:solidFill>
                  <a:srgbClr val="FFFF00"/>
                </a:solidFill>
              </a:rPr>
              <a:t>).</a:t>
            </a:r>
          </a:p>
          <a:p>
            <a:pPr>
              <a:buFont typeface="Wingdings" pitchFamily="2" charset="2"/>
              <a:buChar char="ü"/>
            </a:pPr>
            <a:endParaRPr lang="ru-RU" sz="17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700" dirty="0" smtClean="0">
                <a:solidFill>
                  <a:srgbClr val="FFFF00"/>
                </a:solidFill>
              </a:rPr>
              <a:t>Самки и молодые птицы предпочитают перемещаться на более короткие миграционные расстояния, чем самцы и взрослые особи.</a:t>
            </a:r>
            <a:endParaRPr lang="en-US" sz="1700" dirty="0" smtClean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2117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Европейская часть России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 cstate="print"/>
          <a:srcRect l="33598" t="8308" r="9838" b="7013"/>
          <a:stretch>
            <a:fillRect/>
          </a:stretch>
        </p:blipFill>
        <p:spPr bwMode="auto">
          <a:xfrm>
            <a:off x="-324544" y="0"/>
            <a:ext cx="610790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360040" y="0"/>
            <a:ext cx="720080" cy="43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48064" y="0"/>
            <a:ext cx="3995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FFFF00"/>
                </a:solidFill>
              </a:rPr>
              <a:t>Выявлен высокий уровень изменчивости миграционных параметров между разными особями. Т.е. скопы постоянно подстраивают свое миграционное поведение в зависимости от различных внешних и внутренних факторов. 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FFFF00"/>
                </a:solidFill>
              </a:rPr>
              <a:t>Скопы объединяют поисковые полеты и охоту на рыбу вдоль береговых линий озер и рек с покрытием общей миграционной дистанции.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FFFF00"/>
                </a:solidFill>
              </a:rPr>
              <a:t> Эта стратегия, безусловно, уменьшает необходимость проводить дни остановки для «дозаправки». Примечательно, что время, затрачиваемое в этих зонах остановки, не </a:t>
            </a:r>
            <a:r>
              <a:rPr lang="ru-RU" sz="1600" dirty="0" err="1" smtClean="0">
                <a:solidFill>
                  <a:srgbClr val="FFFF00"/>
                </a:solidFill>
              </a:rPr>
              <a:t>коррелировало</a:t>
            </a:r>
            <a:r>
              <a:rPr lang="ru-RU" sz="1600" dirty="0" smtClean="0">
                <a:solidFill>
                  <a:srgbClr val="FFFF00"/>
                </a:solidFill>
              </a:rPr>
              <a:t> с миграционным расстоянием, т.е. расстоянием, пройденным каждой особью от гнезда до места зимовки </a:t>
            </a:r>
            <a:r>
              <a:rPr lang="ru-RU" sz="1600" dirty="0" smtClean="0"/>
              <a:t>от гнезда до места зимовки. 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2117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СЕ\ДГЗ\2018\Алтай_2018\Скопа в РФ\презентация\1600x1100.jpg"/>
          <p:cNvPicPr>
            <a:picLocks noChangeAspect="1" noChangeArrowheads="1"/>
          </p:cNvPicPr>
          <p:nvPr/>
        </p:nvPicPr>
        <p:blipFill>
          <a:blip r:embed="rId2" cstate="print"/>
          <a:srcRect b="15037"/>
          <a:stretch>
            <a:fillRect/>
          </a:stretch>
        </p:blipFill>
        <p:spPr bwMode="auto">
          <a:xfrm>
            <a:off x="-28541" y="0"/>
            <a:ext cx="9172541" cy="53578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380312" y="2571750"/>
            <a:ext cx="360040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72200" y="3147814"/>
            <a:ext cx="259228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Магаданский заповедник</a:t>
            </a:r>
            <a:endParaRPr lang="ru-RU" sz="1600" b="1" dirty="0"/>
          </a:p>
        </p:txBody>
      </p:sp>
      <p:pic>
        <p:nvPicPr>
          <p:cNvPr id="8195" name="Picture 3" descr="d:\User\Desktop\ВСЕ\2023\Конференци_23\казахстан_конй хп карякин\Screenshot_2023-09-27-10-17-35-712_com.whatsap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15766"/>
            <a:ext cx="3888432" cy="2187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 descr="D:\User\Downloads\Screenshot_2023-09-27-12-14-12-798_com.whatsapp.jpg"/>
          <p:cNvPicPr>
            <a:picLocks noChangeAspect="1" noChangeArrowheads="1"/>
          </p:cNvPicPr>
          <p:nvPr/>
        </p:nvPicPr>
        <p:blipFill>
          <a:blip r:embed="rId4" cstate="print"/>
          <a:srcRect t="20672"/>
          <a:stretch>
            <a:fillRect/>
          </a:stretch>
        </p:blipFill>
        <p:spPr bwMode="auto">
          <a:xfrm>
            <a:off x="611560" y="555526"/>
            <a:ext cx="4536504" cy="2024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3591" t="5243" r="8583" b="392"/>
          <a:stretch>
            <a:fillRect/>
          </a:stretch>
        </p:blipFill>
        <p:spPr bwMode="auto">
          <a:xfrm>
            <a:off x="2470007" y="0"/>
            <a:ext cx="6572251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267494"/>
            <a:ext cx="2016224" cy="646331"/>
          </a:xfrm>
          <a:prstGeom prst="rect">
            <a:avLst/>
          </a:prstGeom>
          <a:solidFill>
            <a:srgbClr val="FFC000"/>
          </a:solidFill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Магаданский заповедник</a:t>
            </a:r>
            <a:endParaRPr lang="ru-RU" dirty="0"/>
          </a:p>
        </p:txBody>
      </p:sp>
      <p:pic>
        <p:nvPicPr>
          <p:cNvPr id="4" name="Picture 3" descr="d:\User\Desktop\ВСЕ\2023\Конференци_23\казахстан_конй хп карякин\Screenshot_2023-09-27-10-17-35-712_com.whatsapp.jpg"/>
          <p:cNvPicPr>
            <a:picLocks noChangeAspect="1" noChangeArrowheads="1"/>
          </p:cNvPicPr>
          <p:nvPr/>
        </p:nvPicPr>
        <p:blipFill>
          <a:blip r:embed="rId3" cstate="print"/>
          <a:srcRect l="13301" r="18606"/>
          <a:stretch>
            <a:fillRect/>
          </a:stretch>
        </p:blipFill>
        <p:spPr bwMode="auto">
          <a:xfrm>
            <a:off x="251520" y="1059582"/>
            <a:ext cx="200485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2859782"/>
            <a:ext cx="2411760" cy="1200329"/>
          </a:xfrm>
          <a:prstGeom prst="rect">
            <a:avLst/>
          </a:prstGeom>
          <a:solidFill>
            <a:schemeClr val="accent3"/>
          </a:solidFill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Места зимовки в  </a:t>
            </a:r>
            <a:r>
              <a:rPr lang="ru-RU" dirty="0" err="1" smtClean="0"/>
              <a:t>Малазии</a:t>
            </a:r>
            <a:r>
              <a:rPr lang="ru-RU" dirty="0" smtClean="0"/>
              <a:t>: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</a:p>
          <a:p>
            <a:pPr algn="ctr"/>
            <a:r>
              <a:rPr lang="en-US" b="1" dirty="0" smtClean="0"/>
              <a:t>6700</a:t>
            </a:r>
            <a:r>
              <a:rPr lang="en-US" dirty="0" smtClean="0"/>
              <a:t>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en-US" b="1" dirty="0" smtClean="0"/>
              <a:t>7400 </a:t>
            </a:r>
            <a:r>
              <a:rPr lang="ru-RU" dirty="0" smtClean="0"/>
              <a:t>км</a:t>
            </a:r>
            <a:r>
              <a:rPr lang="en-US" dirty="0" smtClean="0"/>
              <a:t> </a:t>
            </a:r>
            <a:r>
              <a:rPr lang="ru-RU" dirty="0" smtClean="0"/>
              <a:t>от места рождения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4048" y="271576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7400 </a:t>
            </a:r>
            <a:r>
              <a:rPr lang="en-US" b="1" dirty="0" smtClean="0">
                <a:solidFill>
                  <a:srgbClr val="FF0000"/>
                </a:solidFill>
              </a:rPr>
              <a:t>km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24997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67</a:t>
            </a:r>
            <a:r>
              <a:rPr lang="ru-RU" b="1" dirty="0" smtClean="0">
                <a:solidFill>
                  <a:srgbClr val="FFFF00"/>
                </a:solidFill>
              </a:rPr>
              <a:t>00 </a:t>
            </a:r>
            <a:r>
              <a:rPr lang="en-US" b="1" dirty="0" smtClean="0">
                <a:solidFill>
                  <a:srgbClr val="FFFF00"/>
                </a:solidFill>
              </a:rPr>
              <a:t>km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0"/>
            <a:ext cx="1512168" cy="4115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4299942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Скопы, обитающие на Дальнем Востоке, зимуют в Юго-Восточной Азии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3591" t="5243" r="8583" b="392"/>
          <a:stretch>
            <a:fillRect/>
          </a:stretch>
        </p:blipFill>
        <p:spPr bwMode="auto">
          <a:xfrm>
            <a:off x="2470007" y="0"/>
            <a:ext cx="6572251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004048" y="271576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7400 </a:t>
            </a:r>
            <a:r>
              <a:rPr lang="en-US" b="1" dirty="0" smtClean="0">
                <a:solidFill>
                  <a:srgbClr val="FF0000"/>
                </a:solidFill>
              </a:rPr>
              <a:t>km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24997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67</a:t>
            </a:r>
            <a:r>
              <a:rPr lang="ru-RU" b="1" dirty="0" smtClean="0">
                <a:solidFill>
                  <a:srgbClr val="FFFF00"/>
                </a:solidFill>
              </a:rPr>
              <a:t>00 </a:t>
            </a:r>
            <a:r>
              <a:rPr lang="en-US" b="1" dirty="0" smtClean="0">
                <a:solidFill>
                  <a:srgbClr val="FFFF00"/>
                </a:solidFill>
              </a:rPr>
              <a:t>km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0"/>
            <a:ext cx="1512168" cy="4115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512" y="195486"/>
            <a:ext cx="295232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Во время осенней миграции птицы пересекли Охотское море, летели через Приморье , КНДР и южную Корею</a:t>
            </a:r>
            <a:endParaRPr lang="ru-RU" sz="1400" dirty="0" smtClean="0">
              <a:solidFill>
                <a:srgbClr val="FFFF00"/>
              </a:solidFill>
            </a:endParaRPr>
          </a:p>
          <a:p>
            <a:endParaRPr lang="ru-RU" sz="1400" dirty="0" smtClean="0">
              <a:solidFill>
                <a:srgbClr val="FFFF00"/>
              </a:solidFill>
            </a:endParaRPr>
          </a:p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Далее одна из птиц взяла курс на Тайвань, а затем, перелетев Южно-Китайское море, достигла полуострова Малакка, где и провела свои первые полтора года жизни (в 30 км к северу от г. Куала-Лумпур).</a:t>
            </a:r>
          </a:p>
          <a:p>
            <a:pPr algn="ctr"/>
            <a:endParaRPr lang="ru-RU" sz="1400" dirty="0" smtClean="0">
              <a:solidFill>
                <a:srgbClr val="FFFF00"/>
              </a:solidFill>
            </a:endParaRPr>
          </a:p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Вторая птица пересекла Южно-Китайское море и провела две зимы и лето на севере о. Калимантан.</a:t>
            </a:r>
          </a:p>
          <a:p>
            <a:r>
              <a:rPr lang="ru-RU" sz="1400" dirty="0" smtClean="0"/>
              <a:t>Вторая птица пересекла Южно-Китайское море и провела две зимы и лето на севере о. Калимантан.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1739" t="6995" r="11594" b="4670"/>
          <a:stretch>
            <a:fillRect/>
          </a:stretch>
        </p:blipFill>
        <p:spPr bwMode="auto">
          <a:xfrm>
            <a:off x="2123728" y="-53671"/>
            <a:ext cx="7070729" cy="527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0"/>
            <a:ext cx="1584176" cy="4835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444208" y="339502"/>
            <a:ext cx="216024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6948264" y="843558"/>
            <a:ext cx="288032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d:\User\Desktop\ВСЕ\2023\Конференци_23\казахстан_конй хп карякин\Screenshot_2023-09-27-10-17-35-712_com.whatsapp.jpg"/>
          <p:cNvPicPr>
            <a:picLocks noChangeAspect="1" noChangeArrowheads="1"/>
          </p:cNvPicPr>
          <p:nvPr/>
        </p:nvPicPr>
        <p:blipFill>
          <a:blip r:embed="rId3" cstate="print"/>
          <a:srcRect l="13301" r="18606"/>
          <a:stretch>
            <a:fillRect/>
          </a:stretch>
        </p:blipFill>
        <p:spPr bwMode="auto">
          <a:xfrm>
            <a:off x="395536" y="1707654"/>
            <a:ext cx="200485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123478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Через </a:t>
            </a:r>
            <a:r>
              <a:rPr lang="ru-RU" dirty="0" smtClean="0">
                <a:solidFill>
                  <a:srgbClr val="FFFF00"/>
                </a:solidFill>
              </a:rPr>
              <a:t>17 </a:t>
            </a:r>
            <a:r>
              <a:rPr lang="ru-RU" dirty="0" smtClean="0">
                <a:solidFill>
                  <a:srgbClr val="FFFF00"/>
                </a:solidFill>
              </a:rPr>
              <a:t>месяцев пребывания на местах зимовок неполовозрелые птицы начали движение на север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24510" t="10458" r="10784" b="9368"/>
          <a:stretch>
            <a:fillRect/>
          </a:stretch>
        </p:blipFill>
        <p:spPr bwMode="auto">
          <a:xfrm>
            <a:off x="2195736" y="0"/>
            <a:ext cx="737980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d:\User\Desktop\ВСЕ\2023\Конференци_23\казахстан_конй хп карякин\фото\IMG-20230730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7494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d:\User\Desktop\ВСЕ\2023\Конференци_23\казахстан_конй хп карякин\фото\Ск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931790"/>
            <a:ext cx="2700302" cy="180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91880" y="12347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Камчатка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ВСЕ\ДГЗ\2018\Статьи Остров Спасения\Статья конференция\Слева на право М. Бабушкин, Г.Сейн (Эстония), Е. Брагин (Казахстан), В. Пчелинцев (Россия), В. Ивановкий (Белоруссия), П.Саурола (Финляндия),А. Кузнецов,Л.Палма и Ж. Сафара (Португалия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07040"/>
            <a:ext cx="9649072" cy="5475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192367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9960 км 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1347614"/>
            <a:ext cx="864096" cy="64807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 l="22271" t="8799" r="14626" b="12014"/>
          <a:stretch>
            <a:fillRect/>
          </a:stretch>
        </p:blipFill>
        <p:spPr bwMode="auto">
          <a:xfrm>
            <a:off x="5352086" y="2715766"/>
            <a:ext cx="2892321" cy="2041639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5241" t="8174" r="11252" b="6818"/>
          <a:stretch>
            <a:fillRect/>
          </a:stretch>
        </p:blipFill>
        <p:spPr bwMode="auto">
          <a:xfrm>
            <a:off x="0" y="-92546"/>
            <a:ext cx="9144000" cy="523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267744" y="555526"/>
            <a:ext cx="5328592" cy="32403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27784" y="185167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600 км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784" y="401191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FF33"/>
                </a:solidFill>
              </a:rPr>
              <a:t>400 км</a:t>
            </a:r>
            <a:endParaRPr lang="ru-RU" sz="2000" b="1" dirty="0">
              <a:solidFill>
                <a:srgbClr val="66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250" t="10801" r="18900" b="8001"/>
          <a:stretch>
            <a:fillRect/>
          </a:stretch>
        </p:blipFill>
        <p:spPr bwMode="auto">
          <a:xfrm>
            <a:off x="6041816" y="699542"/>
            <a:ext cx="31021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059582"/>
          <a:ext cx="5904655" cy="4003898"/>
        </p:xfrm>
        <a:graphic>
          <a:graphicData uri="http://schemas.openxmlformats.org/drawingml/2006/table">
            <a:tbl>
              <a:tblPr/>
              <a:tblGrid>
                <a:gridCol w="1621416"/>
                <a:gridCol w="1216062"/>
                <a:gridCol w="1202549"/>
                <a:gridCol w="1864628"/>
              </a:tblGrid>
              <a:tr h="611815">
                <a:tc rowSpan="2"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ПРИЧИНА СМЕРТИ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ПТИЦ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 ГИБЕЛИ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ВЗРОСЛЫЕ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МОЛОДЫЕ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319"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Удар током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Саудовская Аравия</a:t>
                      </a:r>
                      <a:endParaRPr lang="ru-RU" sz="16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321"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Ветряк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Индия</a:t>
                      </a:r>
                      <a:endParaRPr lang="ru-RU" sz="16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321"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Браконьеры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Россия</a:t>
                      </a:r>
                      <a:endParaRPr lang="ru-RU" sz="16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321"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Рыболовные сети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Китай, Азербайджан, Россия</a:t>
                      </a:r>
                      <a:endParaRPr lang="ru-RU" sz="16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643"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Столкновение с вышкой связи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Россия</a:t>
                      </a:r>
                      <a:endParaRPr lang="ru-RU" sz="1600" b="0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321"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TOTAL: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ru-RU" sz="1600" b="1" spc="-100" baseline="0" dirty="0" smtClean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стран</a:t>
                      </a:r>
                      <a:endParaRPr lang="ru-RU" sz="1600" b="1" spc="-100" baseline="0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7" name="Picture 3" descr="d:\User\Desktop\Фото Усина\Scar of Osprey Usina_20210408 (1).jpg"/>
          <p:cNvPicPr>
            <a:picLocks noChangeAspect="1" noChangeArrowheads="1"/>
          </p:cNvPicPr>
          <p:nvPr/>
        </p:nvPicPr>
        <p:blipFill>
          <a:blip r:embed="rId3" cstate="print"/>
          <a:srcRect t="20005" r="581" b="19979"/>
          <a:stretch>
            <a:fillRect/>
          </a:stretch>
        </p:blipFill>
        <p:spPr bwMode="auto">
          <a:xfrm>
            <a:off x="6516216" y="3723878"/>
            <a:ext cx="1494711" cy="12030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7544" y="0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FF00"/>
                </a:solidFill>
              </a:rPr>
              <a:t>37</a:t>
            </a:r>
            <a:r>
              <a:rPr lang="en-US" sz="2800" i="1" dirty="0" smtClean="0">
                <a:solidFill>
                  <a:srgbClr val="FFFF00"/>
                </a:solidFill>
              </a:rPr>
              <a:t>% </a:t>
            </a:r>
            <a:r>
              <a:rPr lang="ru-RU" sz="2800" i="1" dirty="0" smtClean="0">
                <a:solidFill>
                  <a:srgbClr val="FFFF00"/>
                </a:solidFill>
              </a:rPr>
              <a:t>птиц погибли по причине воздействия человеческого  фактора</a:t>
            </a:r>
            <a:endParaRPr lang="ru-RU" sz="28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1230" t="13590" r="25126" b="14075"/>
          <a:stretch>
            <a:fillRect/>
          </a:stretch>
        </p:blipFill>
        <p:spPr bwMode="auto">
          <a:xfrm>
            <a:off x="179512" y="195486"/>
            <a:ext cx="276171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1331640" y="843558"/>
            <a:ext cx="1008112" cy="3456384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35696" y="2931790"/>
            <a:ext cx="100811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4300 </a:t>
            </a:r>
            <a:r>
              <a:rPr lang="en-US" b="1" dirty="0" smtClean="0">
                <a:solidFill>
                  <a:srgbClr val="FF0000"/>
                </a:solidFill>
              </a:rPr>
              <a:t>km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8" descr="На изображении может находиться: облако, небо и на улиц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843558"/>
            <a:ext cx="2946164" cy="3928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0" descr="На изображении может находиться: облако, небо и на улиц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555526"/>
            <a:ext cx="2561803" cy="1921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На изображении может находиться: растение, на улице и природ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5842" y="2859782"/>
            <a:ext cx="2592287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868144" y="19548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Индия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1230" t="13590" r="25126" b="14075"/>
          <a:stretch>
            <a:fillRect/>
          </a:stretch>
        </p:blipFill>
        <p:spPr bwMode="auto">
          <a:xfrm>
            <a:off x="179512" y="195486"/>
            <a:ext cx="276171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1331640" y="843558"/>
            <a:ext cx="1008112" cy="3456384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35696" y="2931790"/>
            <a:ext cx="100811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4300 </a:t>
            </a:r>
            <a:r>
              <a:rPr lang="en-US" b="1" dirty="0" smtClean="0">
                <a:solidFill>
                  <a:srgbClr val="FF0000"/>
                </a:solidFill>
              </a:rPr>
              <a:t>km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rrrcn.ru/wp-content/uploads/2019/12/Untitled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5486"/>
            <a:ext cx="4032448" cy="2674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На изображении может находиться: птица и текс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067694"/>
            <a:ext cx="4474283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ирослав\Downloads\IMG-20210512-WA0018.jpg"/>
          <p:cNvPicPr>
            <a:picLocks noChangeAspect="1" noChangeArrowheads="1"/>
          </p:cNvPicPr>
          <p:nvPr/>
        </p:nvPicPr>
        <p:blipFill>
          <a:blip r:embed="rId2" cstate="print"/>
          <a:srcRect l="2151" r="13979"/>
          <a:stretch>
            <a:fillRect/>
          </a:stretch>
        </p:blipFill>
        <p:spPr bwMode="auto">
          <a:xfrm>
            <a:off x="179512" y="267494"/>
            <a:ext cx="271828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Мирослав\Downloads\IMG-20210512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7494"/>
            <a:ext cx="4903788" cy="245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Users\Мирослав\Downloads\IMG-20210512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003798"/>
            <a:ext cx="3960440" cy="198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rrcn.ru/wp-content/uploads/2019/12/G7A3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828856"/>
            <a:ext cx="3384376" cy="4047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http://rrrcn.ru/wp-content/uploads/2019/12/G7A3795.jpg"/>
          <p:cNvPicPr>
            <a:picLocks noChangeAspect="1" noChangeArrowheads="1"/>
          </p:cNvPicPr>
          <p:nvPr/>
        </p:nvPicPr>
        <p:blipFill>
          <a:blip r:embed="rId3" cstate="print"/>
          <a:srcRect l="25847" r="23040"/>
          <a:stretch>
            <a:fillRect/>
          </a:stretch>
        </p:blipFill>
        <p:spPr bwMode="auto">
          <a:xfrm>
            <a:off x="6586413" y="1707654"/>
            <a:ext cx="2378075" cy="3144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51230" t="13590" r="25126" b="14075"/>
          <a:stretch>
            <a:fillRect/>
          </a:stretch>
        </p:blipFill>
        <p:spPr bwMode="auto">
          <a:xfrm>
            <a:off x="107504" y="195486"/>
            <a:ext cx="276171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1331640" y="771550"/>
            <a:ext cx="936104" cy="2736304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91680" y="2787774"/>
            <a:ext cx="108012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3500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123478"/>
            <a:ext cx="615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Самка провела зиму в южном </a:t>
            </a:r>
            <a:r>
              <a:rPr lang="ru-RU" b="1" dirty="0" err="1" smtClean="0"/>
              <a:t>Раджастхане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(в 3500 км от места гнездования)</a:t>
            </a:r>
            <a:endParaRPr lang="ru-RU" b="1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899592" y="1779662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53211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 время весенней миграции 2021 г.</a:t>
            </a:r>
          </a:p>
          <a:p>
            <a:pPr algn="ctr"/>
            <a:r>
              <a:rPr lang="ru-RU" b="1" dirty="0" smtClean="0"/>
              <a:t>погибла в Китае</a:t>
            </a:r>
            <a:endParaRPr lang="ru-RU" b="1" dirty="0"/>
          </a:p>
        </p:txBody>
      </p:sp>
      <p:pic>
        <p:nvPicPr>
          <p:cNvPr id="4098" name="Picture 2" descr="d:\User\Desktop\Фото Усина\Usina in China_20210407.jpg"/>
          <p:cNvPicPr>
            <a:picLocks noChangeAspect="1" noChangeArrowheads="1"/>
          </p:cNvPicPr>
          <p:nvPr/>
        </p:nvPicPr>
        <p:blipFill>
          <a:blip r:embed="rId2" cstate="print"/>
          <a:srcRect t="1724" r="1190" b="1748"/>
          <a:stretch>
            <a:fillRect/>
          </a:stretch>
        </p:blipFill>
        <p:spPr bwMode="auto">
          <a:xfrm>
            <a:off x="1547664" y="699542"/>
            <a:ext cx="5976664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D:\User\Downloads\IMG-20240918-WA0048.jpg"/>
          <p:cNvPicPr>
            <a:picLocks noChangeAspect="1" noChangeArrowheads="1"/>
          </p:cNvPicPr>
          <p:nvPr/>
        </p:nvPicPr>
        <p:blipFill>
          <a:blip r:embed="rId2" cstate="print"/>
          <a:srcRect l="26739" t="12891"/>
          <a:stretch>
            <a:fillRect/>
          </a:stretch>
        </p:blipFill>
        <p:spPr bwMode="auto">
          <a:xfrm>
            <a:off x="251520" y="123478"/>
            <a:ext cx="459850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2" name="Picture 2" descr="D:\User\Downloads\IMG20240917142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11710"/>
            <a:ext cx="4680520" cy="263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6" name="Picture 6" descr="https://sun9-63.userapi.com/impg/poAps0vUB7BrEFVqieqOwpaQtDfmtFg5ZURyww/MIRcUg93FtE.jpg?size=901x1600&amp;quality=95&amp;sign=480256eda7e81e72c7ee5fc1d724205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3972" y="0"/>
            <a:ext cx="2056460" cy="365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8" name="Picture 8" descr="https://sun9-11.userapi.com/impg/xT9--aLBMBeIvFiG3iVeaCyb9POtt8RImVjWGg/XQTi9tDBZvs.jpg?size=901x1600&amp;quality=95&amp;sign=dc341a76ef8f1bb750fd59cb5c42d1b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47374"/>
            <a:ext cx="1800200" cy="3196804"/>
          </a:xfrm>
          <a:prstGeom prst="rect">
            <a:avLst/>
          </a:prstGeom>
          <a:noFill/>
        </p:spPr>
      </p:pic>
      <p:pic>
        <p:nvPicPr>
          <p:cNvPr id="7" name="Picture 8" descr="https://sun9-11.userapi.com/impg/xT9--aLBMBeIvFiG3iVeaCyb9POtt8RImVjWGg/XQTi9tDBZvs.jpg?size=901x1600&amp;quality=95&amp;sign=dc341a76ef8f1bb750fd59cb5c42d1b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79662"/>
            <a:ext cx="1800200" cy="319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92280" y="3867894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24.09.2024 г.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06525" y="526312"/>
            <a:ext cx="521527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8" descr="https://sun9-44.userapi.com/impf/c628718/v628718337/1cc2e/uYFl7YAHTi0.jpg?size=530x795&amp;quality=96&amp;sign=3b229f21326818a23edc47b749d866a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24" y="883304"/>
            <a:ext cx="2576002" cy="38640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2" descr="https://sun9-43.userapi.com/impf/c623920/v623920337/527fc/tSBiE-QoLDw.jpg?size=2560x1707&amp;quality=96&amp;sign=adf7b7bc065a7e944d9160f0296b44c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9292" y="931898"/>
            <a:ext cx="2800136" cy="186712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0" descr="https://sun9-11.userapi.com/impf/c623920/v623920337/5280d/0DULzMdsHTk.jpg?size=2560x1707&amp;quality=96&amp;sign=16432c686eb032cd46fb90e755ed30d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276" y="1174369"/>
            <a:ext cx="2759403" cy="183996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78" name="Picture 2" descr="https://sun68-2.userapi.com/impf/c623920/v623920337/527f2/flCv76pXvPM.jpg?size=2560x1707&amp;quality=96&amp;sign=32ab58f58b8ccdf7adcf9c02f0110bd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1588" y="2932526"/>
            <a:ext cx="2777645" cy="18521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95536" y="175437"/>
            <a:ext cx="835292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 smtClean="0"/>
              <a:t>Очистка побережья и акватории Рыбинского водохранилища от сетей и плавающих блесен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004737" y="3413051"/>
            <a:ext cx="284686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В 2014 – 2021 гг. собраны и утилизированы более 12 тонн опасных сетей и блесен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84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нешний, растение, дерево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F88F3A2E-1C77-4617-A335-6743DC6EE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1259632" y="7"/>
            <a:ext cx="9143985" cy="5143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23478"/>
            <a:ext cx="5040560" cy="47089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Цели</a:t>
            </a:r>
            <a:r>
              <a:rPr lang="en-US" sz="2000" b="1" dirty="0" smtClean="0"/>
              <a:t>:</a:t>
            </a:r>
            <a:endParaRPr lang="ru-RU" sz="2000" b="1" dirty="0" smtClean="0"/>
          </a:p>
          <a:p>
            <a:pPr marL="457200" indent="-457200"/>
            <a:r>
              <a:rPr lang="en-US" sz="2000" dirty="0" smtClean="0"/>
              <a:t>(1) </a:t>
            </a:r>
            <a:r>
              <a:rPr lang="ru-RU" sz="2000" dirty="0" smtClean="0"/>
              <a:t>Определение современной численности и распределения  скопы в разных регионах России</a:t>
            </a:r>
          </a:p>
          <a:p>
            <a:pPr marL="457200" indent="-457200">
              <a:buAutoNum type="arabicParenBoth"/>
            </a:pPr>
            <a:endParaRPr lang="en-US" sz="2000" dirty="0" smtClean="0"/>
          </a:p>
          <a:p>
            <a:pPr marL="457200" indent="-457200">
              <a:buAutoNum type="arabicParenBoth" startAt="2"/>
            </a:pPr>
            <a:r>
              <a:rPr lang="ru-RU" sz="2000" dirty="0" smtClean="0"/>
              <a:t>Определение мест зимовок и путей миграции скоп</a:t>
            </a:r>
          </a:p>
          <a:p>
            <a:pPr marL="457200" indent="-457200">
              <a:buAutoNum type="arabicParenBoth" startAt="2"/>
            </a:pPr>
            <a:endParaRPr lang="en-US" sz="2000" dirty="0" smtClean="0"/>
          </a:p>
          <a:p>
            <a:r>
              <a:rPr lang="en-US" sz="2000" dirty="0" smtClean="0"/>
              <a:t>(3) </a:t>
            </a:r>
            <a:r>
              <a:rPr lang="ru-RU" sz="2000" dirty="0" smtClean="0"/>
              <a:t>Выявление лимитирующих факторов и причин гибели птиц в местах гнездования, во время миграции и на зимовках</a:t>
            </a:r>
          </a:p>
          <a:p>
            <a:endParaRPr lang="en-US" sz="2000" dirty="0" smtClean="0"/>
          </a:p>
          <a:p>
            <a:r>
              <a:rPr lang="en-US" sz="2000" dirty="0" smtClean="0"/>
              <a:t>(4) </a:t>
            </a:r>
            <a:r>
              <a:rPr lang="ru-RU" sz="2000" dirty="0" smtClean="0"/>
              <a:t>Организация мониторинга гнездовых группировок скопы в заповедниках и национальных парках России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ВСЕ\ВОЛЬЕР\вольер_с воздуха\Вольер.Птицы-7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27534"/>
            <a:ext cx="3528392" cy="19853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6" name="Picture 2" descr="d:\User\Desktop\День сокола\Русгидро_фото\РГ_9_Реабилитационный центр ОРЛАШИН ДОМИК_5.jpg"/>
          <p:cNvPicPr>
            <a:picLocks noChangeAspect="1" noChangeArrowheads="1"/>
          </p:cNvPicPr>
          <p:nvPr/>
        </p:nvPicPr>
        <p:blipFill>
          <a:blip r:embed="rId3" cstate="print"/>
          <a:srcRect t="19143" r="4571" b="18229"/>
          <a:stretch>
            <a:fillRect/>
          </a:stretch>
        </p:blipFill>
        <p:spPr bwMode="auto">
          <a:xfrm>
            <a:off x="1323975" y="2727477"/>
            <a:ext cx="6221186" cy="229662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8" name="Прямая со стрелкой 17"/>
          <p:cNvCxnSpPr/>
          <p:nvPr/>
        </p:nvCxnSpPr>
        <p:spPr>
          <a:xfrm>
            <a:off x="2990407" y="4561367"/>
            <a:ext cx="437795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886740" y="4564026"/>
            <a:ext cx="879844" cy="53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11133" y="4601240"/>
            <a:ext cx="1810193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м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1828801" y="3006356"/>
            <a:ext cx="1049964" cy="14619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421566" y="2998382"/>
            <a:ext cx="473149" cy="6113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858040" y="3221665"/>
            <a:ext cx="7975" cy="121211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1858040" y="3189768"/>
            <a:ext cx="7975" cy="6937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897912" y="3615069"/>
            <a:ext cx="103667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6х6 м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99592" y="123478"/>
            <a:ext cx="712879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 smtClean="0"/>
              <a:t>Реабилитационный центр в Дарвинском заповеднике</a:t>
            </a:r>
            <a:endParaRPr lang="ru-RU" dirty="0"/>
          </a:p>
        </p:txBody>
      </p:sp>
      <p:pic>
        <p:nvPicPr>
          <p:cNvPr id="21" name="Picture 1" descr="d:\User\Desktop\День сокола\Русгидро_фото\РГ_7_Реабилитационный центр ОРЛАШИН ДОМИК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7534"/>
            <a:ext cx="3456384" cy="194421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284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06526" y="526312"/>
            <a:ext cx="521527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866014" y="318977"/>
            <a:ext cx="486439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 smtClean="0"/>
              <a:t>Реабилитационный центр</a:t>
            </a:r>
            <a:endParaRPr lang="ru-RU" dirty="0"/>
          </a:p>
        </p:txBody>
      </p:sp>
      <p:pic>
        <p:nvPicPr>
          <p:cNvPr id="20" name="Picture 2" descr="https://pp.userapi.com/c841521/v841521176/c41e/Xs8_iFQryRs.jpg"/>
          <p:cNvPicPr>
            <a:picLocks noChangeAspect="1" noChangeArrowheads="1"/>
          </p:cNvPicPr>
          <p:nvPr/>
        </p:nvPicPr>
        <p:blipFill>
          <a:blip r:embed="rId2" cstate="print"/>
          <a:srcRect t="11844" r="246"/>
          <a:stretch>
            <a:fillRect/>
          </a:stretch>
        </p:blipFill>
        <p:spPr bwMode="auto">
          <a:xfrm>
            <a:off x="2962496" y="781492"/>
            <a:ext cx="3233627" cy="19059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5" descr="D:\ВСЕ\ДГЗ\2016\Статьи_ОстровСПАСЕНИЯ\Вольер\Орланы Кузьма (справа) и Морошка (слева) отдыхают в на присаде в вольере. Фото Оксана Демина.jpg"/>
          <p:cNvPicPr>
            <a:picLocks noChangeAspect="1" noChangeArrowheads="1"/>
          </p:cNvPicPr>
          <p:nvPr/>
        </p:nvPicPr>
        <p:blipFill>
          <a:blip r:embed="rId3" cstate="print"/>
          <a:srcRect t="5947" r="1214"/>
          <a:stretch>
            <a:fillRect/>
          </a:stretch>
        </p:blipFill>
        <p:spPr bwMode="auto">
          <a:xfrm>
            <a:off x="2966485" y="2894714"/>
            <a:ext cx="3245588" cy="206005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 descr="https://pp.userapi.com/c836226/v836226495/3c658/YAct8BevL6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261" y="769531"/>
            <a:ext cx="2586658" cy="25398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 descr="D:\ВСЕ\ВОЛЬЕР\вольер_с воздуха\Вольер. Птицы -12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804" y="3456911"/>
            <a:ext cx="2600649" cy="146330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 descr="https://pp.userapi.com/c836226/v836226495/3dd2a/recvRoS8gpA.jpg"/>
          <p:cNvPicPr>
            <a:picLocks noChangeAspect="1" noChangeArrowheads="1"/>
          </p:cNvPicPr>
          <p:nvPr/>
        </p:nvPicPr>
        <p:blipFill>
          <a:blip r:embed="rId6" cstate="print"/>
          <a:srcRect l="42792" t="14358" r="25962" b="5138"/>
          <a:stretch>
            <a:fillRect/>
          </a:stretch>
        </p:blipFill>
        <p:spPr bwMode="auto">
          <a:xfrm>
            <a:off x="6523075" y="781493"/>
            <a:ext cx="2448146" cy="42025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284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06526" y="526312"/>
            <a:ext cx="521527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dirty="0"/>
          </a:p>
        </p:txBody>
      </p:sp>
      <p:pic>
        <p:nvPicPr>
          <p:cNvPr id="9" name="Picture 3" descr="F:\ВСЕ\ДГЗ\2020\Русгидро_фото\РГ_11_Строящийся круговой вольер на центральнйо усадьбе Дарвинского_2.jpg"/>
          <p:cNvPicPr>
            <a:picLocks noChangeAspect="1" noChangeArrowheads="1"/>
          </p:cNvPicPr>
          <p:nvPr/>
        </p:nvPicPr>
        <p:blipFill>
          <a:blip r:embed="rId2" cstate="print"/>
          <a:srcRect r="11877"/>
          <a:stretch>
            <a:fillRect/>
          </a:stretch>
        </p:blipFill>
        <p:spPr bwMode="auto">
          <a:xfrm>
            <a:off x="193823" y="1551211"/>
            <a:ext cx="4136287" cy="264023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F:\ВСЕ\ДГЗ\2020\Русгидро_фото\РГ_10_Строящийся круговой вольер на центральнйо усадьбе Дарвинского.jpg"/>
          <p:cNvPicPr>
            <a:picLocks noChangeAspect="1" noChangeArrowheads="1"/>
          </p:cNvPicPr>
          <p:nvPr/>
        </p:nvPicPr>
        <p:blipFill>
          <a:blip r:embed="rId3" cstate="print"/>
          <a:srcRect l="13103"/>
          <a:stretch>
            <a:fillRect/>
          </a:stretch>
        </p:blipFill>
        <p:spPr bwMode="auto">
          <a:xfrm>
            <a:off x="4593265" y="1539062"/>
            <a:ext cx="4102277" cy="265548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95536" y="195486"/>
            <a:ext cx="799288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 smtClean="0"/>
              <a:t>В 2020 году построен кольцевой «</a:t>
            </a:r>
            <a:r>
              <a:rPr lang="ru-RU" dirty="0" err="1" smtClean="0"/>
              <a:t>разлётный</a:t>
            </a:r>
            <a:r>
              <a:rPr lang="ru-RU" dirty="0" smtClean="0"/>
              <a:t>» вольер для крупных хищных птиц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84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06526" y="526312"/>
            <a:ext cx="521527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9617" y="717697"/>
            <a:ext cx="4170620" cy="433010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38914" name="Picture 2" descr="d:\User\Desktop\ПРЕЗЕНТАЦИИ\Безымянный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22" y="759950"/>
            <a:ext cx="3538083" cy="3913060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1116420" y="4673009"/>
            <a:ext cx="2336504" cy="7974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90577" y="4685610"/>
            <a:ext cx="123603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м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837314" y="829339"/>
            <a:ext cx="0" cy="3684182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2450804"/>
            <a:ext cx="10127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30м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5" name="Picture 3" descr="d:\User\Desktop\День сокола\василиса и нарьян в вольере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27" y="741897"/>
            <a:ext cx="4368149" cy="291209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38916" name="Picture 4" descr="d:\User\Desktop\День сокола\василиса и нарьян в вольере\3.jpg"/>
          <p:cNvPicPr>
            <a:picLocks noChangeAspect="1" noChangeArrowheads="1"/>
          </p:cNvPicPr>
          <p:nvPr/>
        </p:nvPicPr>
        <p:blipFill>
          <a:blip r:embed="rId4" cstate="print"/>
          <a:srcRect t="15435" r="759"/>
          <a:stretch>
            <a:fillRect/>
          </a:stretch>
        </p:blipFill>
        <p:spPr bwMode="auto">
          <a:xfrm>
            <a:off x="5301829" y="3751550"/>
            <a:ext cx="2253769" cy="128030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1275907" y="263156"/>
            <a:ext cx="5837274" cy="3308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700" dirty="0" smtClean="0"/>
              <a:t>Кольцевой «</a:t>
            </a:r>
            <a:r>
              <a:rPr lang="ru-RU" sz="1700" dirty="0" err="1" smtClean="0"/>
              <a:t>разлётный</a:t>
            </a:r>
            <a:r>
              <a:rPr lang="ru-RU" sz="1700" dirty="0" smtClean="0"/>
              <a:t>» вольер для крупных хищных птиц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xmlns="" val="6284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06526" y="526312"/>
            <a:ext cx="521527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55526"/>
            <a:ext cx="4346057" cy="244465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 descr="d:\User\Desktop\День сокола\василиса и нарьян в вольере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55526"/>
            <a:ext cx="3675068" cy="24500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0" name="Picture 4" descr="d:\User\Desktop\День сокола\василиса и нарьян в вольере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6961" y="3386122"/>
            <a:ext cx="2397864" cy="159857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1" name="Picture 5" descr="d:\User\Desktop\День сокола\василиса и нарьян в вольере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1332" y="3400425"/>
            <a:ext cx="2400300" cy="16002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284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СЕ\ДГЗ\2018\Календарь Орлан\Фото_календарь\Дарвинский_календарь_фото\2_Февраль_Вадим Конон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3886"/>
            <a:ext cx="9144000" cy="6097386"/>
          </a:xfrm>
          <a:prstGeom prst="rect">
            <a:avLst/>
          </a:prstGeom>
          <a:noFill/>
        </p:spPr>
      </p:pic>
      <p:pic>
        <p:nvPicPr>
          <p:cNvPr id="4" name="Picture 4" descr="https://studizba.com/uploads/dossier/2017-09/168-1025-21507-229602940-1504875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6148" y="1851670"/>
            <a:ext cx="1896211" cy="284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2139702"/>
            <a:ext cx="335209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\Desktop\презент\Фото_Северсталь 2021\IMAG0254.JPG"/>
          <p:cNvPicPr>
            <a:picLocks noChangeAspect="1" noChangeArrowheads="1"/>
          </p:cNvPicPr>
          <p:nvPr/>
        </p:nvPicPr>
        <p:blipFill>
          <a:blip r:embed="rId2" cstate="print"/>
          <a:srcRect l="10253" b="3269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16016" y="411510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ВСЕ\ДГЗ\2018\Алтай_2018\Скопа в РФ\презентация\1600x1100.jpg"/>
          <p:cNvPicPr>
            <a:picLocks noChangeAspect="1" noChangeArrowheads="1"/>
          </p:cNvPicPr>
          <p:nvPr/>
        </p:nvPicPr>
        <p:blipFill>
          <a:blip r:embed="rId2" cstate="print"/>
          <a:srcRect b="15037"/>
          <a:stretch>
            <a:fillRect/>
          </a:stretch>
        </p:blipFill>
        <p:spPr bwMode="auto">
          <a:xfrm>
            <a:off x="-28541" y="0"/>
            <a:ext cx="9172541" cy="5357850"/>
          </a:xfrm>
          <a:prstGeom prst="rect">
            <a:avLst/>
          </a:prstGeom>
          <a:noFill/>
        </p:spPr>
      </p:pic>
      <p:sp>
        <p:nvSpPr>
          <p:cNvPr id="3" name="Полилиния 2"/>
          <p:cNvSpPr/>
          <p:nvPr/>
        </p:nvSpPr>
        <p:spPr>
          <a:xfrm>
            <a:off x="1285852" y="1214422"/>
            <a:ext cx="1469332" cy="1134985"/>
          </a:xfrm>
          <a:custGeom>
            <a:avLst/>
            <a:gdLst>
              <a:gd name="connsiteX0" fmla="*/ 1381125 w 1469332"/>
              <a:gd name="connsiteY0" fmla="*/ 28575 h 1134985"/>
              <a:gd name="connsiteX1" fmla="*/ 1323975 w 1469332"/>
              <a:gd name="connsiteY1" fmla="*/ 0 h 1134985"/>
              <a:gd name="connsiteX2" fmla="*/ 1266825 w 1469332"/>
              <a:gd name="connsiteY2" fmla="*/ 9525 h 1134985"/>
              <a:gd name="connsiteX3" fmla="*/ 1238250 w 1469332"/>
              <a:gd name="connsiteY3" fmla="*/ 28575 h 1134985"/>
              <a:gd name="connsiteX4" fmla="*/ 1228725 w 1469332"/>
              <a:gd name="connsiteY4" fmla="*/ 57150 h 1134985"/>
              <a:gd name="connsiteX5" fmla="*/ 1200150 w 1469332"/>
              <a:gd name="connsiteY5" fmla="*/ 85725 h 1134985"/>
              <a:gd name="connsiteX6" fmla="*/ 1181100 w 1469332"/>
              <a:gd name="connsiteY6" fmla="*/ 142875 h 1134985"/>
              <a:gd name="connsiteX7" fmla="*/ 1066800 w 1469332"/>
              <a:gd name="connsiteY7" fmla="*/ 171450 h 1134985"/>
              <a:gd name="connsiteX8" fmla="*/ 1047750 w 1469332"/>
              <a:gd name="connsiteY8" fmla="*/ 209550 h 1134985"/>
              <a:gd name="connsiteX9" fmla="*/ 1019175 w 1469332"/>
              <a:gd name="connsiteY9" fmla="*/ 219075 h 1134985"/>
              <a:gd name="connsiteX10" fmla="*/ 952500 w 1469332"/>
              <a:gd name="connsiteY10" fmla="*/ 266700 h 1134985"/>
              <a:gd name="connsiteX11" fmla="*/ 923925 w 1469332"/>
              <a:gd name="connsiteY11" fmla="*/ 285750 h 1134985"/>
              <a:gd name="connsiteX12" fmla="*/ 895350 w 1469332"/>
              <a:gd name="connsiteY12" fmla="*/ 314325 h 1134985"/>
              <a:gd name="connsiteX13" fmla="*/ 866775 w 1469332"/>
              <a:gd name="connsiteY13" fmla="*/ 333375 h 1134985"/>
              <a:gd name="connsiteX14" fmla="*/ 809625 w 1469332"/>
              <a:gd name="connsiteY14" fmla="*/ 381000 h 1134985"/>
              <a:gd name="connsiteX15" fmla="*/ 800100 w 1469332"/>
              <a:gd name="connsiteY15" fmla="*/ 409575 h 1134985"/>
              <a:gd name="connsiteX16" fmla="*/ 742950 w 1469332"/>
              <a:gd name="connsiteY16" fmla="*/ 438150 h 1134985"/>
              <a:gd name="connsiteX17" fmla="*/ 714375 w 1469332"/>
              <a:gd name="connsiteY17" fmla="*/ 457200 h 1134985"/>
              <a:gd name="connsiteX18" fmla="*/ 628650 w 1469332"/>
              <a:gd name="connsiteY18" fmla="*/ 476250 h 1134985"/>
              <a:gd name="connsiteX19" fmla="*/ 419100 w 1469332"/>
              <a:gd name="connsiteY19" fmla="*/ 495300 h 1134985"/>
              <a:gd name="connsiteX20" fmla="*/ 381000 w 1469332"/>
              <a:gd name="connsiteY20" fmla="*/ 504825 h 1134985"/>
              <a:gd name="connsiteX21" fmla="*/ 371475 w 1469332"/>
              <a:gd name="connsiteY21" fmla="*/ 533400 h 1134985"/>
              <a:gd name="connsiteX22" fmla="*/ 342900 w 1469332"/>
              <a:gd name="connsiteY22" fmla="*/ 552450 h 1134985"/>
              <a:gd name="connsiteX23" fmla="*/ 161925 w 1469332"/>
              <a:gd name="connsiteY23" fmla="*/ 552450 h 1134985"/>
              <a:gd name="connsiteX24" fmla="*/ 142875 w 1469332"/>
              <a:gd name="connsiteY24" fmla="*/ 581025 h 1134985"/>
              <a:gd name="connsiteX25" fmla="*/ 114300 w 1469332"/>
              <a:gd name="connsiteY25" fmla="*/ 600075 h 1134985"/>
              <a:gd name="connsiteX26" fmla="*/ 57150 w 1469332"/>
              <a:gd name="connsiteY26" fmla="*/ 647700 h 1134985"/>
              <a:gd name="connsiteX27" fmla="*/ 38100 w 1469332"/>
              <a:gd name="connsiteY27" fmla="*/ 676275 h 1134985"/>
              <a:gd name="connsiteX28" fmla="*/ 9525 w 1469332"/>
              <a:gd name="connsiteY28" fmla="*/ 695325 h 1134985"/>
              <a:gd name="connsiteX29" fmla="*/ 0 w 1469332"/>
              <a:gd name="connsiteY29" fmla="*/ 723900 h 1134985"/>
              <a:gd name="connsiteX30" fmla="*/ 19050 w 1469332"/>
              <a:gd name="connsiteY30" fmla="*/ 828675 h 1134985"/>
              <a:gd name="connsiteX31" fmla="*/ 76200 w 1469332"/>
              <a:gd name="connsiteY31" fmla="*/ 857250 h 1134985"/>
              <a:gd name="connsiteX32" fmla="*/ 314325 w 1469332"/>
              <a:gd name="connsiteY32" fmla="*/ 866775 h 1134985"/>
              <a:gd name="connsiteX33" fmla="*/ 390525 w 1469332"/>
              <a:gd name="connsiteY33" fmla="*/ 885825 h 1134985"/>
              <a:gd name="connsiteX34" fmla="*/ 438150 w 1469332"/>
              <a:gd name="connsiteY34" fmla="*/ 942975 h 1134985"/>
              <a:gd name="connsiteX35" fmla="*/ 495300 w 1469332"/>
              <a:gd name="connsiteY35" fmla="*/ 990600 h 1134985"/>
              <a:gd name="connsiteX36" fmla="*/ 523875 w 1469332"/>
              <a:gd name="connsiteY36" fmla="*/ 1000125 h 1134985"/>
              <a:gd name="connsiteX37" fmla="*/ 533400 w 1469332"/>
              <a:gd name="connsiteY37" fmla="*/ 1028700 h 1134985"/>
              <a:gd name="connsiteX38" fmla="*/ 542925 w 1469332"/>
              <a:gd name="connsiteY38" fmla="*/ 1123950 h 1134985"/>
              <a:gd name="connsiteX39" fmla="*/ 571500 w 1469332"/>
              <a:gd name="connsiteY39" fmla="*/ 1133475 h 1134985"/>
              <a:gd name="connsiteX40" fmla="*/ 723900 w 1469332"/>
              <a:gd name="connsiteY40" fmla="*/ 1114425 h 1134985"/>
              <a:gd name="connsiteX41" fmla="*/ 752475 w 1469332"/>
              <a:gd name="connsiteY41" fmla="*/ 1095375 h 1134985"/>
              <a:gd name="connsiteX42" fmla="*/ 762000 w 1469332"/>
              <a:gd name="connsiteY42" fmla="*/ 1066800 h 1134985"/>
              <a:gd name="connsiteX43" fmla="*/ 847725 w 1469332"/>
              <a:gd name="connsiteY43" fmla="*/ 1038225 h 1134985"/>
              <a:gd name="connsiteX44" fmla="*/ 914400 w 1469332"/>
              <a:gd name="connsiteY44" fmla="*/ 1009650 h 1134985"/>
              <a:gd name="connsiteX45" fmla="*/ 942975 w 1469332"/>
              <a:gd name="connsiteY45" fmla="*/ 990600 h 1134985"/>
              <a:gd name="connsiteX46" fmla="*/ 1009650 w 1469332"/>
              <a:gd name="connsiteY46" fmla="*/ 971550 h 1134985"/>
              <a:gd name="connsiteX47" fmla="*/ 1028700 w 1469332"/>
              <a:gd name="connsiteY47" fmla="*/ 942975 h 1134985"/>
              <a:gd name="connsiteX48" fmla="*/ 1057275 w 1469332"/>
              <a:gd name="connsiteY48" fmla="*/ 923925 h 1134985"/>
              <a:gd name="connsiteX49" fmla="*/ 1066800 w 1469332"/>
              <a:gd name="connsiteY49" fmla="*/ 895350 h 1134985"/>
              <a:gd name="connsiteX50" fmla="*/ 1085850 w 1469332"/>
              <a:gd name="connsiteY50" fmla="*/ 866775 h 1134985"/>
              <a:gd name="connsiteX51" fmla="*/ 1095375 w 1469332"/>
              <a:gd name="connsiteY51" fmla="*/ 838200 h 1134985"/>
              <a:gd name="connsiteX52" fmla="*/ 1114425 w 1469332"/>
              <a:gd name="connsiteY52" fmla="*/ 809625 h 1134985"/>
              <a:gd name="connsiteX53" fmla="*/ 1143000 w 1469332"/>
              <a:gd name="connsiteY53" fmla="*/ 752475 h 1134985"/>
              <a:gd name="connsiteX54" fmla="*/ 1133475 w 1469332"/>
              <a:gd name="connsiteY54" fmla="*/ 600075 h 1134985"/>
              <a:gd name="connsiteX55" fmla="*/ 1123950 w 1469332"/>
              <a:gd name="connsiteY55" fmla="*/ 571500 h 1134985"/>
              <a:gd name="connsiteX56" fmla="*/ 1095375 w 1469332"/>
              <a:gd name="connsiteY56" fmla="*/ 552450 h 1134985"/>
              <a:gd name="connsiteX57" fmla="*/ 1038225 w 1469332"/>
              <a:gd name="connsiteY57" fmla="*/ 590550 h 1134985"/>
              <a:gd name="connsiteX58" fmla="*/ 1028700 w 1469332"/>
              <a:gd name="connsiteY58" fmla="*/ 638175 h 1134985"/>
              <a:gd name="connsiteX59" fmla="*/ 1000125 w 1469332"/>
              <a:gd name="connsiteY59" fmla="*/ 628650 h 1134985"/>
              <a:gd name="connsiteX60" fmla="*/ 990600 w 1469332"/>
              <a:gd name="connsiteY60" fmla="*/ 542925 h 1134985"/>
              <a:gd name="connsiteX61" fmla="*/ 1019175 w 1469332"/>
              <a:gd name="connsiteY61" fmla="*/ 523875 h 1134985"/>
              <a:gd name="connsiteX62" fmla="*/ 1028700 w 1469332"/>
              <a:gd name="connsiteY62" fmla="*/ 495300 h 1134985"/>
              <a:gd name="connsiteX63" fmla="*/ 1057275 w 1469332"/>
              <a:gd name="connsiteY63" fmla="*/ 476250 h 1134985"/>
              <a:gd name="connsiteX64" fmla="*/ 1076325 w 1469332"/>
              <a:gd name="connsiteY64" fmla="*/ 419100 h 1134985"/>
              <a:gd name="connsiteX65" fmla="*/ 1095375 w 1469332"/>
              <a:gd name="connsiteY65" fmla="*/ 361950 h 1134985"/>
              <a:gd name="connsiteX66" fmla="*/ 1133475 w 1469332"/>
              <a:gd name="connsiteY66" fmla="*/ 352425 h 1134985"/>
              <a:gd name="connsiteX67" fmla="*/ 1152525 w 1469332"/>
              <a:gd name="connsiteY67" fmla="*/ 323850 h 1134985"/>
              <a:gd name="connsiteX68" fmla="*/ 1162050 w 1469332"/>
              <a:gd name="connsiteY68" fmla="*/ 295275 h 1134985"/>
              <a:gd name="connsiteX69" fmla="*/ 1181100 w 1469332"/>
              <a:gd name="connsiteY69" fmla="*/ 257175 h 1134985"/>
              <a:gd name="connsiteX70" fmla="*/ 1200150 w 1469332"/>
              <a:gd name="connsiteY70" fmla="*/ 285750 h 1134985"/>
              <a:gd name="connsiteX71" fmla="*/ 1209675 w 1469332"/>
              <a:gd name="connsiteY71" fmla="*/ 314325 h 1134985"/>
              <a:gd name="connsiteX72" fmla="*/ 1228725 w 1469332"/>
              <a:gd name="connsiteY72" fmla="*/ 428625 h 1134985"/>
              <a:gd name="connsiteX73" fmla="*/ 1238250 w 1469332"/>
              <a:gd name="connsiteY73" fmla="*/ 457200 h 1134985"/>
              <a:gd name="connsiteX74" fmla="*/ 1295400 w 1469332"/>
              <a:gd name="connsiteY74" fmla="*/ 514350 h 1134985"/>
              <a:gd name="connsiteX75" fmla="*/ 1352550 w 1469332"/>
              <a:gd name="connsiteY75" fmla="*/ 476250 h 1134985"/>
              <a:gd name="connsiteX76" fmla="*/ 1381125 w 1469332"/>
              <a:gd name="connsiteY76" fmla="*/ 419100 h 1134985"/>
              <a:gd name="connsiteX77" fmla="*/ 1409700 w 1469332"/>
              <a:gd name="connsiteY77" fmla="*/ 400050 h 1134985"/>
              <a:gd name="connsiteX78" fmla="*/ 1428750 w 1469332"/>
              <a:gd name="connsiteY78" fmla="*/ 371475 h 1134985"/>
              <a:gd name="connsiteX79" fmla="*/ 1457325 w 1469332"/>
              <a:gd name="connsiteY79" fmla="*/ 333375 h 1134985"/>
              <a:gd name="connsiteX80" fmla="*/ 1466850 w 1469332"/>
              <a:gd name="connsiteY80" fmla="*/ 304800 h 1134985"/>
              <a:gd name="connsiteX81" fmla="*/ 1457325 w 1469332"/>
              <a:gd name="connsiteY81" fmla="*/ 114300 h 1134985"/>
              <a:gd name="connsiteX82" fmla="*/ 1419225 w 1469332"/>
              <a:gd name="connsiteY82" fmla="*/ 57150 h 1134985"/>
              <a:gd name="connsiteX83" fmla="*/ 1400175 w 1469332"/>
              <a:gd name="connsiteY83" fmla="*/ 28575 h 1134985"/>
              <a:gd name="connsiteX84" fmla="*/ 1371600 w 1469332"/>
              <a:gd name="connsiteY84" fmla="*/ 9525 h 1134985"/>
              <a:gd name="connsiteX85" fmla="*/ 1381125 w 1469332"/>
              <a:gd name="connsiteY85" fmla="*/ 28575 h 11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469332" h="1134985">
                <a:moveTo>
                  <a:pt x="1381125" y="28575"/>
                </a:moveTo>
                <a:cubicBezTo>
                  <a:pt x="1373187" y="26987"/>
                  <a:pt x="1343693" y="0"/>
                  <a:pt x="1323975" y="0"/>
                </a:cubicBezTo>
                <a:cubicBezTo>
                  <a:pt x="1304662" y="0"/>
                  <a:pt x="1285875" y="6350"/>
                  <a:pt x="1266825" y="9525"/>
                </a:cubicBezTo>
                <a:cubicBezTo>
                  <a:pt x="1257300" y="15875"/>
                  <a:pt x="1245401" y="19636"/>
                  <a:pt x="1238250" y="28575"/>
                </a:cubicBezTo>
                <a:cubicBezTo>
                  <a:pt x="1231978" y="36415"/>
                  <a:pt x="1234294" y="48796"/>
                  <a:pt x="1228725" y="57150"/>
                </a:cubicBezTo>
                <a:cubicBezTo>
                  <a:pt x="1221253" y="68358"/>
                  <a:pt x="1209675" y="76200"/>
                  <a:pt x="1200150" y="85725"/>
                </a:cubicBezTo>
                <a:cubicBezTo>
                  <a:pt x="1193800" y="104775"/>
                  <a:pt x="1200150" y="136525"/>
                  <a:pt x="1181100" y="142875"/>
                </a:cubicBezTo>
                <a:cubicBezTo>
                  <a:pt x="1105628" y="168032"/>
                  <a:pt x="1143757" y="158624"/>
                  <a:pt x="1066800" y="171450"/>
                </a:cubicBezTo>
                <a:cubicBezTo>
                  <a:pt x="1060450" y="184150"/>
                  <a:pt x="1057790" y="199510"/>
                  <a:pt x="1047750" y="209550"/>
                </a:cubicBezTo>
                <a:cubicBezTo>
                  <a:pt x="1040650" y="216650"/>
                  <a:pt x="1028155" y="214585"/>
                  <a:pt x="1019175" y="219075"/>
                </a:cubicBezTo>
                <a:cubicBezTo>
                  <a:pt x="1004210" y="226558"/>
                  <a:pt x="962567" y="259509"/>
                  <a:pt x="952500" y="266700"/>
                </a:cubicBezTo>
                <a:cubicBezTo>
                  <a:pt x="943185" y="273354"/>
                  <a:pt x="932719" y="278421"/>
                  <a:pt x="923925" y="285750"/>
                </a:cubicBezTo>
                <a:cubicBezTo>
                  <a:pt x="913577" y="294374"/>
                  <a:pt x="905698" y="305701"/>
                  <a:pt x="895350" y="314325"/>
                </a:cubicBezTo>
                <a:cubicBezTo>
                  <a:pt x="886556" y="321654"/>
                  <a:pt x="875569" y="326046"/>
                  <a:pt x="866775" y="333375"/>
                </a:cubicBezTo>
                <a:cubicBezTo>
                  <a:pt x="793436" y="394491"/>
                  <a:pt x="880571" y="333702"/>
                  <a:pt x="809625" y="381000"/>
                </a:cubicBezTo>
                <a:cubicBezTo>
                  <a:pt x="806450" y="390525"/>
                  <a:pt x="806372" y="401735"/>
                  <a:pt x="800100" y="409575"/>
                </a:cubicBezTo>
                <a:cubicBezTo>
                  <a:pt x="786671" y="426361"/>
                  <a:pt x="761774" y="431875"/>
                  <a:pt x="742950" y="438150"/>
                </a:cubicBezTo>
                <a:cubicBezTo>
                  <a:pt x="733425" y="444500"/>
                  <a:pt x="724614" y="452080"/>
                  <a:pt x="714375" y="457200"/>
                </a:cubicBezTo>
                <a:cubicBezTo>
                  <a:pt x="692656" y="468060"/>
                  <a:pt x="647274" y="474255"/>
                  <a:pt x="628650" y="476250"/>
                </a:cubicBezTo>
                <a:cubicBezTo>
                  <a:pt x="558911" y="483722"/>
                  <a:pt x="488950" y="488950"/>
                  <a:pt x="419100" y="495300"/>
                </a:cubicBezTo>
                <a:cubicBezTo>
                  <a:pt x="406400" y="498475"/>
                  <a:pt x="391222" y="496647"/>
                  <a:pt x="381000" y="504825"/>
                </a:cubicBezTo>
                <a:cubicBezTo>
                  <a:pt x="373160" y="511097"/>
                  <a:pt x="377747" y="525560"/>
                  <a:pt x="371475" y="533400"/>
                </a:cubicBezTo>
                <a:cubicBezTo>
                  <a:pt x="364324" y="542339"/>
                  <a:pt x="352425" y="546100"/>
                  <a:pt x="342900" y="552450"/>
                </a:cubicBezTo>
                <a:cubicBezTo>
                  <a:pt x="273355" y="535064"/>
                  <a:pt x="263678" y="528508"/>
                  <a:pt x="161925" y="552450"/>
                </a:cubicBezTo>
                <a:cubicBezTo>
                  <a:pt x="150782" y="555072"/>
                  <a:pt x="150970" y="572930"/>
                  <a:pt x="142875" y="581025"/>
                </a:cubicBezTo>
                <a:cubicBezTo>
                  <a:pt x="134780" y="589120"/>
                  <a:pt x="123094" y="592746"/>
                  <a:pt x="114300" y="600075"/>
                </a:cubicBezTo>
                <a:cubicBezTo>
                  <a:pt x="40961" y="661191"/>
                  <a:pt x="128096" y="600402"/>
                  <a:pt x="57150" y="647700"/>
                </a:cubicBezTo>
                <a:cubicBezTo>
                  <a:pt x="50800" y="657225"/>
                  <a:pt x="46195" y="668180"/>
                  <a:pt x="38100" y="676275"/>
                </a:cubicBezTo>
                <a:cubicBezTo>
                  <a:pt x="30005" y="684370"/>
                  <a:pt x="16676" y="686386"/>
                  <a:pt x="9525" y="695325"/>
                </a:cubicBezTo>
                <a:cubicBezTo>
                  <a:pt x="3253" y="703165"/>
                  <a:pt x="3175" y="714375"/>
                  <a:pt x="0" y="723900"/>
                </a:cubicBezTo>
                <a:cubicBezTo>
                  <a:pt x="6350" y="758825"/>
                  <a:pt x="6307" y="795543"/>
                  <a:pt x="19050" y="828675"/>
                </a:cubicBezTo>
                <a:cubicBezTo>
                  <a:pt x="23086" y="839169"/>
                  <a:pt x="65614" y="856494"/>
                  <a:pt x="76200" y="857250"/>
                </a:cubicBezTo>
                <a:cubicBezTo>
                  <a:pt x="155437" y="862910"/>
                  <a:pt x="234950" y="863600"/>
                  <a:pt x="314325" y="866775"/>
                </a:cubicBezTo>
                <a:cubicBezTo>
                  <a:pt x="321195" y="868149"/>
                  <a:pt x="377973" y="877457"/>
                  <a:pt x="390525" y="885825"/>
                </a:cubicBezTo>
                <a:cubicBezTo>
                  <a:pt x="421831" y="906696"/>
                  <a:pt x="416186" y="916619"/>
                  <a:pt x="438150" y="942975"/>
                </a:cubicBezTo>
                <a:cubicBezTo>
                  <a:pt x="453197" y="961031"/>
                  <a:pt x="473893" y="979896"/>
                  <a:pt x="495300" y="990600"/>
                </a:cubicBezTo>
                <a:cubicBezTo>
                  <a:pt x="504280" y="995090"/>
                  <a:pt x="514350" y="996950"/>
                  <a:pt x="523875" y="1000125"/>
                </a:cubicBezTo>
                <a:cubicBezTo>
                  <a:pt x="527050" y="1009650"/>
                  <a:pt x="531873" y="1018777"/>
                  <a:pt x="533400" y="1028700"/>
                </a:cubicBezTo>
                <a:cubicBezTo>
                  <a:pt x="538252" y="1060237"/>
                  <a:pt x="532021" y="1093963"/>
                  <a:pt x="542925" y="1123950"/>
                </a:cubicBezTo>
                <a:cubicBezTo>
                  <a:pt x="546356" y="1133386"/>
                  <a:pt x="561975" y="1130300"/>
                  <a:pt x="571500" y="1133475"/>
                </a:cubicBezTo>
                <a:cubicBezTo>
                  <a:pt x="595134" y="1131657"/>
                  <a:pt x="682780" y="1134985"/>
                  <a:pt x="723900" y="1114425"/>
                </a:cubicBezTo>
                <a:cubicBezTo>
                  <a:pt x="734139" y="1109305"/>
                  <a:pt x="742950" y="1101725"/>
                  <a:pt x="752475" y="1095375"/>
                </a:cubicBezTo>
                <a:cubicBezTo>
                  <a:pt x="755650" y="1085850"/>
                  <a:pt x="753830" y="1072636"/>
                  <a:pt x="762000" y="1066800"/>
                </a:cubicBezTo>
                <a:lnTo>
                  <a:pt x="847725" y="1038225"/>
                </a:lnTo>
                <a:cubicBezTo>
                  <a:pt x="879783" y="1027539"/>
                  <a:pt x="881444" y="1028482"/>
                  <a:pt x="914400" y="1009650"/>
                </a:cubicBezTo>
                <a:cubicBezTo>
                  <a:pt x="924339" y="1003970"/>
                  <a:pt x="932346" y="994852"/>
                  <a:pt x="942975" y="990600"/>
                </a:cubicBezTo>
                <a:cubicBezTo>
                  <a:pt x="964436" y="982016"/>
                  <a:pt x="987425" y="977900"/>
                  <a:pt x="1009650" y="971550"/>
                </a:cubicBezTo>
                <a:cubicBezTo>
                  <a:pt x="1016000" y="962025"/>
                  <a:pt x="1020605" y="951070"/>
                  <a:pt x="1028700" y="942975"/>
                </a:cubicBezTo>
                <a:cubicBezTo>
                  <a:pt x="1036795" y="934880"/>
                  <a:pt x="1050124" y="932864"/>
                  <a:pt x="1057275" y="923925"/>
                </a:cubicBezTo>
                <a:cubicBezTo>
                  <a:pt x="1063547" y="916085"/>
                  <a:pt x="1062310" y="904330"/>
                  <a:pt x="1066800" y="895350"/>
                </a:cubicBezTo>
                <a:cubicBezTo>
                  <a:pt x="1071920" y="885111"/>
                  <a:pt x="1080730" y="877014"/>
                  <a:pt x="1085850" y="866775"/>
                </a:cubicBezTo>
                <a:cubicBezTo>
                  <a:pt x="1090340" y="857795"/>
                  <a:pt x="1090885" y="847180"/>
                  <a:pt x="1095375" y="838200"/>
                </a:cubicBezTo>
                <a:cubicBezTo>
                  <a:pt x="1100495" y="827961"/>
                  <a:pt x="1109305" y="819864"/>
                  <a:pt x="1114425" y="809625"/>
                </a:cubicBezTo>
                <a:cubicBezTo>
                  <a:pt x="1153860" y="730755"/>
                  <a:pt x="1088405" y="834367"/>
                  <a:pt x="1143000" y="752475"/>
                </a:cubicBezTo>
                <a:cubicBezTo>
                  <a:pt x="1139825" y="701675"/>
                  <a:pt x="1138803" y="650694"/>
                  <a:pt x="1133475" y="600075"/>
                </a:cubicBezTo>
                <a:cubicBezTo>
                  <a:pt x="1132424" y="590090"/>
                  <a:pt x="1130222" y="579340"/>
                  <a:pt x="1123950" y="571500"/>
                </a:cubicBezTo>
                <a:cubicBezTo>
                  <a:pt x="1116799" y="562561"/>
                  <a:pt x="1104900" y="558800"/>
                  <a:pt x="1095375" y="552450"/>
                </a:cubicBezTo>
                <a:cubicBezTo>
                  <a:pt x="1069975" y="560917"/>
                  <a:pt x="1052495" y="562010"/>
                  <a:pt x="1038225" y="590550"/>
                </a:cubicBezTo>
                <a:cubicBezTo>
                  <a:pt x="1030985" y="605030"/>
                  <a:pt x="1031875" y="622300"/>
                  <a:pt x="1028700" y="638175"/>
                </a:cubicBezTo>
                <a:cubicBezTo>
                  <a:pt x="1019175" y="635000"/>
                  <a:pt x="1007965" y="634922"/>
                  <a:pt x="1000125" y="628650"/>
                </a:cubicBezTo>
                <a:cubicBezTo>
                  <a:pt x="972581" y="606615"/>
                  <a:pt x="975450" y="573225"/>
                  <a:pt x="990600" y="542925"/>
                </a:cubicBezTo>
                <a:cubicBezTo>
                  <a:pt x="995720" y="532686"/>
                  <a:pt x="1009650" y="530225"/>
                  <a:pt x="1019175" y="523875"/>
                </a:cubicBezTo>
                <a:cubicBezTo>
                  <a:pt x="1022350" y="514350"/>
                  <a:pt x="1022428" y="503140"/>
                  <a:pt x="1028700" y="495300"/>
                </a:cubicBezTo>
                <a:cubicBezTo>
                  <a:pt x="1035851" y="486361"/>
                  <a:pt x="1051208" y="485958"/>
                  <a:pt x="1057275" y="476250"/>
                </a:cubicBezTo>
                <a:cubicBezTo>
                  <a:pt x="1067918" y="459222"/>
                  <a:pt x="1069975" y="438150"/>
                  <a:pt x="1076325" y="419100"/>
                </a:cubicBezTo>
                <a:lnTo>
                  <a:pt x="1095375" y="361950"/>
                </a:lnTo>
                <a:cubicBezTo>
                  <a:pt x="1099515" y="349531"/>
                  <a:pt x="1120775" y="355600"/>
                  <a:pt x="1133475" y="352425"/>
                </a:cubicBezTo>
                <a:cubicBezTo>
                  <a:pt x="1139825" y="342900"/>
                  <a:pt x="1147405" y="334089"/>
                  <a:pt x="1152525" y="323850"/>
                </a:cubicBezTo>
                <a:cubicBezTo>
                  <a:pt x="1157015" y="314870"/>
                  <a:pt x="1158095" y="304503"/>
                  <a:pt x="1162050" y="295275"/>
                </a:cubicBezTo>
                <a:cubicBezTo>
                  <a:pt x="1167643" y="282224"/>
                  <a:pt x="1174750" y="269875"/>
                  <a:pt x="1181100" y="257175"/>
                </a:cubicBezTo>
                <a:cubicBezTo>
                  <a:pt x="1187450" y="266700"/>
                  <a:pt x="1195030" y="275511"/>
                  <a:pt x="1200150" y="285750"/>
                </a:cubicBezTo>
                <a:cubicBezTo>
                  <a:pt x="1204640" y="294730"/>
                  <a:pt x="1207706" y="304480"/>
                  <a:pt x="1209675" y="314325"/>
                </a:cubicBezTo>
                <a:cubicBezTo>
                  <a:pt x="1217250" y="352200"/>
                  <a:pt x="1221150" y="390750"/>
                  <a:pt x="1228725" y="428625"/>
                </a:cubicBezTo>
                <a:cubicBezTo>
                  <a:pt x="1230694" y="438470"/>
                  <a:pt x="1232086" y="449275"/>
                  <a:pt x="1238250" y="457200"/>
                </a:cubicBezTo>
                <a:cubicBezTo>
                  <a:pt x="1254790" y="478466"/>
                  <a:pt x="1295400" y="514350"/>
                  <a:pt x="1295400" y="514350"/>
                </a:cubicBezTo>
                <a:cubicBezTo>
                  <a:pt x="1325358" y="504364"/>
                  <a:pt x="1332165" y="506828"/>
                  <a:pt x="1352550" y="476250"/>
                </a:cubicBezTo>
                <a:cubicBezTo>
                  <a:pt x="1383538" y="429769"/>
                  <a:pt x="1336162" y="464063"/>
                  <a:pt x="1381125" y="419100"/>
                </a:cubicBezTo>
                <a:cubicBezTo>
                  <a:pt x="1389220" y="411005"/>
                  <a:pt x="1400175" y="406400"/>
                  <a:pt x="1409700" y="400050"/>
                </a:cubicBezTo>
                <a:cubicBezTo>
                  <a:pt x="1416050" y="390525"/>
                  <a:pt x="1422096" y="380790"/>
                  <a:pt x="1428750" y="371475"/>
                </a:cubicBezTo>
                <a:cubicBezTo>
                  <a:pt x="1437977" y="358557"/>
                  <a:pt x="1449449" y="347158"/>
                  <a:pt x="1457325" y="333375"/>
                </a:cubicBezTo>
                <a:cubicBezTo>
                  <a:pt x="1462306" y="324658"/>
                  <a:pt x="1463675" y="314325"/>
                  <a:pt x="1466850" y="304800"/>
                </a:cubicBezTo>
                <a:cubicBezTo>
                  <a:pt x="1463675" y="241300"/>
                  <a:pt x="1469332" y="176735"/>
                  <a:pt x="1457325" y="114300"/>
                </a:cubicBezTo>
                <a:cubicBezTo>
                  <a:pt x="1453001" y="91817"/>
                  <a:pt x="1431925" y="76200"/>
                  <a:pt x="1419225" y="57150"/>
                </a:cubicBezTo>
                <a:cubicBezTo>
                  <a:pt x="1412875" y="47625"/>
                  <a:pt x="1409700" y="34925"/>
                  <a:pt x="1400175" y="28575"/>
                </a:cubicBezTo>
                <a:cubicBezTo>
                  <a:pt x="1390650" y="22225"/>
                  <a:pt x="1381839" y="14645"/>
                  <a:pt x="1371600" y="9525"/>
                </a:cubicBezTo>
                <a:cubicBezTo>
                  <a:pt x="1362620" y="5035"/>
                  <a:pt x="1389063" y="30163"/>
                  <a:pt x="1381125" y="28575"/>
                </a:cubicBez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2571750"/>
            <a:ext cx="360040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88424" y="2571750"/>
            <a:ext cx="432048" cy="432048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4371950"/>
            <a:ext cx="360040" cy="360040"/>
          </a:xfrm>
          <a:prstGeom prst="rect">
            <a:avLst/>
          </a:prstGeom>
          <a:solidFill>
            <a:srgbClr val="FFFF00">
              <a:alpha val="30000"/>
            </a:srgbClr>
          </a:solidFill>
          <a:ln w="3175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44408" y="2067694"/>
            <a:ext cx="216024" cy="216024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1995686"/>
            <a:ext cx="288032" cy="288032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63888" y="411510"/>
            <a:ext cx="3672408" cy="3816429"/>
          </a:xfrm>
          <a:prstGeom prst="rect">
            <a:avLst/>
          </a:prstGeom>
          <a:solidFill>
            <a:srgbClr val="FFFF00"/>
          </a:solidFill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2019-2024 гг. проведен поиск и проверка ранее известных  гнезд на территории </a:t>
            </a:r>
            <a:r>
              <a:rPr lang="ru-RU" b="1" dirty="0" smtClean="0"/>
              <a:t>11</a:t>
            </a:r>
            <a:r>
              <a:rPr lang="ru-RU" sz="1600" dirty="0" smtClean="0"/>
              <a:t> федеральных ООПТ: </a:t>
            </a:r>
          </a:p>
          <a:p>
            <a:pPr marL="342900" indent="-342900"/>
            <a:endParaRPr lang="ru-RU" sz="16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Дарвинский заповедник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НП «Русский Север»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НП «</a:t>
            </a:r>
            <a:r>
              <a:rPr lang="ru-RU" sz="1600" dirty="0" err="1" smtClean="0"/>
              <a:t>Кенозерский</a:t>
            </a:r>
            <a:r>
              <a:rPr lang="ru-RU" sz="1600" dirty="0" smtClean="0"/>
              <a:t>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НП «Онежское Поморье»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НП «</a:t>
            </a:r>
            <a:r>
              <a:rPr lang="ru-RU" sz="1600" dirty="0" err="1" smtClean="0"/>
              <a:t>Водлозерский</a:t>
            </a:r>
            <a:r>
              <a:rPr lang="ru-RU" sz="1600" dirty="0" smtClean="0"/>
              <a:t>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Ненецкий заповедник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Саяно-Шушенский заповедник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Магаданский заповедник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Астраханский заповедник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err="1" smtClean="0"/>
              <a:t>Кроноцкий</a:t>
            </a:r>
            <a:r>
              <a:rPr lang="ru-RU" sz="1600" dirty="0" smtClean="0"/>
              <a:t> заповедник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dirty="0" smtClean="0"/>
              <a:t>Южно-Курильский заказник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3579862"/>
            <a:ext cx="288032" cy="288032"/>
          </a:xfrm>
          <a:prstGeom prst="rect">
            <a:avLst/>
          </a:prstGeom>
          <a:solidFill>
            <a:srgbClr val="FFFF00">
              <a:alpha val="30000"/>
            </a:srgbClr>
          </a:solidFill>
          <a:ln w="30480">
            <a:solidFill>
              <a:srgbClr val="FF0000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User\Downloads\GOPR038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11510"/>
            <a:ext cx="3148675" cy="236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5" name="Picture 3" descr="D:\User\Downloads\GOPR0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7614"/>
            <a:ext cx="3888432" cy="2916324"/>
          </a:xfrm>
          <a:prstGeom prst="rect">
            <a:avLst/>
          </a:prstGeom>
          <a:noFill/>
        </p:spPr>
      </p:pic>
      <p:pic>
        <p:nvPicPr>
          <p:cNvPr id="54277" name="Picture 5" descr="d:\User\Desktop\КамчГУ\2024_КамчГУ\ПР_Камч_2024\фото Бабушкина Мирослава и шарова Алексея\Скопа\DSC_924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8731" y="2211710"/>
            <a:ext cx="4119693" cy="271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3528" y="19548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июне 2024 года проведено </a:t>
            </a:r>
            <a:r>
              <a:rPr lang="ru-RU" dirty="0" err="1" smtClean="0"/>
              <a:t>авиаобследование</a:t>
            </a:r>
            <a:r>
              <a:rPr lang="ru-RU" dirty="0" smtClean="0"/>
              <a:t> и поиск гнезд скопы и орланов на Камчатке (2300 км)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d:\User\Desktop\АЛЬБОМ\Кольцевание. Карсно-желтые кольа - кодируют регион Верхневолжья. Фото Мирослав Бабуш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95686"/>
            <a:ext cx="4104456" cy="284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0" name="Picture 2" descr="d:\User\Desktop\АЛЬБОМ\DSC_35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1510"/>
            <a:ext cx="4248472" cy="2813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528" y="123478"/>
            <a:ext cx="35283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2007-2024 гг. окольцованы </a:t>
            </a:r>
            <a:r>
              <a:rPr lang="ru-RU" sz="2400" b="1" dirty="0" smtClean="0"/>
              <a:t>538</a:t>
            </a:r>
            <a:r>
              <a:rPr lang="ru-RU" sz="2000" b="1" dirty="0" smtClean="0"/>
              <a:t> </a:t>
            </a:r>
            <a:r>
              <a:rPr lang="ru-RU" sz="2000" dirty="0" smtClean="0"/>
              <a:t>скоп:</a:t>
            </a:r>
          </a:p>
          <a:p>
            <a:endParaRPr lang="ru-RU" sz="2000" dirty="0" smtClean="0"/>
          </a:p>
          <a:p>
            <a:r>
              <a:rPr lang="ru-RU" sz="2400" dirty="0" smtClean="0"/>
              <a:t>439</a:t>
            </a:r>
            <a:r>
              <a:rPr lang="ru-RU" sz="2000" dirty="0" smtClean="0"/>
              <a:t> пт. Цветными кольцами</a:t>
            </a:r>
          </a:p>
          <a:p>
            <a:r>
              <a:rPr lang="ru-RU" sz="2400" dirty="0" smtClean="0"/>
              <a:t>99</a:t>
            </a:r>
            <a:r>
              <a:rPr lang="ru-RU" sz="2000" dirty="0" smtClean="0"/>
              <a:t> пт. – стальными кольцами 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3363839"/>
            <a:ext cx="43924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68 возвратов (48 птиц)</a:t>
            </a:r>
          </a:p>
          <a:p>
            <a:pPr algn="ctr"/>
            <a:r>
              <a:rPr lang="ru-RU" sz="6600" b="1" dirty="0" smtClean="0"/>
              <a:t>9%</a:t>
            </a:r>
          </a:p>
          <a:p>
            <a:pPr algn="ctr"/>
            <a:endParaRPr lang="ru-R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esktop\скопа_музей_АНтон\ЮАР_30.04.2017._E 41\YE41RE41_20170430_172b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33333"/>
          <a:stretch>
            <a:fillRect/>
          </a:stretch>
        </p:blipFill>
        <p:spPr bwMode="auto">
          <a:xfrm>
            <a:off x="179512" y="195486"/>
            <a:ext cx="2520280" cy="252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402" t="10434" r="6090" b="6090"/>
          <a:stretch>
            <a:fillRect/>
          </a:stretch>
        </p:blipFill>
        <p:spPr bwMode="auto">
          <a:xfrm>
            <a:off x="323528" y="2787774"/>
            <a:ext cx="411795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d:\User\Desktop\КАЗАХСТАН_презент\Безымянный_rfhn.png"/>
          <p:cNvPicPr>
            <a:picLocks noChangeAspect="1" noChangeArrowheads="1"/>
          </p:cNvPicPr>
          <p:nvPr/>
        </p:nvPicPr>
        <p:blipFill>
          <a:blip r:embed="rId4" cstate="print"/>
          <a:srcRect t="1407" r="56512" b="1114"/>
          <a:stretch>
            <a:fillRect/>
          </a:stretch>
        </p:blipFill>
        <p:spPr bwMode="auto">
          <a:xfrm>
            <a:off x="5652120" y="771550"/>
            <a:ext cx="331236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99792" y="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ПТИЦЫ НЕ ЗНАЮТ ГРАНИЦ</a:t>
            </a:r>
          </a:p>
          <a:p>
            <a:pPr algn="ctr"/>
            <a:r>
              <a:rPr lang="ru-RU" sz="2400" b="1" dirty="0" smtClean="0"/>
              <a:t>«Скопа</a:t>
            </a:r>
            <a:r>
              <a:rPr lang="en-US" sz="2400" b="1" dirty="0" smtClean="0"/>
              <a:t> F67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2055" name="Picture 7" descr="D:\User\Downloads\F67_Darwin reserve_Miroslav Babushkin_2 jul 2014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843558"/>
            <a:ext cx="2400267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3882</TotalTime>
  <Words>1480</Words>
  <Application>Microsoft Office PowerPoint</Application>
  <PresentationFormat>Экран (16:9)</PresentationFormat>
  <Paragraphs>290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Мирослав Бабушкин</dc:creator>
  <cp:lastModifiedBy>babus</cp:lastModifiedBy>
  <cp:revision>412</cp:revision>
  <dcterms:created xsi:type="dcterms:W3CDTF">2023-09-24T08:21:01Z</dcterms:created>
  <dcterms:modified xsi:type="dcterms:W3CDTF">2024-09-25T09:40:03Z</dcterms:modified>
</cp:coreProperties>
</file>