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58" r:id="rId5"/>
    <p:sldId id="275" r:id="rId6"/>
    <p:sldId id="273" r:id="rId7"/>
    <p:sldId id="262" r:id="rId8"/>
    <p:sldId id="264" r:id="rId9"/>
    <p:sldId id="274" r:id="rId10"/>
    <p:sldId id="278" r:id="rId11"/>
    <p:sldId id="257" r:id="rId12"/>
    <p:sldId id="265" r:id="rId13"/>
    <p:sldId id="260" r:id="rId14"/>
    <p:sldId id="266" r:id="rId15"/>
    <p:sldId id="267" r:id="rId16"/>
    <p:sldId id="268" r:id="rId17"/>
    <p:sldId id="269" r:id="rId18"/>
    <p:sldId id="279" r:id="rId19"/>
    <p:sldId id="270" r:id="rId20"/>
    <p:sldId id="284" r:id="rId21"/>
    <p:sldId id="287" r:id="rId22"/>
    <p:sldId id="288" r:id="rId23"/>
    <p:sldId id="281" r:id="rId24"/>
    <p:sldId id="282" r:id="rId25"/>
    <p:sldId id="271" r:id="rId26"/>
    <p:sldId id="280" r:id="rId27"/>
    <p:sldId id="283" r:id="rId28"/>
    <p:sldId id="272" r:id="rId29"/>
    <p:sldId id="28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76A9D8"/>
    <a:srgbClr val="46ABB0"/>
    <a:srgbClr val="379BBF"/>
    <a:srgbClr val="57B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82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1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84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7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4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6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8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8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8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8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7E07A-C928-485C-83BF-47BC438AC626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9214-1B32-432D-A53E-51BA33723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&#1057;&#1090;&#1077;&#1087;&#1085;&#1086;&#1081;_&#1086;&#1088;&#1105;&#1083;#/media/&#1060;&#1072;&#1081;&#1083;:AquilaNipalensis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s://birdprotect.ru/" TargetMode="Externa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rrcn.ru/wp-content/uploads/2012/11/IMG_9751_pole.jpg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de-DE" dirty="0"/>
              <a:t/>
            </a:r>
            <a:br>
              <a:rPr lang="de-DE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3600" b="1" dirty="0"/>
              <a:t>Динамика популяций</a:t>
            </a:r>
            <a:r>
              <a:rPr lang="ru-RU" sz="36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600" b="1" dirty="0"/>
              <a:t>степного орла</a:t>
            </a:r>
            <a:r>
              <a:rPr lang="ru-RU" sz="32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32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Волгоградской области и перспективы его охраны</a:t>
            </a:r>
            <a:endParaRPr lang="ru-RU" sz="32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2100" y="5762649"/>
            <a:ext cx="72653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В.П. </a:t>
            </a:r>
            <a:r>
              <a:rPr lang="ru-RU" sz="2800" b="1" dirty="0" err="1" smtClean="0"/>
              <a:t>Белик</a:t>
            </a:r>
            <a:r>
              <a:rPr lang="ru-RU" sz="2800" b="1" dirty="0" smtClean="0"/>
              <a:t>, Е.В. </a:t>
            </a:r>
            <a:r>
              <a:rPr lang="ru-RU" sz="2800" b="1" dirty="0" err="1" smtClean="0"/>
              <a:t>Гугуева</a:t>
            </a:r>
            <a:r>
              <a:rPr lang="ru-RU" sz="2800" b="1" dirty="0" smtClean="0"/>
              <a:t>, В.Н. Пименов</a:t>
            </a:r>
          </a:p>
          <a:p>
            <a:endParaRPr lang="ru-RU" sz="500" b="1" dirty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Астрахань, 2024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:\ФОТО-1.5.22-192ГБ\Белик\Белик-2014\Заволжье - VII\P1090381----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32" y="1138773"/>
            <a:ext cx="6993467" cy="462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935"/>
            <a:ext cx="121920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ЭКОЛОГИЧЕСКИЕ </a:t>
            </a:r>
            <a:r>
              <a:rPr lang="ru-RU" sz="2400" b="1" dirty="0"/>
              <a:t>ФАКТОРЫ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ОПРЕДЕЛЯЮЩИЕ </a:t>
            </a:r>
            <a:r>
              <a:rPr lang="ru-RU" sz="2000" b="1" dirty="0"/>
              <a:t>РАСПРОСТРАНЕНИЕ И </a:t>
            </a:r>
            <a:r>
              <a:rPr lang="ru-RU" sz="2000" b="1" dirty="0" smtClean="0"/>
              <a:t>ЧИСЛЕННОСТЬ</a:t>
            </a:r>
            <a:endParaRPr lang="ru-RU" sz="2000" dirty="0"/>
          </a:p>
          <a:p>
            <a:pPr algn="ctr"/>
            <a:r>
              <a:rPr lang="ru-RU" sz="2000" b="1" dirty="0"/>
              <a:t>СТЕПНОГО ОРЛА В </a:t>
            </a:r>
            <a:r>
              <a:rPr lang="ru-RU" sz="2000" b="1" dirty="0" smtClean="0"/>
              <a:t>ПОВОЛЖЬЕ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09639"/>
            <a:ext cx="12192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Tx/>
              <a:buAutoNum type="arabicParenR"/>
            </a:pPr>
            <a:r>
              <a:rPr lang="ru-RU" b="1" dirty="0" smtClean="0"/>
              <a:t> </a:t>
            </a:r>
            <a:r>
              <a:rPr lang="ru-RU" sz="2000" b="1" dirty="0" smtClean="0"/>
              <a:t>Исчезновение сусликов – дефицит </a:t>
            </a:r>
            <a:r>
              <a:rPr lang="ru-RU" sz="2000" b="1" dirty="0"/>
              <a:t>кормовой базы </a:t>
            </a:r>
            <a:r>
              <a:rPr lang="ru-RU" sz="2000" dirty="0" smtClean="0"/>
              <a:t>– важнейшее </a:t>
            </a:r>
            <a:r>
              <a:rPr lang="ru-RU" sz="2000" u="sng" dirty="0" smtClean="0"/>
              <a:t>лимитирующее</a:t>
            </a:r>
            <a:r>
              <a:rPr lang="ru-RU" sz="2000" dirty="0" smtClean="0"/>
              <a:t> значение.</a:t>
            </a:r>
            <a:endParaRPr lang="ru-RU" sz="2000" dirty="0"/>
          </a:p>
          <a:p>
            <a:pPr>
              <a:spcBef>
                <a:spcPts val="1200"/>
              </a:spcBef>
              <a:buAutoNum type="arabicParenR"/>
            </a:pPr>
            <a:r>
              <a:rPr lang="ru-RU" sz="2000" b="1" dirty="0" smtClean="0"/>
              <a:t> Гибель на линиях электропередачи 6-10 </a:t>
            </a:r>
            <a:r>
              <a:rPr lang="ru-RU" sz="2000" b="1" dirty="0" err="1" smtClean="0"/>
              <a:t>кВ</a:t>
            </a:r>
            <a:r>
              <a:rPr lang="ru-RU" sz="2000" b="1" dirty="0" smtClean="0"/>
              <a:t> </a:t>
            </a:r>
            <a:r>
              <a:rPr lang="ru-RU" sz="2000" dirty="0" smtClean="0"/>
              <a:t>– очень важный </a:t>
            </a:r>
            <a:r>
              <a:rPr lang="ru-RU" sz="2000" u="sng" dirty="0" smtClean="0"/>
              <a:t>элиминирующий</a:t>
            </a:r>
            <a:r>
              <a:rPr lang="ru-RU" sz="2000" dirty="0" smtClean="0"/>
              <a:t> фактор</a:t>
            </a:r>
            <a:r>
              <a:rPr lang="ru-RU" sz="2000" dirty="0"/>
              <a:t>.</a:t>
            </a:r>
            <a:endParaRPr lang="ru-RU" sz="2000" dirty="0" smtClean="0"/>
          </a:p>
          <a:p>
            <a:pPr>
              <a:spcBef>
                <a:spcPts val="1200"/>
              </a:spcBef>
              <a:buAutoNum type="arabicParenR"/>
            </a:pPr>
            <a:r>
              <a:rPr lang="ru-RU" sz="2000" b="1" dirty="0" smtClean="0"/>
              <a:t> Летние степные пожары – </a:t>
            </a:r>
            <a:r>
              <a:rPr lang="ru-RU" sz="2000" b="1" spc="-20" dirty="0" smtClean="0"/>
              <a:t>ухудшение защитных условий </a:t>
            </a:r>
            <a:r>
              <a:rPr lang="ru-RU" sz="2000" dirty="0" smtClean="0"/>
              <a:t>– </a:t>
            </a:r>
            <a:r>
              <a:rPr lang="ru-RU" sz="2000" spc="-100" dirty="0" smtClean="0"/>
              <a:t>важное </a:t>
            </a:r>
            <a:r>
              <a:rPr lang="ru-RU" sz="2000" u="sng" spc="-100" dirty="0" smtClean="0"/>
              <a:t>лимитирующее</a:t>
            </a:r>
            <a:r>
              <a:rPr lang="ru-RU" sz="2000" spc="-100" dirty="0" smtClean="0"/>
              <a:t> и </a:t>
            </a:r>
            <a:r>
              <a:rPr lang="ru-RU" sz="2000" u="sng" spc="-100" dirty="0" smtClean="0"/>
              <a:t>элиминирующее</a:t>
            </a:r>
            <a:r>
              <a:rPr lang="ru-RU" sz="2000" spc="-100" dirty="0" smtClean="0"/>
              <a:t> значение.</a:t>
            </a:r>
          </a:p>
          <a:p>
            <a:pPr>
              <a:spcBef>
                <a:spcPts val="1200"/>
              </a:spcBef>
              <a:buFontTx/>
              <a:buAutoNum type="arabicParenR"/>
            </a:pPr>
            <a:r>
              <a:rPr lang="ru-RU" sz="2000" b="1" dirty="0" smtClean="0"/>
              <a:t> </a:t>
            </a:r>
            <a:r>
              <a:rPr lang="ru-RU" sz="2000" b="1" dirty="0"/>
              <a:t>Беспокойство орлов у гнезд при выпасе скота и проведении </a:t>
            </a:r>
            <a:r>
              <a:rPr lang="ru-RU" sz="2000" b="1" dirty="0" err="1"/>
              <a:t>сельхозработ</a:t>
            </a:r>
            <a:r>
              <a:rPr lang="ru-RU" sz="2000" b="1" dirty="0"/>
              <a:t> </a:t>
            </a:r>
            <a:r>
              <a:rPr lang="ru-RU" sz="2000" dirty="0"/>
              <a:t>– локальное </a:t>
            </a:r>
            <a:r>
              <a:rPr lang="ru-RU" sz="2000" dirty="0" smtClean="0"/>
              <a:t>значение</a:t>
            </a:r>
            <a:r>
              <a:rPr lang="ru-RU" sz="2000" dirty="0"/>
              <a:t>.</a:t>
            </a:r>
          </a:p>
          <a:p>
            <a:pPr>
              <a:spcBef>
                <a:spcPts val="1200"/>
              </a:spcBef>
              <a:buFontTx/>
              <a:buAutoNum type="arabicParenR"/>
            </a:pPr>
            <a:r>
              <a:rPr lang="ru-RU" sz="2000" b="1" dirty="0" smtClean="0"/>
              <a:t> Браконьерство, разорение гнезд </a:t>
            </a:r>
            <a:r>
              <a:rPr lang="ru-RU" sz="2000" dirty="0" smtClean="0"/>
              <a:t>– серьёзное </a:t>
            </a:r>
            <a:r>
              <a:rPr lang="ru-RU" sz="2000" u="sng" dirty="0" smtClean="0"/>
              <a:t>элиминирующее</a:t>
            </a:r>
            <a:r>
              <a:rPr lang="ru-RU" sz="2000" dirty="0" smtClean="0"/>
              <a:t> значение, </a:t>
            </a:r>
            <a:r>
              <a:rPr lang="ru-RU" sz="2000" spc="-40" dirty="0" smtClean="0"/>
              <a:t>особенно </a:t>
            </a:r>
            <a:r>
              <a:rPr lang="ru-RU" sz="2000" u="sng" spc="-40" dirty="0" smtClean="0"/>
              <a:t>в прошлом</a:t>
            </a:r>
            <a:r>
              <a:rPr lang="ru-RU" sz="2000" spc="-40" dirty="0" smtClean="0"/>
              <a:t>.</a:t>
            </a:r>
            <a:endParaRPr lang="ru-RU" sz="2000" spc="-40" dirty="0"/>
          </a:p>
          <a:p>
            <a:pPr>
              <a:spcBef>
                <a:spcPts val="1200"/>
              </a:spcBef>
              <a:buFontTx/>
              <a:buAutoNum type="arabicParenR"/>
            </a:pPr>
            <a:r>
              <a:rPr lang="ru-RU" sz="2000" b="1" dirty="0" smtClean="0"/>
              <a:t> </a:t>
            </a:r>
            <a:r>
              <a:rPr lang="ru-RU" sz="2000" b="1" spc="-40" dirty="0" smtClean="0"/>
              <a:t>Применение различных </a:t>
            </a:r>
            <a:r>
              <a:rPr lang="ru-RU" sz="2000" b="1" spc="-40" dirty="0"/>
              <a:t>пестицидов, особенно </a:t>
            </a:r>
            <a:r>
              <a:rPr lang="ru-RU" sz="2000" b="1" spc="-40" dirty="0" smtClean="0"/>
              <a:t>фосфида цинка </a:t>
            </a:r>
            <a:r>
              <a:rPr lang="ru-RU" sz="2000" b="1" spc="-40" dirty="0"/>
              <a:t>и </a:t>
            </a:r>
            <a:r>
              <a:rPr lang="ru-RU" sz="2000" b="1" spc="-40" dirty="0" smtClean="0"/>
              <a:t>других родентицидов в </a:t>
            </a:r>
            <a:r>
              <a:rPr lang="ru-RU" sz="2000" b="1" spc="-40" dirty="0"/>
              <a:t>сельском хозяйстве </a:t>
            </a:r>
            <a:r>
              <a:rPr lang="ru-RU" sz="2000" spc="-40" dirty="0" smtClean="0"/>
              <a:t> </a:t>
            </a:r>
            <a:r>
              <a:rPr lang="ru-RU" sz="2000" dirty="0" smtClean="0"/>
              <a:t>– потенциально серьёзный </a:t>
            </a:r>
            <a:r>
              <a:rPr lang="ru-RU" sz="2000" u="sng" dirty="0" smtClean="0"/>
              <a:t>элиминирующий</a:t>
            </a:r>
            <a:r>
              <a:rPr lang="ru-RU" sz="2000" dirty="0" smtClean="0"/>
              <a:t> фактор </a:t>
            </a:r>
            <a:r>
              <a:rPr lang="ru-RU" sz="2000" dirty="0"/>
              <a:t>для </a:t>
            </a:r>
            <a:r>
              <a:rPr lang="ru-RU" sz="2000" dirty="0" smtClean="0"/>
              <a:t>степного орла.  Наибольшую опасность представляют </a:t>
            </a:r>
            <a:r>
              <a:rPr lang="ru-RU" sz="2000" u="sng" spc="-10" dirty="0" smtClean="0"/>
              <a:t>фосфид </a:t>
            </a:r>
            <a:r>
              <a:rPr lang="ru-RU" sz="2000" u="sng" spc="-10" dirty="0"/>
              <a:t>цинка </a:t>
            </a:r>
            <a:r>
              <a:rPr lang="ru-RU" sz="2000" spc="-10" dirty="0" smtClean="0"/>
              <a:t>и антикоагулянты </a:t>
            </a:r>
            <a:r>
              <a:rPr lang="ru-RU" sz="2000" spc="-10" dirty="0"/>
              <a:t>2-го </a:t>
            </a:r>
            <a:r>
              <a:rPr lang="ru-RU" sz="2000" spc="-10" dirty="0" smtClean="0"/>
              <a:t>поколения, в частности </a:t>
            </a:r>
            <a:r>
              <a:rPr lang="ru-RU" sz="2000" u="sng" spc="-10" dirty="0" err="1" smtClean="0"/>
              <a:t>бромадиалон</a:t>
            </a:r>
            <a:r>
              <a:rPr lang="ru-RU" sz="2000" spc="-10" dirty="0"/>
              <a:t>, который привел к массовой гибели </a:t>
            </a:r>
            <a:r>
              <a:rPr lang="ru-RU" sz="2000" dirty="0" smtClean="0"/>
              <a:t>степных орлов в 2002-2008 </a:t>
            </a:r>
            <a:r>
              <a:rPr lang="ru-RU" sz="2000" dirty="0"/>
              <a:t>гг. в Монголии , </a:t>
            </a:r>
            <a:r>
              <a:rPr lang="ru-RU" sz="2000" dirty="0" smtClean="0"/>
              <a:t>а также многих видов животных </a:t>
            </a:r>
            <a:r>
              <a:rPr lang="ru-RU" sz="2000" dirty="0"/>
              <a:t>в </a:t>
            </a:r>
            <a:r>
              <a:rPr lang="ru-RU" sz="2000" dirty="0" smtClean="0"/>
              <a:t>2019-2020 </a:t>
            </a:r>
            <a:r>
              <a:rPr lang="ru-RU" sz="2000" dirty="0"/>
              <a:t>гг. в </a:t>
            </a:r>
            <a:r>
              <a:rPr lang="ru-RU" sz="2000" dirty="0" err="1" smtClean="0"/>
              <a:t>Предкавказье</a:t>
            </a:r>
            <a:r>
              <a:rPr lang="ru-RU" sz="2000" dirty="0" smtClean="0"/>
              <a:t>. </a:t>
            </a:r>
            <a:r>
              <a:rPr lang="ru-RU" sz="2000" b="1" dirty="0" smtClean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1172540"/>
            <a:ext cx="12191999" cy="14260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spc="-40" dirty="0" smtClean="0"/>
              <a:t>Выяснение </a:t>
            </a:r>
            <a:r>
              <a:rPr lang="ru-RU" sz="2400" spc="-40" dirty="0"/>
              <a:t>факторов, </a:t>
            </a:r>
            <a:r>
              <a:rPr lang="ru-RU" sz="2400" spc="-40" dirty="0" smtClean="0"/>
              <a:t>влияющих на численность </a:t>
            </a:r>
            <a:r>
              <a:rPr lang="ru-RU" sz="2400" b="1" spc="-40" dirty="0"/>
              <a:t>степного орла </a:t>
            </a:r>
            <a:r>
              <a:rPr lang="ru-RU" sz="2400" spc="-40" dirty="0"/>
              <a:t>и вызывающих ее снижение, </a:t>
            </a:r>
            <a:endParaRPr lang="ru-RU" sz="2400" spc="-40" dirty="0" smtClean="0"/>
          </a:p>
          <a:p>
            <a:pPr algn="ctr">
              <a:lnSpc>
                <a:spcPts val="2600"/>
              </a:lnSpc>
            </a:pPr>
            <a:r>
              <a:rPr lang="ru-RU" sz="2400" dirty="0" smtClean="0"/>
              <a:t>представляет </a:t>
            </a:r>
            <a:r>
              <a:rPr lang="ru-RU" sz="2400" spc="-20" dirty="0"/>
              <a:t>принципиальное значение, так как главной задачей стратегии сохранения </a:t>
            </a:r>
            <a:endParaRPr lang="ru-RU" sz="2400" spc="-20" dirty="0" smtClean="0"/>
          </a:p>
          <a:p>
            <a:pPr algn="ctr">
              <a:lnSpc>
                <a:spcPts val="2600"/>
              </a:lnSpc>
            </a:pPr>
            <a:r>
              <a:rPr lang="ru-RU" sz="2400" spc="-20" dirty="0" smtClean="0"/>
              <a:t>редких </a:t>
            </a:r>
            <a:r>
              <a:rPr lang="ru-RU" sz="2400" spc="-20" dirty="0"/>
              <a:t>видов является </a:t>
            </a:r>
            <a:r>
              <a:rPr lang="ru-RU" sz="2400" b="1" u="sng" spc="-20" dirty="0"/>
              <a:t>блокировка </a:t>
            </a:r>
            <a:r>
              <a:rPr lang="ru-RU" sz="2400" b="1" u="sng" spc="-20" dirty="0" smtClean="0"/>
              <a:t> </a:t>
            </a:r>
            <a:r>
              <a:rPr lang="ru-RU" sz="2400" b="1" u="sng" dirty="0" smtClean="0"/>
              <a:t>и  нейтрализация</a:t>
            </a:r>
            <a:r>
              <a:rPr lang="ru-RU" sz="2400" b="1" dirty="0" smtClean="0"/>
              <a:t> </a:t>
            </a:r>
            <a:r>
              <a:rPr lang="ru-RU" sz="2400" dirty="0"/>
              <a:t>именно этих негативных факторов  (Флинт и др., 1992).</a:t>
            </a:r>
          </a:p>
        </p:txBody>
      </p:sp>
    </p:spTree>
    <p:extLst>
      <p:ext uri="{BB962C8B-B14F-4D97-AF65-F5344CB8AC3E}">
        <p14:creationId xmlns:p14="http://schemas.microsoft.com/office/powerpoint/2010/main" val="14732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4" y="-19154"/>
            <a:ext cx="9077389" cy="5921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654" y="3613591"/>
            <a:ext cx="5341590" cy="14003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u="sng" dirty="0" smtClean="0"/>
              <a:t>Распространение малого </a:t>
            </a:r>
            <a:r>
              <a:rPr lang="ru-RU" b="1" u="sng" dirty="0"/>
              <a:t>суслика на Среднем </a:t>
            </a:r>
            <a:r>
              <a:rPr lang="ru-RU" b="1" u="sng" dirty="0" smtClean="0"/>
              <a:t>Дону</a:t>
            </a:r>
            <a:endParaRPr lang="ru-RU" b="1" u="sng" dirty="0"/>
          </a:p>
          <a:p>
            <a:pPr>
              <a:lnSpc>
                <a:spcPts val="1700"/>
              </a:lnSpc>
            </a:pPr>
            <a:r>
              <a:rPr lang="ru-RU" dirty="0"/>
              <a:t>1 – граница ареала в начале 1960-х годов; </a:t>
            </a:r>
            <a:endParaRPr lang="ru-RU" dirty="0" smtClean="0"/>
          </a:p>
          <a:p>
            <a:pPr>
              <a:lnSpc>
                <a:spcPts val="1700"/>
              </a:lnSpc>
            </a:pPr>
            <a:r>
              <a:rPr lang="ru-RU" dirty="0" smtClean="0"/>
              <a:t>2 </a:t>
            </a:r>
            <a:r>
              <a:rPr lang="ru-RU" dirty="0"/>
              <a:t>– границы ареала </a:t>
            </a:r>
            <a:r>
              <a:rPr lang="ru-RU" dirty="0" smtClean="0"/>
              <a:t>по </a:t>
            </a:r>
            <a:r>
              <a:rPr lang="ru-RU" dirty="0"/>
              <a:t>литературным данным; </a:t>
            </a:r>
          </a:p>
          <a:p>
            <a:pPr>
              <a:lnSpc>
                <a:spcPts val="1700"/>
              </a:lnSpc>
            </a:pPr>
            <a:r>
              <a:rPr lang="ru-RU" dirty="0"/>
              <a:t>3 – южная граница лесостепи; </a:t>
            </a:r>
            <a:endParaRPr lang="ru-RU" dirty="0" smtClean="0"/>
          </a:p>
          <a:p>
            <a:pPr>
              <a:lnSpc>
                <a:spcPts val="1700"/>
              </a:lnSpc>
            </a:pPr>
            <a:r>
              <a:rPr lang="ru-RU" dirty="0" smtClean="0"/>
              <a:t>4 – </a:t>
            </a:r>
            <a:r>
              <a:rPr lang="ru-RU" b="1" u="sng" dirty="0" smtClean="0"/>
              <a:t>районы </a:t>
            </a:r>
            <a:r>
              <a:rPr lang="ru-RU" b="1" u="sng" dirty="0"/>
              <a:t>промысла малого суслика</a:t>
            </a:r>
            <a:r>
              <a:rPr lang="ru-RU" dirty="0"/>
              <a:t>; </a:t>
            </a:r>
            <a:endParaRPr lang="ru-RU" dirty="0" smtClean="0"/>
          </a:p>
          <a:p>
            <a:pPr>
              <a:lnSpc>
                <a:spcPts val="1700"/>
              </a:lnSpc>
            </a:pPr>
            <a:r>
              <a:rPr lang="ru-RU" dirty="0" smtClean="0"/>
              <a:t>                 (</a:t>
            </a:r>
            <a:r>
              <a:rPr lang="ru-RU" dirty="0"/>
              <a:t>по: </a:t>
            </a:r>
            <a:r>
              <a:rPr lang="ru-RU" b="1" dirty="0"/>
              <a:t>Груздев, 1962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25422" y="448887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Малый суслик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8765" y="2368490"/>
            <a:ext cx="146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Крапчатый </a:t>
            </a:r>
          </a:p>
          <a:p>
            <a:r>
              <a:rPr lang="ru-RU" dirty="0"/>
              <a:t> </a:t>
            </a:r>
            <a:r>
              <a:rPr lang="ru-RU" dirty="0" smtClean="0"/>
              <a:t>           суслик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087992" y="1131332"/>
            <a:ext cx="91440" cy="8578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841663" y="890267"/>
            <a:ext cx="91440" cy="8578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6255" y="5409717"/>
            <a:ext cx="24961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 err="1" smtClean="0"/>
              <a:t>Бобринский</a:t>
            </a:r>
            <a:r>
              <a:rPr lang="ru-RU" dirty="0" smtClean="0"/>
              <a:t> и др., 1944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329862" y="44708"/>
            <a:ext cx="2371730" cy="873957"/>
          </a:xfrm>
          <a:prstGeom prst="rect">
            <a:avLst/>
          </a:prstGeom>
          <a:solidFill>
            <a:srgbClr val="66FF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spc="-150" dirty="0"/>
              <a:t>Лимитирующие</a:t>
            </a:r>
            <a:r>
              <a:rPr lang="ru-RU" sz="3200" spc="-100" dirty="0"/>
              <a:t> </a:t>
            </a:r>
            <a:endParaRPr lang="ru-RU" sz="3200" spc="-100" dirty="0" smtClean="0"/>
          </a:p>
          <a:p>
            <a:pPr algn="ctr">
              <a:lnSpc>
                <a:spcPts val="3000"/>
              </a:lnSpc>
            </a:pPr>
            <a:r>
              <a:rPr lang="ru-RU" sz="3200" dirty="0" smtClean="0"/>
              <a:t>факторы</a:t>
            </a:r>
            <a:endParaRPr lang="ru-RU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122511" y="6096884"/>
            <a:ext cx="556953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Распространение разных видов сусликов в СССР</a:t>
            </a:r>
            <a:endParaRPr lang="ru-RU" sz="2000" b="1" dirty="0"/>
          </a:p>
        </p:txBody>
      </p:sp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660365"/>
              </p:ext>
            </p:extLst>
          </p:nvPr>
        </p:nvGraphicFramePr>
        <p:xfrm>
          <a:off x="5837118" y="4975661"/>
          <a:ext cx="6246813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Image" r:id="rId4" imgW="6247440" imgH="1853640" progId="Photoshop.Image.15">
                  <p:embed/>
                </p:oleObj>
              </mc:Choice>
              <mc:Fallback>
                <p:oleObj name="Image" r:id="rId4" imgW="6247440" imgH="18536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37118" y="4975661"/>
                        <a:ext cx="6246813" cy="1854200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7792981" y="5654878"/>
            <a:ext cx="151727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spc="-20" dirty="0" smtClean="0"/>
              <a:t>Степной орёл</a:t>
            </a:r>
            <a:endParaRPr lang="ru-RU" b="1" spc="-20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2065093" y="1323800"/>
            <a:ext cx="5495022" cy="44552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49" y="32013"/>
            <a:ext cx="5347715" cy="35651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8425008" y="1217117"/>
            <a:ext cx="51112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878834" y="662935"/>
            <a:ext cx="420637" cy="187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7560225" y="1242056"/>
            <a:ext cx="306377" cy="83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351090" y="153089"/>
            <a:ext cx="452984" cy="131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230535" y="1032153"/>
            <a:ext cx="2570384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1. Кормовая база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76756" y="3250276"/>
            <a:ext cx="1421477" cy="363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1246908"/>
            <a:ext cx="7481455" cy="5611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2313" cy="4006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416" y="4052453"/>
            <a:ext cx="349371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Малый суслик у </a:t>
            </a:r>
            <a:r>
              <a:rPr lang="ru-RU" sz="2000" b="1" dirty="0" err="1" smtClean="0"/>
              <a:t>сусликовины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5493" y="5538647"/>
            <a:ext cx="393505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2000" b="1" dirty="0" smtClean="0"/>
              <a:t>Пастбище у хутора </a:t>
            </a:r>
            <a:r>
              <a:rPr lang="ru-RU" sz="2000" b="1" dirty="0" err="1" smtClean="0"/>
              <a:t>Майоровский</a:t>
            </a:r>
            <a:r>
              <a:rPr lang="ru-RU" sz="2000" b="1" dirty="0" smtClean="0"/>
              <a:t> </a:t>
            </a:r>
          </a:p>
          <a:p>
            <a:pPr algn="r"/>
            <a:r>
              <a:rPr lang="ru-RU" sz="2000" b="1" dirty="0" smtClean="0"/>
              <a:t>в </a:t>
            </a:r>
            <a:r>
              <a:rPr lang="ru-RU" sz="2000" b="1" dirty="0" err="1" smtClean="0"/>
              <a:t>Калачской</a:t>
            </a:r>
            <a:r>
              <a:rPr lang="ru-RU" sz="2000" b="1" dirty="0" smtClean="0"/>
              <a:t> излучине</a:t>
            </a:r>
          </a:p>
          <a:p>
            <a:pPr algn="r"/>
            <a:r>
              <a:rPr lang="ru-RU" sz="2000" b="1" dirty="0" smtClean="0"/>
              <a:t>с колонией малых сусликов</a:t>
            </a:r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2371899" y="1604355"/>
            <a:ext cx="720437" cy="773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925392" y="4052453"/>
            <a:ext cx="374072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2018-ЮФУ-16.04.2022\BVP\0 ЮГ РОССИИ\ФАУНА - систематика\05 Хищные\Орел степной\План действий ВолгОбл-2023\Карты к отчету\Волгоградская обл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4" y="70397"/>
            <a:ext cx="6050223" cy="57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3209" y="5932517"/>
            <a:ext cx="5019446" cy="73353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/>
              <a:t>Физико-географическая </a:t>
            </a:r>
            <a:r>
              <a:rPr lang="ru-RU" sz="2400" b="1" dirty="0"/>
              <a:t>карта </a:t>
            </a:r>
            <a:endParaRPr lang="ru-RU" sz="2400" b="1" dirty="0" smtClean="0"/>
          </a:p>
          <a:p>
            <a:pPr algn="ctr">
              <a:lnSpc>
                <a:spcPts val="2500"/>
              </a:lnSpc>
            </a:pPr>
            <a:r>
              <a:rPr lang="ru-RU" sz="2400" b="1" dirty="0" smtClean="0"/>
              <a:t>Волгоградской области</a:t>
            </a:r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70397"/>
            <a:ext cx="5001231" cy="677381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8312728" y="2834640"/>
            <a:ext cx="648396" cy="756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740044" y="1814945"/>
            <a:ext cx="889461" cy="911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2120" y="191681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1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1926" y="283464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2</a:t>
            </a:r>
            <a:endParaRPr lang="ru-RU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93753" y="2014600"/>
            <a:ext cx="502061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 smtClean="0"/>
              <a:t>     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6640" y="4887883"/>
            <a:ext cx="39457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Природные зоны Волгоградской обл.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501683" y="3893"/>
            <a:ext cx="2765493" cy="231784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213753">
            <a:off x="5762055" y="1141460"/>
            <a:ext cx="32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Граница ареала малого суслика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6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4" y="0"/>
            <a:ext cx="10837025" cy="6741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344" y="6457890"/>
            <a:ext cx="952228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Распаханные земли в Заволжье и целинные солонцовые пастбища в </a:t>
            </a:r>
            <a:r>
              <a:rPr lang="ru-RU" sz="2000" b="1" dirty="0" err="1"/>
              <a:t>Приэльтонье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9"/>
          <a:stretch/>
        </p:blipFill>
        <p:spPr>
          <a:xfrm>
            <a:off x="1354974" y="0"/>
            <a:ext cx="4081550" cy="1448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7" b="31784"/>
          <a:stretch/>
        </p:blipFill>
        <p:spPr>
          <a:xfrm>
            <a:off x="1344537" y="4897817"/>
            <a:ext cx="4184104" cy="1345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22801" y="1079630"/>
            <a:ext cx="402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Сады в западинах среди полупустыни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3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7"/>
          <a:stretch/>
        </p:blipFill>
        <p:spPr>
          <a:xfrm>
            <a:off x="0" y="0"/>
            <a:ext cx="7822276" cy="4472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8866" y="74813"/>
            <a:ext cx="12362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06.05.2023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/>
          <a:stretch/>
        </p:blipFill>
        <p:spPr>
          <a:xfrm>
            <a:off x="4946073" y="2711177"/>
            <a:ext cx="7215652" cy="4146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10800" y="2721032"/>
            <a:ext cx="124264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01.07.2023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4706277"/>
            <a:ext cx="4946074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30" dirty="0" smtClean="0"/>
              <a:t>Без людей и домашнего скота </a:t>
            </a:r>
          </a:p>
          <a:p>
            <a:pPr algn="ctr"/>
            <a:r>
              <a:rPr lang="ru-RU" sz="2000" b="1" spc="-40" dirty="0" smtClean="0"/>
              <a:t>идёт </a:t>
            </a:r>
            <a:r>
              <a:rPr lang="ru-RU" sz="2000" b="1" spc="-40" dirty="0" err="1" smtClean="0"/>
              <a:t>остепнение</a:t>
            </a:r>
            <a:r>
              <a:rPr lang="ru-RU" sz="2000" b="1" spc="-40" dirty="0" smtClean="0"/>
              <a:t> полынных полупустынь </a:t>
            </a:r>
          </a:p>
          <a:p>
            <a:pPr algn="ctr"/>
            <a:r>
              <a:rPr lang="ru-RU" sz="2000" b="1" spc="-30" dirty="0" smtClean="0"/>
              <a:t>Заволжья.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spc="-40" dirty="0" smtClean="0"/>
              <a:t>Они становятся малопригодны для сусликов</a:t>
            </a:r>
            <a:endParaRPr lang="ru-RU" sz="2000" b="1" spc="-40" dirty="0"/>
          </a:p>
        </p:txBody>
      </p:sp>
    </p:spTree>
    <p:extLst>
      <p:ext uri="{BB962C8B-B14F-4D97-AF65-F5344CB8AC3E}">
        <p14:creationId xmlns:p14="http://schemas.microsoft.com/office/powerpoint/2010/main" val="112560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4" y="1292628"/>
            <a:ext cx="7420495" cy="5565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62838"/>
            <a:ext cx="477150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20" dirty="0" smtClean="0"/>
              <a:t>Но к югу от Эльтона суслики исчезают </a:t>
            </a:r>
          </a:p>
          <a:p>
            <a:pPr algn="ctr"/>
            <a:r>
              <a:rPr lang="ru-RU" sz="2000" b="1" spc="-20" dirty="0" smtClean="0"/>
              <a:t>и в полынной полупустыне, </a:t>
            </a:r>
          </a:p>
          <a:p>
            <a:pPr algn="ctr"/>
            <a:r>
              <a:rPr lang="ru-RU" sz="2000" b="1" dirty="0" smtClean="0"/>
              <a:t>оставшейся без домашнего скота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15351" y="1424246"/>
            <a:ext cx="124264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01.07.2023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3847" cy="438288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1165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6410" y="31641"/>
            <a:ext cx="4798878" cy="584775"/>
          </a:xfrm>
          <a:prstGeom prst="rect">
            <a:avLst/>
          </a:prstGeom>
          <a:solidFill>
            <a:srgbClr val="66FFFF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spc="-30" dirty="0" smtClean="0"/>
              <a:t>Элиминирующие факторы</a:t>
            </a:r>
            <a:endParaRPr lang="ru-RU" sz="3200" spc="-30" dirty="0"/>
          </a:p>
        </p:txBody>
      </p:sp>
      <p:sp>
        <p:nvSpPr>
          <p:cNvPr id="3" name="TextBox 2"/>
          <p:cNvSpPr txBox="1"/>
          <p:nvPr/>
        </p:nvSpPr>
        <p:spPr>
          <a:xfrm>
            <a:off x="4262460" y="691447"/>
            <a:ext cx="3485001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2. </a:t>
            </a:r>
            <a:r>
              <a:rPr lang="ru-RU" sz="2400" b="1" dirty="0" smtClean="0">
                <a:solidFill>
                  <a:srgbClr val="FF0000"/>
                </a:solidFill>
              </a:rPr>
              <a:t>Гибель на опорах </a:t>
            </a:r>
            <a:r>
              <a:rPr lang="ru-RU" sz="2400" b="1" dirty="0" smtClean="0">
                <a:solidFill>
                  <a:srgbClr val="FF0000"/>
                </a:solidFill>
              </a:rPr>
              <a:t>ЛЭП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397433"/>
            <a:ext cx="12192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Наиболее </a:t>
            </a:r>
            <a:r>
              <a:rPr lang="ru-RU" sz="2000" b="1" dirty="0" err="1" smtClean="0"/>
              <a:t>птицеопасными</a:t>
            </a:r>
            <a:r>
              <a:rPr lang="ru-RU" sz="2000" b="1" dirty="0" smtClean="0"/>
              <a:t> являются </a:t>
            </a:r>
            <a:r>
              <a:rPr lang="ru-RU" sz="2000" b="1" dirty="0"/>
              <a:t>угловые (анкерные) опоры ЛЭП-10 </a:t>
            </a:r>
            <a:r>
              <a:rPr lang="ru-RU" sz="2000" b="1" dirty="0" err="1"/>
              <a:t>кВ</a:t>
            </a:r>
            <a:r>
              <a:rPr lang="ru-RU" sz="2000" b="1" dirty="0" smtClean="0"/>
              <a:t>, </a:t>
            </a:r>
          </a:p>
          <a:p>
            <a:pPr algn="ctr"/>
            <a:r>
              <a:rPr lang="ru-RU" sz="2000" b="1" dirty="0" smtClean="0"/>
              <a:t>на </a:t>
            </a:r>
            <a:r>
              <a:rPr lang="ru-RU" sz="2000" b="1" dirty="0"/>
              <a:t>которых погибает особенно много хищных птиц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255381"/>
            <a:ext cx="12192000" cy="1785104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В Калмыкии в </a:t>
            </a:r>
            <a:r>
              <a:rPr lang="ru-RU" sz="2200" b="1" dirty="0">
                <a:solidFill>
                  <a:srgbClr val="FF0000"/>
                </a:solidFill>
              </a:rPr>
              <a:t>начале </a:t>
            </a:r>
            <a:r>
              <a:rPr lang="ru-RU" sz="2200" b="1" dirty="0" smtClean="0">
                <a:solidFill>
                  <a:srgbClr val="FF0000"/>
                </a:solidFill>
              </a:rPr>
              <a:t>ХХ</a:t>
            </a:r>
            <a:r>
              <a:rPr lang="en-US" sz="2200" b="1" dirty="0">
                <a:solidFill>
                  <a:srgbClr val="FF0000"/>
                </a:solidFill>
              </a:rPr>
              <a:t>I</a:t>
            </a:r>
            <a:r>
              <a:rPr lang="ru-RU" sz="2200" b="1" dirty="0">
                <a:solidFill>
                  <a:srgbClr val="FF0000"/>
                </a:solidFill>
              </a:rPr>
              <a:t> века </a:t>
            </a:r>
            <a:r>
              <a:rPr lang="ru-RU" sz="2200" b="1" dirty="0" smtClean="0">
                <a:solidFill>
                  <a:srgbClr val="FF0000"/>
                </a:solidFill>
              </a:rPr>
              <a:t>на </a:t>
            </a:r>
            <a:r>
              <a:rPr lang="ru-RU" sz="2200" b="1" dirty="0">
                <a:solidFill>
                  <a:srgbClr val="FF0000"/>
                </a:solidFill>
              </a:rPr>
              <a:t>ЛЭП </a:t>
            </a:r>
            <a:r>
              <a:rPr lang="ru-RU" sz="2200" b="1" dirty="0" smtClean="0">
                <a:solidFill>
                  <a:srgbClr val="FF0000"/>
                </a:solidFill>
              </a:rPr>
              <a:t>погибали </a:t>
            </a:r>
            <a:r>
              <a:rPr lang="ru-RU" sz="2200" b="1" dirty="0"/>
              <a:t>1,86 </a:t>
            </a:r>
            <a:r>
              <a:rPr lang="ru-RU" sz="2200" b="1" dirty="0">
                <a:solidFill>
                  <a:srgbClr val="FF0000"/>
                </a:solidFill>
              </a:rPr>
              <a:t>ос./</a:t>
            </a:r>
            <a:r>
              <a:rPr lang="ru-RU" sz="2200" b="1" dirty="0"/>
              <a:t>10 км в год </a:t>
            </a:r>
            <a:r>
              <a:rPr lang="ru-RU" sz="2200" b="1" dirty="0" smtClean="0">
                <a:solidFill>
                  <a:srgbClr val="FF0000"/>
                </a:solidFill>
              </a:rPr>
              <a:t>(</a:t>
            </a:r>
            <a:r>
              <a:rPr lang="ru-RU" sz="2200" b="1" dirty="0">
                <a:solidFill>
                  <a:srgbClr val="FF0000"/>
                </a:solidFill>
              </a:rPr>
              <a:t>Меджидов и др., 2011).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В </a:t>
            </a:r>
            <a:r>
              <a:rPr lang="ru-RU" sz="2200" b="1" dirty="0">
                <a:solidFill>
                  <a:srgbClr val="FF0000"/>
                </a:solidFill>
              </a:rPr>
              <a:t>2021 г. </a:t>
            </a:r>
            <a:r>
              <a:rPr lang="ru-RU" sz="2200" b="1" dirty="0" smtClean="0">
                <a:solidFill>
                  <a:srgbClr val="FF0000"/>
                </a:solidFill>
              </a:rPr>
              <a:t>там же погибало в среднем </a:t>
            </a:r>
            <a:r>
              <a:rPr lang="ru-RU" sz="2200" b="1" dirty="0"/>
              <a:t>0,26</a:t>
            </a:r>
            <a:r>
              <a:rPr lang="ru-RU" sz="2200" b="1" dirty="0">
                <a:solidFill>
                  <a:srgbClr val="FF0000"/>
                </a:solidFill>
              </a:rPr>
              <a:t> ос./10 км (</a:t>
            </a:r>
            <a:r>
              <a:rPr lang="ru-RU" sz="2200" b="1" dirty="0" err="1">
                <a:solidFill>
                  <a:srgbClr val="FF0000"/>
                </a:solidFill>
              </a:rPr>
              <a:t>Абушин</a:t>
            </a:r>
            <a:r>
              <a:rPr lang="ru-RU" sz="2200" b="1" dirty="0">
                <a:solidFill>
                  <a:srgbClr val="FF0000"/>
                </a:solidFill>
              </a:rPr>
              <a:t>, </a:t>
            </a:r>
            <a:r>
              <a:rPr lang="ru-RU" sz="2200" b="1" dirty="0" err="1">
                <a:solidFill>
                  <a:srgbClr val="FF0000"/>
                </a:solidFill>
              </a:rPr>
              <a:t>Эрдненов</a:t>
            </a:r>
            <a:r>
              <a:rPr lang="ru-RU" sz="2200" b="1" dirty="0">
                <a:solidFill>
                  <a:srgbClr val="FF0000"/>
                </a:solidFill>
              </a:rPr>
              <a:t>, 2021).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По всему </a:t>
            </a:r>
            <a:r>
              <a:rPr lang="ru-RU" sz="2200" b="1" dirty="0">
                <a:solidFill>
                  <a:srgbClr val="FF0000"/>
                </a:solidFill>
              </a:rPr>
              <a:t>ареалу степного орла на ЛЭП погибает в среднем </a:t>
            </a:r>
            <a:r>
              <a:rPr lang="ru-RU" sz="2200" b="1" dirty="0"/>
              <a:t>1,49</a:t>
            </a:r>
            <a:r>
              <a:rPr lang="ru-RU" sz="2200" b="1" dirty="0">
                <a:solidFill>
                  <a:srgbClr val="FF0000"/>
                </a:solidFill>
              </a:rPr>
              <a:t> ос./10 км,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в </a:t>
            </a:r>
            <a:r>
              <a:rPr lang="ru-RU" sz="2200" b="1" dirty="0">
                <a:solidFill>
                  <a:srgbClr val="FF0000"/>
                </a:solidFill>
              </a:rPr>
              <a:t>том числе </a:t>
            </a:r>
            <a:r>
              <a:rPr lang="ru-RU" sz="2200" b="1" dirty="0"/>
              <a:t>1,96</a:t>
            </a:r>
            <a:r>
              <a:rPr lang="ru-RU" sz="2200" b="1" dirty="0">
                <a:solidFill>
                  <a:srgbClr val="FF0000"/>
                </a:solidFill>
              </a:rPr>
              <a:t> ос./10 км в </a:t>
            </a:r>
            <a:r>
              <a:rPr lang="ru-RU" sz="2200" b="1" u="sng" dirty="0">
                <a:solidFill>
                  <a:srgbClr val="FF0000"/>
                </a:solidFill>
              </a:rPr>
              <a:t>степной</a:t>
            </a:r>
            <a:r>
              <a:rPr lang="ru-RU" sz="2200" b="1" dirty="0">
                <a:solidFill>
                  <a:srgbClr val="FF0000"/>
                </a:solidFill>
              </a:rPr>
              <a:t> и </a:t>
            </a:r>
            <a:r>
              <a:rPr lang="ru-RU" sz="2200" b="1" dirty="0"/>
              <a:t>1,51</a:t>
            </a:r>
            <a:r>
              <a:rPr lang="ru-RU" sz="2200" b="1" dirty="0">
                <a:solidFill>
                  <a:srgbClr val="FF0000"/>
                </a:solidFill>
              </a:rPr>
              <a:t> ос./10 км в </a:t>
            </a:r>
            <a:r>
              <a:rPr lang="ru-RU" sz="2200" b="1" u="sng" dirty="0">
                <a:solidFill>
                  <a:srgbClr val="FF0000"/>
                </a:solidFill>
              </a:rPr>
              <a:t>полупустынной</a:t>
            </a:r>
            <a:r>
              <a:rPr lang="ru-RU" sz="2200" b="1" dirty="0">
                <a:solidFill>
                  <a:srgbClr val="FF0000"/>
                </a:solidFill>
              </a:rPr>
              <a:t> зонах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России </a:t>
            </a:r>
            <a:r>
              <a:rPr lang="ru-RU" sz="2200" b="1" dirty="0">
                <a:solidFill>
                  <a:srgbClr val="FF0000"/>
                </a:solidFill>
              </a:rPr>
              <a:t>и Казахстана (Стратегия …, 2016). </a:t>
            </a:r>
          </a:p>
        </p:txBody>
      </p:sp>
      <p:pic>
        <p:nvPicPr>
          <p:cNvPr id="8" name="Рисунок 7" descr="Ельша2009 142_ред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69" y="111793"/>
            <a:ext cx="3731579" cy="4206669"/>
          </a:xfrm>
          <a:prstGeom prst="rect">
            <a:avLst/>
          </a:prstGeom>
          <a:noFill/>
          <a:ln w="571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4212" r="3811" b="21820"/>
          <a:stretch/>
        </p:blipFill>
        <p:spPr>
          <a:xfrm>
            <a:off x="101600" y="111793"/>
            <a:ext cx="3458817" cy="42066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 t="8581" r="6849" b="9847"/>
          <a:stretch/>
        </p:blipFill>
        <p:spPr>
          <a:xfrm>
            <a:off x="4539987" y="1268490"/>
            <a:ext cx="3097639" cy="3089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84462" y="1327691"/>
            <a:ext cx="1253164" cy="48987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dirty="0" smtClean="0"/>
              <a:t>Железные </a:t>
            </a:r>
          </a:p>
          <a:p>
            <a:pPr>
              <a:lnSpc>
                <a:spcPts val="1500"/>
              </a:lnSpc>
            </a:pPr>
            <a:r>
              <a:rPr lang="ru-RU" dirty="0" smtClean="0"/>
              <a:t>траверсы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79143" y="4044121"/>
            <a:ext cx="2585003" cy="27828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dirty="0" smtClean="0"/>
              <a:t>Железобетонные опоры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384462" y="1752600"/>
            <a:ext cx="405805" cy="872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440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73" y="2166952"/>
            <a:ext cx="6254731" cy="4691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3"/>
          <a:stretch/>
        </p:blipFill>
        <p:spPr>
          <a:xfrm>
            <a:off x="-1" y="1421783"/>
            <a:ext cx="5977467" cy="5436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264"/>
            <a:ext cx="12192000" cy="13747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200" b="1" dirty="0" smtClean="0"/>
              <a:t>Самка орла, погибшая в начале мая 2023 г. </a:t>
            </a:r>
            <a:r>
              <a:rPr lang="ru-RU" sz="2200" b="1" dirty="0"/>
              <a:t>возле Эльтона на </a:t>
            </a:r>
            <a:r>
              <a:rPr lang="ru-RU" sz="2200" b="1" dirty="0" smtClean="0"/>
              <a:t>железобетонной опоре ЛЭП-10 </a:t>
            </a:r>
            <a:r>
              <a:rPr lang="ru-RU" sz="2200" b="1" dirty="0" err="1" smtClean="0"/>
              <a:t>кВ</a:t>
            </a:r>
            <a:r>
              <a:rPr lang="ru-RU" sz="2200" b="1" dirty="0" smtClean="0"/>
              <a:t>,  </a:t>
            </a:r>
          </a:p>
          <a:p>
            <a:pPr>
              <a:lnSpc>
                <a:spcPts val="2500"/>
              </a:lnSpc>
            </a:pPr>
            <a:r>
              <a:rPr lang="ru-RU" sz="2200" b="1" dirty="0" smtClean="0"/>
              <a:t>упав сверху прямо в гнездо на земле под опорой.</a:t>
            </a:r>
          </a:p>
          <a:p>
            <a:pPr>
              <a:lnSpc>
                <a:spcPts val="2500"/>
              </a:lnSpc>
            </a:pPr>
            <a:r>
              <a:rPr lang="ru-RU" sz="2200" b="1" dirty="0" smtClean="0"/>
              <a:t>Самец охраняет гнездо, сидя на соседней опоре, и продолжает носить мёртвой самке корм – </a:t>
            </a:r>
          </a:p>
          <a:p>
            <a:pPr>
              <a:lnSpc>
                <a:spcPts val="2500"/>
              </a:lnSpc>
            </a:pPr>
            <a:r>
              <a:rPr lang="ru-RU" sz="2200" b="1" spc="-50" dirty="0" smtClean="0"/>
              <a:t>в гнезде лежит добытая им ящерица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169" y="1128163"/>
            <a:ext cx="2286826" cy="2028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Прямая со стрелкой 6"/>
          <p:cNvCxnSpPr/>
          <p:nvPr/>
        </p:nvCxnSpPr>
        <p:spPr>
          <a:xfrm>
            <a:off x="6134793" y="2593571"/>
            <a:ext cx="1197340" cy="1656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3765660" y="1670856"/>
            <a:ext cx="476807" cy="507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66" y="848668"/>
            <a:ext cx="12035290" cy="50937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b="1" dirty="0"/>
              <a:t>Принимая во внимание плотность ЛЭП-10 </a:t>
            </a:r>
            <a:r>
              <a:rPr lang="ru-RU" sz="2000" b="1" dirty="0" err="1"/>
              <a:t>кВ</a:t>
            </a:r>
            <a:r>
              <a:rPr lang="ru-RU" sz="2000" b="1" dirty="0"/>
              <a:t> в степных районах Заволжья, </a:t>
            </a:r>
            <a:r>
              <a:rPr lang="ru-RU" sz="2000" b="1" dirty="0" smtClean="0"/>
              <a:t>которая</a:t>
            </a:r>
            <a:r>
              <a:rPr lang="ru-RU" sz="2000" b="1" dirty="0"/>
              <a:t>, по нашим расчетам, составляет около </a:t>
            </a:r>
            <a:r>
              <a:rPr lang="ru-RU" sz="2000" b="1" dirty="0">
                <a:solidFill>
                  <a:srgbClr val="FF0000"/>
                </a:solidFill>
              </a:rPr>
              <a:t>20 км/100 км</a:t>
            </a:r>
            <a:r>
              <a:rPr lang="ru-RU" sz="2000" b="1" baseline="30000" dirty="0">
                <a:solidFill>
                  <a:srgbClr val="FF0000"/>
                </a:solidFill>
              </a:rPr>
              <a:t>2</a:t>
            </a:r>
            <a:r>
              <a:rPr lang="ru-RU" sz="2000" b="1" dirty="0"/>
              <a:t>, </a:t>
            </a:r>
            <a:r>
              <a:rPr lang="ru-RU" sz="2000" b="1" dirty="0" smtClean="0"/>
              <a:t>здесь ежегодно может </a:t>
            </a:r>
            <a:r>
              <a:rPr lang="ru-RU" sz="2000" b="1" dirty="0"/>
              <a:t>погибать до </a:t>
            </a:r>
            <a:r>
              <a:rPr lang="ru-RU" sz="2000" b="1" dirty="0">
                <a:solidFill>
                  <a:srgbClr val="FF0000"/>
                </a:solidFill>
              </a:rPr>
              <a:t>3-4 орлов на 100 </a:t>
            </a:r>
            <a:r>
              <a:rPr lang="ru-RU" sz="2000" b="1" dirty="0" smtClean="0">
                <a:solidFill>
                  <a:srgbClr val="FF0000"/>
                </a:solidFill>
              </a:rPr>
              <a:t>км</a:t>
            </a:r>
            <a:r>
              <a:rPr lang="ru-RU" sz="2000" b="1" baseline="30000" dirty="0" smtClean="0">
                <a:solidFill>
                  <a:srgbClr val="FF0000"/>
                </a:solidFill>
              </a:rPr>
              <a:t>2</a:t>
            </a:r>
            <a:r>
              <a:rPr lang="ru-RU" sz="2000" b="1" dirty="0" smtClean="0"/>
              <a:t>, </a:t>
            </a:r>
          </a:p>
          <a:p>
            <a:pPr>
              <a:lnSpc>
                <a:spcPts val="2600"/>
              </a:lnSpc>
            </a:pPr>
            <a:r>
              <a:rPr lang="ru-RU" sz="2000" b="1" dirty="0" smtClean="0"/>
              <a:t>а </a:t>
            </a:r>
            <a:r>
              <a:rPr lang="ru-RU" sz="2000" b="1" dirty="0"/>
              <a:t>при плотности их населения в </a:t>
            </a:r>
            <a:r>
              <a:rPr lang="ru-RU" sz="2000" b="1" dirty="0" err="1"/>
              <a:t>Приэльтонье</a:t>
            </a:r>
            <a:r>
              <a:rPr lang="ru-RU" sz="2000" b="1" dirty="0"/>
              <a:t>, где гнездится около </a:t>
            </a:r>
            <a:r>
              <a:rPr lang="ru-RU" sz="2000" b="1" u="sng" dirty="0">
                <a:solidFill>
                  <a:srgbClr val="FF0000"/>
                </a:solidFill>
              </a:rPr>
              <a:t>4 пар/100 км</a:t>
            </a:r>
            <a:r>
              <a:rPr lang="ru-RU" sz="2000" b="1" u="sng" baseline="30000" dirty="0">
                <a:solidFill>
                  <a:srgbClr val="FF0000"/>
                </a:solidFill>
              </a:rPr>
              <a:t>2</a:t>
            </a:r>
            <a:r>
              <a:rPr lang="ru-RU" sz="2000" b="1" dirty="0"/>
              <a:t>, </a:t>
            </a:r>
            <a:r>
              <a:rPr lang="ru-RU" sz="2000" b="1" dirty="0" smtClean="0"/>
              <a:t>и </a:t>
            </a:r>
            <a:r>
              <a:rPr lang="ru-RU" sz="2000" b="1" dirty="0"/>
              <a:t>при их продуктивности в среднем около 1-2 слётков на пару, </a:t>
            </a:r>
            <a:r>
              <a:rPr lang="ru-RU" sz="2000" b="1" dirty="0" smtClean="0"/>
              <a:t>ежегодная </a:t>
            </a:r>
            <a:r>
              <a:rPr lang="ru-RU" sz="2000" b="1" dirty="0"/>
              <a:t>гибель молодняка на ЛЭП должна </a:t>
            </a:r>
            <a:r>
              <a:rPr lang="ru-RU" sz="2000" b="1" dirty="0">
                <a:solidFill>
                  <a:srgbClr val="FF0000"/>
                </a:solidFill>
              </a:rPr>
              <a:t>составлять </a:t>
            </a:r>
            <a:r>
              <a:rPr lang="ru-RU" sz="2000" b="1" u="sng" dirty="0">
                <a:solidFill>
                  <a:srgbClr val="FF0000"/>
                </a:solidFill>
              </a:rPr>
              <a:t>50-75</a:t>
            </a:r>
            <a:r>
              <a:rPr lang="ru-RU" sz="2000" b="1" u="sng" dirty="0" smtClean="0">
                <a:solidFill>
                  <a:srgbClr val="FF0000"/>
                </a:solidFill>
              </a:rPr>
              <a:t>%.</a:t>
            </a:r>
            <a:r>
              <a:rPr lang="ru-RU" sz="2000" b="1" dirty="0" smtClean="0"/>
              <a:t> </a:t>
            </a:r>
          </a:p>
          <a:p>
            <a:pPr>
              <a:lnSpc>
                <a:spcPts val="2600"/>
              </a:lnSpc>
            </a:pPr>
            <a:endParaRPr lang="ru-RU" sz="2000" b="1" spc="-20" dirty="0" smtClean="0"/>
          </a:p>
          <a:p>
            <a:pPr>
              <a:lnSpc>
                <a:spcPts val="2600"/>
              </a:lnSpc>
            </a:pPr>
            <a:r>
              <a:rPr lang="ru-RU" sz="2000" b="1" spc="-30" dirty="0" smtClean="0"/>
              <a:t>В </a:t>
            </a:r>
            <a:r>
              <a:rPr lang="ru-RU" sz="2000" b="1" spc="-30" dirty="0" err="1"/>
              <a:t>Калачской</a:t>
            </a:r>
            <a:r>
              <a:rPr lang="ru-RU" sz="2000" b="1" spc="-30" dirty="0"/>
              <a:t> </a:t>
            </a:r>
            <a:r>
              <a:rPr lang="ru-RU" sz="2000" b="1" spc="-30" dirty="0" smtClean="0"/>
              <a:t>излучине</a:t>
            </a:r>
            <a:r>
              <a:rPr lang="ru-RU" sz="2000" b="1" spc="-30" dirty="0"/>
              <a:t>, где гнездится в среднем </a:t>
            </a:r>
            <a:r>
              <a:rPr lang="ru-RU" sz="2000" b="1" u="sng" spc="-30" dirty="0">
                <a:solidFill>
                  <a:srgbClr val="FF0000"/>
                </a:solidFill>
              </a:rPr>
              <a:t>1,8 пар/100 км</a:t>
            </a:r>
            <a:r>
              <a:rPr lang="ru-RU" sz="2000" b="1" u="sng" spc="-30" baseline="30000" dirty="0">
                <a:solidFill>
                  <a:srgbClr val="FF0000"/>
                </a:solidFill>
              </a:rPr>
              <a:t>2</a:t>
            </a:r>
            <a:r>
              <a:rPr lang="ru-RU" sz="2000" b="1" spc="-30" dirty="0"/>
              <a:t>, </a:t>
            </a:r>
            <a:r>
              <a:rPr lang="ru-RU" sz="2000" b="1" spc="-30" dirty="0" smtClean="0"/>
              <a:t>гибель молодняка может </a:t>
            </a:r>
            <a:r>
              <a:rPr lang="ru-RU" sz="2000" b="1" spc="-30" dirty="0"/>
              <a:t>достигать </a:t>
            </a:r>
            <a:r>
              <a:rPr lang="ru-RU" sz="2000" b="1" u="sng" spc="-30" dirty="0">
                <a:solidFill>
                  <a:srgbClr val="FF0000"/>
                </a:solidFill>
              </a:rPr>
              <a:t>75-100</a:t>
            </a:r>
            <a:r>
              <a:rPr lang="ru-RU" sz="2000" b="1" u="sng" spc="-30" dirty="0" smtClean="0">
                <a:solidFill>
                  <a:srgbClr val="FF0000"/>
                </a:solidFill>
              </a:rPr>
              <a:t>%</a:t>
            </a:r>
            <a:r>
              <a:rPr lang="ru-RU" sz="2000" b="1" spc="-3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2600"/>
              </a:lnSpc>
            </a:pPr>
            <a:endParaRPr lang="ru-RU" sz="2000" b="1" dirty="0" smtClean="0"/>
          </a:p>
          <a:p>
            <a:pPr>
              <a:lnSpc>
                <a:spcPts val="2600"/>
              </a:lnSpc>
            </a:pPr>
            <a:r>
              <a:rPr lang="ru-RU" sz="2000" b="1" dirty="0" smtClean="0"/>
              <a:t>В прошлом</a:t>
            </a:r>
            <a:r>
              <a:rPr lang="ru-RU" sz="2000" b="1" dirty="0"/>
              <a:t>, при высоком обилии степных орлов, доходившем местами до </a:t>
            </a:r>
            <a:r>
              <a:rPr lang="ru-RU" sz="2000" b="1" u="sng" dirty="0">
                <a:solidFill>
                  <a:srgbClr val="FF0000"/>
                </a:solidFill>
              </a:rPr>
              <a:t>20 пар/100 км</a:t>
            </a:r>
            <a:r>
              <a:rPr lang="ru-RU" sz="2000" b="1" u="sng" baseline="30000" dirty="0">
                <a:solidFill>
                  <a:srgbClr val="FF0000"/>
                </a:solidFill>
              </a:rPr>
              <a:t>2</a:t>
            </a:r>
            <a:r>
              <a:rPr lang="ru-RU" sz="2000" b="1" dirty="0"/>
              <a:t>, </a:t>
            </a:r>
            <a:r>
              <a:rPr lang="ru-RU" sz="2000" b="1" dirty="0" smtClean="0"/>
              <a:t>из </a:t>
            </a:r>
            <a:r>
              <a:rPr lang="ru-RU" sz="2000" b="1" dirty="0"/>
              <a:t>которых 60% выкармливало, в среднем, по 1-2 птенца, в их популяциях </a:t>
            </a:r>
            <a:r>
              <a:rPr lang="ru-RU" sz="2000" b="1" dirty="0" smtClean="0"/>
              <a:t>ежегодно, несмотря </a:t>
            </a:r>
            <a:r>
              <a:rPr lang="ru-RU" sz="2000" b="1" dirty="0"/>
              <a:t>на </a:t>
            </a:r>
            <a:r>
              <a:rPr lang="ru-RU" sz="2000" b="1" dirty="0" smtClean="0"/>
              <a:t>гибель на </a:t>
            </a:r>
            <a:r>
              <a:rPr lang="ru-RU" sz="2000" b="1" dirty="0"/>
              <a:t>ЛЭП-10, мог </a:t>
            </a:r>
            <a:r>
              <a:rPr lang="ru-RU" sz="2000" b="1" dirty="0" smtClean="0"/>
              <a:t>оставаться популяционный резерв </a:t>
            </a:r>
            <a:r>
              <a:rPr lang="ru-RU" sz="2000" b="1" dirty="0"/>
              <a:t>до </a:t>
            </a:r>
            <a:r>
              <a:rPr lang="ru-RU" sz="2000" b="1" dirty="0">
                <a:solidFill>
                  <a:srgbClr val="FF0000"/>
                </a:solidFill>
              </a:rPr>
              <a:t>10-20 молодых птиц на 100 км</a:t>
            </a:r>
            <a:r>
              <a:rPr lang="ru-RU" sz="2000" b="1" baseline="30000" dirty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(</a:t>
            </a:r>
            <a:r>
              <a:rPr lang="ru-RU" sz="2000" b="1" dirty="0" err="1"/>
              <a:t>Белик</a:t>
            </a:r>
            <a:r>
              <a:rPr lang="ru-RU" sz="2000" b="1" dirty="0"/>
              <a:t>, 2004). </a:t>
            </a:r>
            <a:endParaRPr lang="ru-RU" sz="2000" b="1" dirty="0" smtClean="0"/>
          </a:p>
          <a:p>
            <a:pPr>
              <a:lnSpc>
                <a:spcPts val="2600"/>
              </a:lnSpc>
            </a:pPr>
            <a:endParaRPr lang="ru-RU" sz="2000" b="1" dirty="0" smtClean="0"/>
          </a:p>
          <a:p>
            <a:pPr>
              <a:lnSpc>
                <a:spcPts val="2600"/>
              </a:lnSpc>
            </a:pPr>
            <a:r>
              <a:rPr lang="ru-RU" sz="2000" b="1" dirty="0" smtClean="0"/>
              <a:t>Отмеченная </a:t>
            </a:r>
            <a:r>
              <a:rPr lang="ru-RU" sz="2000" b="1" dirty="0"/>
              <a:t>зависимость между смертностью орлов и плотностью их населения, </a:t>
            </a:r>
            <a:r>
              <a:rPr lang="ru-RU" sz="2000" b="1" dirty="0" smtClean="0"/>
              <a:t>вероятно</a:t>
            </a:r>
            <a:r>
              <a:rPr lang="ru-RU" sz="2000" b="1" dirty="0"/>
              <a:t>, не столь прямолинейна, поскольку связана еще с целым рядом факторов. </a:t>
            </a:r>
            <a:r>
              <a:rPr lang="ru-RU" sz="2000" b="1" dirty="0" smtClean="0"/>
              <a:t>В </a:t>
            </a:r>
            <a:r>
              <a:rPr lang="ru-RU" sz="2000" b="1" dirty="0"/>
              <a:t>частности, в безлюдных полупустынях </a:t>
            </a:r>
            <a:r>
              <a:rPr lang="ru-RU" sz="2000" b="1" dirty="0" err="1"/>
              <a:t>Прикаспия</a:t>
            </a:r>
            <a:r>
              <a:rPr lang="ru-RU" sz="2000" b="1" dirty="0"/>
              <a:t> показатели смертности </a:t>
            </a:r>
            <a:r>
              <a:rPr lang="ru-RU" sz="2000" b="1" dirty="0" smtClean="0"/>
              <a:t>могут </a:t>
            </a:r>
            <a:r>
              <a:rPr lang="ru-RU" sz="2000" b="1" dirty="0"/>
              <a:t>быть значительно ниже </a:t>
            </a:r>
            <a:r>
              <a:rPr lang="ru-RU" sz="2000" b="1" dirty="0" smtClean="0"/>
              <a:t>из-за </a:t>
            </a:r>
            <a:r>
              <a:rPr lang="ru-RU" sz="2000" b="1" dirty="0"/>
              <a:t>более редкой сети ЛЭП-10 и меньшей напряженности сезонных миграций орлов</a:t>
            </a:r>
            <a:r>
              <a:rPr lang="ru-RU" sz="2000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26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2018-ЮФУ-16.04.2022\BVP\0 ЮГ РОССИИ\ФАУНА - систематика\05 Хищные\Орел степной\План действий ВолгОбл-2023\Рисунки\Ареал, 195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6" y="65158"/>
            <a:ext cx="7124005" cy="3599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Рисунок 2" descr="D:\2018-ЮФУ-16.04.2022\BVP\0 ЮГ РОССИИ\ФАУНА - систематика\05 Хищные\Орел степной\План действий ВолгОбл-2023\Рисунки\1280px-AquilaNipalensis-АРЕАЛ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38" y="2036618"/>
            <a:ext cx="6001790" cy="44112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89893" y="3893273"/>
            <a:ext cx="528357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Рис. 4. Распространение степного орла </a:t>
            </a:r>
            <a:endParaRPr lang="ru-RU" sz="2000" b="1" dirty="0" smtClean="0"/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ru-RU" sz="2000" b="1" u="sng" dirty="0" smtClean="0"/>
              <a:t>в середине ХХ </a:t>
            </a:r>
            <a:r>
              <a:rPr lang="ru-RU" sz="2000" b="1" u="sng" dirty="0"/>
              <a:t>века </a:t>
            </a:r>
            <a:endParaRPr lang="ru-RU" sz="2000" b="1" u="sng" dirty="0" smtClean="0"/>
          </a:p>
          <a:p>
            <a:pPr algn="r">
              <a:lnSpc>
                <a:spcPts val="1500"/>
              </a:lnSpc>
            </a:pPr>
            <a:r>
              <a:rPr lang="ru-RU" sz="2000" b="1" u="sng" dirty="0" smtClean="0"/>
              <a:t>и в начале ХХ</a:t>
            </a:r>
            <a:r>
              <a:rPr lang="en-US" sz="2000" b="1" u="sng" dirty="0" smtClean="0"/>
              <a:t>I</a:t>
            </a:r>
            <a:r>
              <a:rPr lang="ru-RU" sz="2000" b="1" u="sng" dirty="0" smtClean="0"/>
              <a:t> века</a:t>
            </a:r>
            <a:r>
              <a:rPr lang="ru-RU" sz="2000" b="1" dirty="0" smtClean="0"/>
              <a:t>: </a:t>
            </a:r>
          </a:p>
          <a:p>
            <a:pPr>
              <a:spcBef>
                <a:spcPts val="600"/>
              </a:spcBef>
            </a:pPr>
            <a:r>
              <a:rPr lang="ru-RU" sz="2000" b="1" dirty="0" smtClean="0"/>
              <a:t>1 </a:t>
            </a:r>
            <a:r>
              <a:rPr lang="ru-RU" sz="2000" b="1" dirty="0"/>
              <a:t>– </a:t>
            </a:r>
            <a:r>
              <a:rPr lang="ru-RU" sz="2000" b="1" i="1" dirty="0"/>
              <a:t>A. n.</a:t>
            </a:r>
            <a:r>
              <a:rPr lang="ru-RU" sz="2000" b="1" dirty="0"/>
              <a:t> </a:t>
            </a:r>
            <a:r>
              <a:rPr lang="ru-RU" sz="2000" b="1" i="1" dirty="0" err="1" smtClean="0"/>
              <a:t>nipalensis</a:t>
            </a:r>
            <a:r>
              <a:rPr lang="ru-RU" sz="2000" b="1" i="1" dirty="0" smtClean="0"/>
              <a:t> </a:t>
            </a:r>
            <a:r>
              <a:rPr lang="en-US" sz="2000" dirty="0" smtClean="0"/>
              <a:t>Hodgson, 1833</a:t>
            </a:r>
            <a:r>
              <a:rPr lang="ru-RU" sz="2000" b="1" dirty="0" smtClean="0"/>
              <a:t>;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2 </a:t>
            </a:r>
            <a:r>
              <a:rPr lang="ru-RU" sz="2000" b="1" dirty="0">
                <a:solidFill>
                  <a:srgbClr val="FF0000"/>
                </a:solidFill>
              </a:rPr>
              <a:t>– </a:t>
            </a:r>
            <a:r>
              <a:rPr lang="ru-RU" sz="2000" b="1" i="1" dirty="0">
                <a:solidFill>
                  <a:srgbClr val="FF0000"/>
                </a:solidFill>
              </a:rPr>
              <a:t>A. n. о</a:t>
            </a:r>
            <a:r>
              <a:rPr lang="fr-FR" sz="2000" b="1" i="1" dirty="0" smtClean="0">
                <a:solidFill>
                  <a:srgbClr val="FF0000"/>
                </a:solidFill>
              </a:rPr>
              <a:t>rientalis</a:t>
            </a:r>
            <a:r>
              <a:rPr lang="ru-RU" sz="2000" b="1" dirty="0" smtClean="0"/>
              <a:t> </a:t>
            </a:r>
            <a:r>
              <a:rPr lang="en-US" sz="2000" dirty="0" err="1" smtClean="0"/>
              <a:t>Cabanis</a:t>
            </a:r>
            <a:r>
              <a:rPr lang="en-US" sz="2000" dirty="0" smtClean="0"/>
              <a:t>, 1854 </a:t>
            </a:r>
            <a:r>
              <a:rPr lang="ru-RU" sz="2000" b="1" dirty="0" smtClean="0"/>
              <a:t>(</a:t>
            </a:r>
            <a:r>
              <a:rPr lang="ru-RU" sz="2000" b="1" dirty="0" err="1" smtClean="0">
                <a:solidFill>
                  <a:srgbClr val="FF0000"/>
                </a:solidFill>
              </a:rPr>
              <a:t>Сарепта</a:t>
            </a:r>
            <a:r>
              <a:rPr lang="ru-RU" sz="2000" b="1" dirty="0" smtClean="0"/>
              <a:t>)</a:t>
            </a:r>
          </a:p>
          <a:p>
            <a:endParaRPr lang="ru-RU" sz="1000" b="1" dirty="0" smtClean="0"/>
          </a:p>
          <a:p>
            <a:r>
              <a:rPr lang="ru-RU" sz="2000" b="1" u="sng" dirty="0" smtClean="0">
                <a:solidFill>
                  <a:srgbClr val="00B050"/>
                </a:solidFill>
              </a:rPr>
              <a:t>зеленый </a:t>
            </a:r>
            <a:r>
              <a:rPr lang="ru-RU" sz="2000" b="1" u="sng" dirty="0">
                <a:solidFill>
                  <a:srgbClr val="00B050"/>
                </a:solidFill>
              </a:rPr>
              <a:t>цвет </a:t>
            </a:r>
            <a:r>
              <a:rPr lang="ru-RU" sz="2000" b="1" dirty="0"/>
              <a:t>– область гнездования; </a:t>
            </a:r>
          </a:p>
          <a:p>
            <a:r>
              <a:rPr lang="ru-RU" sz="2000" b="1" u="sng" dirty="0">
                <a:solidFill>
                  <a:srgbClr val="0070C0"/>
                </a:solidFill>
              </a:rPr>
              <a:t>синий</a:t>
            </a:r>
            <a:r>
              <a:rPr lang="ru-RU" sz="2000" b="1" dirty="0"/>
              <a:t> – районы зимовок; </a:t>
            </a:r>
            <a:endParaRPr lang="ru-RU" sz="2000" b="1" dirty="0" smtClean="0"/>
          </a:p>
          <a:p>
            <a:r>
              <a:rPr lang="ru-RU" sz="2000" b="1" u="sng" dirty="0" smtClean="0">
                <a:solidFill>
                  <a:srgbClr val="00B0F0"/>
                </a:solidFill>
              </a:rPr>
              <a:t>голубой</a:t>
            </a:r>
            <a:r>
              <a:rPr lang="ru-RU" sz="2000" b="1" dirty="0" smtClean="0"/>
              <a:t> </a:t>
            </a:r>
            <a:r>
              <a:rPr lang="ru-RU" sz="2000" b="1" dirty="0"/>
              <a:t>– миграционный ареал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506" y="3230079"/>
            <a:ext cx="184383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Дементьев, 1951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73466" y="6447819"/>
            <a:ext cx="611853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https://ru.wikipedia.org/wiki/Степной_орёл#/media/Файл:AquilaNipalensis.png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46651" y="864526"/>
            <a:ext cx="262307" cy="249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273636" y="153138"/>
            <a:ext cx="4893425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КК ВО, 2017 – 2 категория, </a:t>
            </a:r>
            <a:r>
              <a:rPr lang="en-US" sz="2000" b="1" dirty="0" smtClean="0"/>
              <a:t>I </a:t>
            </a:r>
            <a:r>
              <a:rPr lang="ru-RU" sz="2000" b="1" dirty="0" smtClean="0"/>
              <a:t>статус охраны</a:t>
            </a:r>
          </a:p>
          <a:p>
            <a:r>
              <a:rPr lang="ru-RU" sz="2000" b="1" dirty="0" smtClean="0"/>
              <a:t>КК РФ, 2021 – 2 </a:t>
            </a:r>
            <a:r>
              <a:rPr lang="ru-RU" sz="2000" b="1" spc="-50" dirty="0" smtClean="0"/>
              <a:t>категория,  исчезающий вид</a:t>
            </a:r>
            <a:endParaRPr lang="ru-RU" sz="2000" b="1" spc="-50" dirty="0"/>
          </a:p>
        </p:txBody>
      </p:sp>
    </p:spTree>
    <p:extLst>
      <p:ext uri="{BB962C8B-B14F-4D97-AF65-F5344CB8AC3E}">
        <p14:creationId xmlns:p14="http://schemas.microsoft.com/office/powerpoint/2010/main" val="1550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2"/>
          <a:stretch/>
        </p:blipFill>
        <p:spPr>
          <a:xfrm>
            <a:off x="4404954" y="2660074"/>
            <a:ext cx="7787046" cy="4197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9993"/>
          <a:stretch/>
        </p:blipFill>
        <p:spPr>
          <a:xfrm>
            <a:off x="-1" y="0"/>
            <a:ext cx="4373477" cy="4389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57" y="6124196"/>
            <a:ext cx="6882031" cy="6672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400" b="1" spc="-40" dirty="0" smtClean="0"/>
              <a:t>Выгорают </a:t>
            </a:r>
            <a:r>
              <a:rPr lang="ru-RU" sz="2400" b="1" spc="-40" dirty="0"/>
              <a:t>лесополосы, </a:t>
            </a:r>
            <a:r>
              <a:rPr lang="ru-RU" sz="2400" b="1" spc="-40" dirty="0" smtClean="0"/>
              <a:t>отдельные деревья в степи, сады, </a:t>
            </a:r>
            <a:r>
              <a:rPr lang="ru-RU" sz="2400" b="1" dirty="0" smtClean="0"/>
              <a:t>а также гнёзда орлов на земле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56" y="0"/>
            <a:ext cx="4928374" cy="32432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50109" y="44277"/>
            <a:ext cx="4561249" cy="584775"/>
          </a:xfrm>
          <a:prstGeom prst="rect">
            <a:avLst/>
          </a:prstGeom>
          <a:solidFill>
            <a:srgbClr val="66FFFF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/>
              <a:t>Лимитирующие </a:t>
            </a:r>
            <a:r>
              <a:rPr lang="ru-RU" sz="3200" dirty="0" smtClean="0"/>
              <a:t>факторы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69884" y="2817346"/>
            <a:ext cx="136127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/>
              <a:t>13.07.2004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728319" y="6347996"/>
            <a:ext cx="13612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/>
              <a:t>06.07.2014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6301" y="701831"/>
            <a:ext cx="3354636" cy="6822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3. Степные пожары</a:t>
            </a:r>
          </a:p>
          <a:p>
            <a:pPr algn="ctr">
              <a:lnSpc>
                <a:spcPts val="2300"/>
              </a:lnSpc>
            </a:pPr>
            <a:r>
              <a:rPr lang="ru-RU" sz="2400" b="1" spc="-50" dirty="0" smtClean="0">
                <a:solidFill>
                  <a:srgbClr val="FF0000"/>
                </a:solidFill>
              </a:rPr>
              <a:t>(начались в 1990-е годы)</a:t>
            </a:r>
            <a:endParaRPr lang="ru-RU" sz="2400" b="1" spc="-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157942"/>
            <a:ext cx="11576858" cy="5296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7228" y="5611091"/>
            <a:ext cx="983397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Динамика степных </a:t>
            </a:r>
            <a:r>
              <a:rPr lang="ru-RU" sz="2400" b="1" dirty="0"/>
              <a:t>пожаров </a:t>
            </a:r>
            <a:r>
              <a:rPr lang="ru-RU" sz="2400" b="1" dirty="0" smtClean="0"/>
              <a:t>и численность коров и овец в </a:t>
            </a:r>
            <a:r>
              <a:rPr lang="ru-RU" sz="2400" b="1" dirty="0"/>
              <a:t>Казахстане 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(по: </a:t>
            </a:r>
            <a:r>
              <a:rPr lang="ru-RU" sz="2400" b="1" dirty="0" err="1" smtClean="0"/>
              <a:t>Павлейчик</a:t>
            </a:r>
            <a:r>
              <a:rPr lang="ru-RU" sz="2400" b="1" dirty="0" smtClean="0"/>
              <a:t>, 2023)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43011" y="390699"/>
            <a:ext cx="955964" cy="4197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920152" y="390699"/>
            <a:ext cx="543099" cy="4197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6200000">
            <a:off x="8656004" y="1740569"/>
            <a:ext cx="2729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Активизация  пожаров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810086" y="1710091"/>
            <a:ext cx="2729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Активизация  пожаров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8451" y="117209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Овцы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07161" y="3044302"/>
            <a:ext cx="1220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Коровы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3439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1" y="125119"/>
            <a:ext cx="11355917" cy="37622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62044" y="4775194"/>
            <a:ext cx="1001171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Распределение пожаров в заповедной </a:t>
            </a:r>
            <a:r>
              <a:rPr lang="ru-RU" sz="2400" b="1" dirty="0" err="1" smtClean="0"/>
              <a:t>Буртинской</a:t>
            </a:r>
            <a:r>
              <a:rPr lang="ru-RU" sz="2400" b="1" dirty="0" smtClean="0"/>
              <a:t> степи близ Оренбурга</a:t>
            </a:r>
          </a:p>
          <a:p>
            <a:pPr algn="ctr"/>
            <a:r>
              <a:rPr lang="ru-RU" sz="2400" b="1" dirty="0"/>
              <a:t>(по: </a:t>
            </a:r>
            <a:r>
              <a:rPr lang="ru-RU" sz="2400" b="1" dirty="0" err="1"/>
              <a:t>Павлейчик</a:t>
            </a:r>
            <a:r>
              <a:rPr lang="ru-RU" sz="2400" b="1" dirty="0"/>
              <a:t>, </a:t>
            </a:r>
            <a:r>
              <a:rPr lang="ru-RU" sz="2400" b="1" dirty="0" smtClean="0"/>
              <a:t>2016)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6077" y="4086351"/>
            <a:ext cx="326781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1984-1989 гг. (до </a:t>
            </a:r>
            <a:r>
              <a:rPr lang="ru-RU" b="1" dirty="0" err="1" smtClean="0"/>
              <a:t>заповедания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97412" y="4052458"/>
            <a:ext cx="160249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1991 – 2002 гг.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35439" y="4086351"/>
            <a:ext cx="160249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2003 – 2014 гг.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3499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spc="100" dirty="0" smtClean="0">
                <a:solidFill>
                  <a:srgbClr val="FF0000"/>
                </a:solidFill>
              </a:rPr>
              <a:t>ПРИНЯТЫЕ В ВОЛГОГРАДСКОЙ ОБЛАСТИ МЕРЫ ОХРАНЫ СТЕПНОГО ОРЛА </a:t>
            </a:r>
            <a:endParaRPr lang="ru-RU" sz="2400" u="sng" spc="1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04020"/>
            <a:ext cx="12192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В </a:t>
            </a:r>
            <a:r>
              <a:rPr lang="ru-RU" sz="2000" b="1" dirty="0">
                <a:solidFill>
                  <a:srgbClr val="FF0000"/>
                </a:solidFill>
              </a:rPr>
              <a:t>2004</a:t>
            </a:r>
            <a:r>
              <a:rPr lang="ru-RU" sz="2000" dirty="0"/>
              <a:t> г. была издана </a:t>
            </a:r>
            <a:r>
              <a:rPr lang="ru-RU" sz="2000" b="1" dirty="0">
                <a:solidFill>
                  <a:srgbClr val="FF0000"/>
                </a:solidFill>
              </a:rPr>
              <a:t>Красная книга </a:t>
            </a:r>
            <a:r>
              <a:rPr lang="ru-RU" sz="2000" dirty="0"/>
              <a:t>Волгоградской обл., в которую включили </a:t>
            </a:r>
            <a:r>
              <a:rPr lang="ru-RU" sz="2000" b="1" dirty="0"/>
              <a:t>степного орла</a:t>
            </a:r>
            <a:r>
              <a:rPr lang="ru-RU" sz="2000" dirty="0"/>
              <a:t>, </a:t>
            </a:r>
            <a:r>
              <a:rPr lang="ru-RU" sz="2000" dirty="0" smtClean="0"/>
              <a:t>а </a:t>
            </a:r>
            <a:r>
              <a:rPr lang="ru-RU" sz="2000" dirty="0"/>
              <a:t>в </a:t>
            </a:r>
            <a:r>
              <a:rPr lang="ru-RU" sz="2000" b="1" dirty="0">
                <a:solidFill>
                  <a:srgbClr val="FF0000"/>
                </a:solidFill>
              </a:rPr>
              <a:t>2017</a:t>
            </a:r>
            <a:r>
              <a:rPr lang="ru-RU" sz="2000" dirty="0"/>
              <a:t> г. опубликовано </a:t>
            </a:r>
            <a:r>
              <a:rPr lang="ru-RU" sz="2000" dirty="0" smtClean="0"/>
              <a:t>2-е </a:t>
            </a:r>
            <a:r>
              <a:rPr lang="ru-RU" sz="2000" dirty="0"/>
              <a:t>издание Красной книги Волгоградской </a:t>
            </a:r>
            <a:r>
              <a:rPr lang="ru-RU" sz="2000" dirty="0" smtClean="0"/>
              <a:t>обл. </a:t>
            </a:r>
            <a:r>
              <a:rPr lang="ru-RU" sz="2000" dirty="0"/>
              <a:t>с обозначением </a:t>
            </a:r>
            <a:r>
              <a:rPr lang="ru-RU" sz="2000" b="1" u="sng" dirty="0">
                <a:solidFill>
                  <a:srgbClr val="FF0000"/>
                </a:solidFill>
              </a:rPr>
              <a:t>ЛЭП-уязвимых</a:t>
            </a:r>
            <a:r>
              <a:rPr lang="ru-RU" sz="2000" dirty="0"/>
              <a:t> </a:t>
            </a:r>
            <a:r>
              <a:rPr lang="ru-RU" sz="2000" dirty="0" smtClean="0"/>
              <a:t>видов птиц</a:t>
            </a:r>
            <a:r>
              <a:rPr lang="ru-RU" sz="2000" dirty="0"/>
              <a:t>.</a:t>
            </a:r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FF0000"/>
                </a:solidFill>
              </a:rPr>
              <a:t>2005</a:t>
            </a:r>
            <a:r>
              <a:rPr lang="ru-RU" sz="2000" dirty="0" smtClean="0"/>
              <a:t> </a:t>
            </a:r>
            <a:r>
              <a:rPr lang="ru-RU" sz="2000" dirty="0"/>
              <a:t>г. </a:t>
            </a:r>
            <a:r>
              <a:rPr lang="ru-RU" sz="2000" dirty="0" smtClean="0"/>
              <a:t>начали установку </a:t>
            </a:r>
            <a:r>
              <a:rPr lang="ru-RU" sz="2000" dirty="0"/>
              <a:t>искусственных </a:t>
            </a:r>
            <a:r>
              <a:rPr lang="ru-RU" sz="2000" b="1" u="sng" dirty="0">
                <a:solidFill>
                  <a:srgbClr val="FF0000"/>
                </a:solidFill>
              </a:rPr>
              <a:t>гнездовых платформ </a:t>
            </a:r>
            <a:r>
              <a:rPr lang="ru-RU" sz="2000" dirty="0"/>
              <a:t>для </a:t>
            </a:r>
            <a:r>
              <a:rPr lang="ru-RU" sz="2000" b="1" dirty="0"/>
              <a:t>степных орлов </a:t>
            </a:r>
            <a:r>
              <a:rPr lang="ru-RU" sz="2000" dirty="0"/>
              <a:t>и других крупных хищных птиц на территории природного парка «</a:t>
            </a:r>
            <a:r>
              <a:rPr lang="ru-RU" sz="2000" b="1" dirty="0" err="1"/>
              <a:t>Эльтонский</a:t>
            </a:r>
            <a:r>
              <a:rPr lang="ru-RU" sz="2000" dirty="0"/>
              <a:t>». </a:t>
            </a:r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В </a:t>
            </a:r>
            <a:r>
              <a:rPr lang="ru-RU" sz="2000" b="1" dirty="0">
                <a:solidFill>
                  <a:srgbClr val="FF0000"/>
                </a:solidFill>
              </a:rPr>
              <a:t>2007-2011</a:t>
            </a:r>
            <a:r>
              <a:rPr lang="ru-RU" sz="2000" dirty="0"/>
              <a:t> гг. проведена </a:t>
            </a:r>
            <a:r>
              <a:rPr lang="ru-RU" sz="2000" b="1" dirty="0">
                <a:solidFill>
                  <a:srgbClr val="FF0000"/>
                </a:solidFill>
              </a:rPr>
              <a:t>инвентаризация</a:t>
            </a:r>
            <a:r>
              <a:rPr lang="ru-RU" sz="2000" dirty="0"/>
              <a:t> животного мира Волгоградской обл. с выявлением гнездовий </a:t>
            </a:r>
            <a:r>
              <a:rPr lang="ru-RU" sz="2000" b="1" dirty="0"/>
              <a:t>степного орла</a:t>
            </a:r>
            <a:r>
              <a:rPr lang="ru-RU" sz="2000" dirty="0"/>
              <a:t>, а в </a:t>
            </a:r>
            <a:r>
              <a:rPr lang="ru-RU" sz="2000" b="1" dirty="0">
                <a:solidFill>
                  <a:srgbClr val="FF0000"/>
                </a:solidFill>
              </a:rPr>
              <a:t>2009-2020</a:t>
            </a:r>
            <a:r>
              <a:rPr lang="ru-RU" sz="2000" dirty="0"/>
              <a:t> гг. на ключевых территориях был организован </a:t>
            </a:r>
            <a:r>
              <a:rPr lang="ru-RU" sz="2000" b="1" dirty="0">
                <a:solidFill>
                  <a:srgbClr val="FF0000"/>
                </a:solidFill>
              </a:rPr>
              <a:t>мониторинг</a:t>
            </a:r>
            <a:r>
              <a:rPr lang="ru-RU" sz="2000" dirty="0"/>
              <a:t> охраняемых </a:t>
            </a:r>
            <a:r>
              <a:rPr lang="ru-RU" sz="2000" dirty="0" smtClean="0"/>
              <a:t>видов.</a:t>
            </a:r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-40" dirty="0" smtClean="0"/>
              <a:t>В </a:t>
            </a:r>
            <a:r>
              <a:rPr lang="ru-RU" sz="2000" b="1" spc="-40" dirty="0">
                <a:solidFill>
                  <a:srgbClr val="FF0000"/>
                </a:solidFill>
              </a:rPr>
              <a:t>2009</a:t>
            </a:r>
            <a:r>
              <a:rPr lang="ru-RU" sz="2000" spc="-40" dirty="0"/>
              <a:t> г. </a:t>
            </a:r>
            <a:r>
              <a:rPr lang="ru-RU" sz="2000" spc="-40" dirty="0" smtClean="0"/>
              <a:t>Волгоградская </a:t>
            </a:r>
            <a:r>
              <a:rPr lang="ru-RU" sz="2000" spc="-40" dirty="0"/>
              <a:t>обл. </a:t>
            </a:r>
            <a:r>
              <a:rPr lang="ru-RU" sz="2000" spc="-40" dirty="0" smtClean="0"/>
              <a:t>одной из первых в России приняла </a:t>
            </a:r>
            <a:r>
              <a:rPr lang="ru-RU" sz="2000" b="1" spc="-40" dirty="0" smtClean="0">
                <a:solidFill>
                  <a:srgbClr val="FF0000"/>
                </a:solidFill>
              </a:rPr>
              <a:t>постановление </a:t>
            </a:r>
            <a:r>
              <a:rPr lang="ru-RU" sz="2000" b="1" u="sng" spc="-40" dirty="0">
                <a:solidFill>
                  <a:srgbClr val="FF0000"/>
                </a:solidFill>
              </a:rPr>
              <a:t>по защите птиц </a:t>
            </a:r>
            <a:r>
              <a:rPr lang="ru-RU" sz="2000" b="1" u="sng" spc="-40" dirty="0" smtClean="0">
                <a:solidFill>
                  <a:srgbClr val="FF0000"/>
                </a:solidFill>
              </a:rPr>
              <a:t>от гибели </a:t>
            </a:r>
            <a:r>
              <a:rPr lang="ru-RU" sz="2000" b="1" u="sng" spc="-40" dirty="0">
                <a:solidFill>
                  <a:srgbClr val="FF0000"/>
                </a:solidFill>
              </a:rPr>
              <a:t>на </a:t>
            </a:r>
            <a:r>
              <a:rPr lang="ru-RU" sz="2000" b="1" u="sng" spc="-40" dirty="0" smtClean="0">
                <a:solidFill>
                  <a:srgbClr val="FF0000"/>
                </a:solidFill>
              </a:rPr>
              <a:t>ЛЭП</a:t>
            </a:r>
            <a:r>
              <a:rPr lang="ru-RU" sz="2000" b="1" spc="-40" dirty="0" smtClean="0">
                <a:solidFill>
                  <a:srgbClr val="FF0000"/>
                </a:solidFill>
              </a:rPr>
              <a:t>, </a:t>
            </a:r>
            <a:r>
              <a:rPr lang="ru-RU" sz="2000" spc="-20" dirty="0" smtClean="0"/>
              <a:t>утвержденное </a:t>
            </a:r>
            <a:r>
              <a:rPr lang="ru-RU" sz="2000" spc="-20" dirty="0"/>
              <a:t>Постановлением Администрации Волгоградской </a:t>
            </a:r>
            <a:r>
              <a:rPr lang="ru-RU" sz="2000" spc="-20" dirty="0" smtClean="0"/>
              <a:t>обл. </a:t>
            </a:r>
            <a:r>
              <a:rPr lang="ru-RU" sz="2000" spc="-20" dirty="0"/>
              <a:t>от </a:t>
            </a:r>
            <a:r>
              <a:rPr lang="ru-RU" sz="2000" spc="-20" dirty="0" smtClean="0"/>
              <a:t>13.07.2009 </a:t>
            </a:r>
            <a:r>
              <a:rPr lang="ru-RU" sz="2000" spc="-20" dirty="0"/>
              <a:t>г. N </a:t>
            </a:r>
            <a:r>
              <a:rPr lang="ru-RU" sz="2000" spc="-20" dirty="0" smtClean="0"/>
              <a:t>247-п.</a:t>
            </a:r>
            <a:endParaRPr lang="ru-RU" sz="2000" spc="-20" dirty="0"/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С </a:t>
            </a:r>
            <a:r>
              <a:rPr lang="ru-RU" sz="2000" b="1" dirty="0">
                <a:solidFill>
                  <a:srgbClr val="FF0000"/>
                </a:solidFill>
              </a:rPr>
              <a:t>2012</a:t>
            </a:r>
            <a:r>
              <a:rPr lang="ru-RU" sz="2000" dirty="0"/>
              <a:t> </a:t>
            </a:r>
            <a:r>
              <a:rPr lang="ru-RU" sz="2000" dirty="0" smtClean="0"/>
              <a:t>г. </a:t>
            </a:r>
            <a:r>
              <a:rPr lang="ru-RU" sz="2000" dirty="0"/>
              <a:t>совместно с СОПР ведется обследование </a:t>
            </a:r>
            <a:r>
              <a:rPr lang="ru-RU" sz="2000" dirty="0" err="1"/>
              <a:t>орнитоцидных</a:t>
            </a:r>
            <a:r>
              <a:rPr lang="ru-RU" sz="2000" dirty="0"/>
              <a:t> ЛЭП средней мощности, </a:t>
            </a:r>
            <a:r>
              <a:rPr lang="ru-RU" sz="2000" dirty="0" smtClean="0"/>
              <a:t>                                           а </a:t>
            </a:r>
            <a:r>
              <a:rPr lang="ru-RU" sz="2000" dirty="0"/>
              <a:t>с </a:t>
            </a:r>
            <a:r>
              <a:rPr lang="ru-RU" sz="2000" b="1" dirty="0">
                <a:solidFill>
                  <a:srgbClr val="FF0000"/>
                </a:solidFill>
              </a:rPr>
              <a:t>2013</a:t>
            </a:r>
            <a:r>
              <a:rPr lang="ru-RU" sz="2000" dirty="0"/>
              <a:t> г. </a:t>
            </a:r>
            <a:r>
              <a:rPr lang="ru-RU" sz="2000" dirty="0" err="1"/>
              <a:t>орнитоцидные</a:t>
            </a:r>
            <a:r>
              <a:rPr lang="ru-RU" sz="2000" dirty="0"/>
              <a:t> ЛЭП </a:t>
            </a:r>
            <a:r>
              <a:rPr lang="ru-RU" sz="2000" dirty="0" smtClean="0"/>
              <a:t>в Волгоградской обл. начали оснащать </a:t>
            </a:r>
            <a:r>
              <a:rPr lang="ru-RU" sz="2000" b="1" u="sng" dirty="0" err="1" smtClean="0">
                <a:solidFill>
                  <a:srgbClr val="FF0000"/>
                </a:solidFill>
              </a:rPr>
              <a:t>птицезащитными</a:t>
            </a:r>
            <a:r>
              <a:rPr lang="ru-RU" sz="2000" u="sng" dirty="0" smtClean="0"/>
              <a:t> </a:t>
            </a:r>
            <a:r>
              <a:rPr lang="ru-RU" sz="2000" b="1" u="sng" dirty="0" smtClean="0">
                <a:solidFill>
                  <a:srgbClr val="FF0000"/>
                </a:solidFill>
              </a:rPr>
              <a:t>устройствами</a:t>
            </a:r>
            <a:r>
              <a:rPr lang="ru-RU" sz="2000" dirty="0" smtClean="0"/>
              <a:t> (ПЗУ).</a:t>
            </a:r>
            <a:endParaRPr lang="ru-RU" sz="2000" dirty="0"/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>
                <a:solidFill>
                  <a:srgbClr val="FF0000"/>
                </a:solidFill>
              </a:rPr>
              <a:t>2014-2017</a:t>
            </a:r>
            <a:r>
              <a:rPr lang="ru-RU" sz="2000" dirty="0"/>
              <a:t> гг. совместно с СОПР проведены </a:t>
            </a:r>
            <a:r>
              <a:rPr lang="ru-RU" sz="2000" b="1" dirty="0">
                <a:solidFill>
                  <a:srgbClr val="FF0000"/>
                </a:solidFill>
              </a:rPr>
              <a:t>совещания</a:t>
            </a:r>
            <a:r>
              <a:rPr lang="ru-RU" sz="2000" dirty="0"/>
              <a:t> по обеспечению орнитологической безопасности ЛЭП – 6-10 </a:t>
            </a:r>
            <a:r>
              <a:rPr lang="ru-RU" sz="2000" dirty="0" err="1"/>
              <a:t>кВ</a:t>
            </a:r>
            <a:r>
              <a:rPr lang="ru-RU" sz="2000" dirty="0"/>
              <a:t> с участием владельцев </a:t>
            </a:r>
            <a:r>
              <a:rPr lang="ru-RU" sz="2000" dirty="0" smtClean="0"/>
              <a:t>этих ЛЭП </a:t>
            </a:r>
            <a:r>
              <a:rPr lang="ru-RU" sz="2000" dirty="0"/>
              <a:t>и представителей природоохранной прокуратуры. </a:t>
            </a:r>
            <a:endParaRPr lang="ru-RU" sz="2000" dirty="0" smtClean="0"/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-30" dirty="0" smtClean="0"/>
              <a:t>В </a:t>
            </a:r>
            <a:r>
              <a:rPr lang="ru-RU" sz="2000" b="1" spc="-30" dirty="0">
                <a:solidFill>
                  <a:srgbClr val="FF0000"/>
                </a:solidFill>
              </a:rPr>
              <a:t>2017</a:t>
            </a:r>
            <a:r>
              <a:rPr lang="ru-RU" sz="2000" spc="-30" dirty="0"/>
              <a:t> г. разработано и издано «</a:t>
            </a:r>
            <a:r>
              <a:rPr lang="ru-RU" sz="2000" b="1" spc="-30" dirty="0">
                <a:solidFill>
                  <a:srgbClr val="FF0000"/>
                </a:solidFill>
              </a:rPr>
              <a:t>Руководство</a:t>
            </a:r>
            <a:r>
              <a:rPr lang="ru-RU" sz="2000" spc="-30" dirty="0"/>
              <a:t> по обеспечению орнитологической безопасности электросетевых </a:t>
            </a:r>
            <a:r>
              <a:rPr lang="ru-RU" sz="2000" dirty="0"/>
              <a:t>объектов средней мощности на примере Волгоградской области» с </a:t>
            </a:r>
            <a:r>
              <a:rPr lang="ru-RU" sz="2000" b="1" u="sng" dirty="0" smtClean="0">
                <a:solidFill>
                  <a:srgbClr val="FF0000"/>
                </a:solidFill>
              </a:rPr>
              <a:t>региональным планом </a:t>
            </a:r>
            <a:r>
              <a:rPr lang="ru-RU" sz="2000" dirty="0"/>
              <a:t>«Птицы и ЛЭП». </a:t>
            </a:r>
            <a:endParaRPr lang="ru-RU" sz="2000" dirty="0" smtClean="0"/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FF0000"/>
                </a:solidFill>
              </a:rPr>
              <a:t>2023</a:t>
            </a:r>
            <a:r>
              <a:rPr lang="ru-RU" sz="2000" dirty="0" smtClean="0"/>
              <a:t> г. под эгидой </a:t>
            </a:r>
            <a:r>
              <a:rPr lang="ru-RU" sz="2000" dirty="0" err="1" smtClean="0"/>
              <a:t>Облкомприроды</a:t>
            </a:r>
            <a:r>
              <a:rPr lang="ru-RU" sz="2000" dirty="0" smtClean="0"/>
              <a:t> и СОПР разработаны </a:t>
            </a:r>
            <a:r>
              <a:rPr lang="ru-RU" sz="2000" b="1" u="sng" dirty="0">
                <a:solidFill>
                  <a:srgbClr val="FF0000"/>
                </a:solidFill>
              </a:rPr>
              <a:t>Стратегия</a:t>
            </a:r>
            <a:r>
              <a:rPr lang="ru-RU" sz="2000" dirty="0">
                <a:solidFill>
                  <a:srgbClr val="FF0000"/>
                </a:solidFill>
              </a:rPr>
              <a:t> и </a:t>
            </a:r>
            <a:r>
              <a:rPr lang="ru-RU" sz="2000" b="1" u="sng" dirty="0">
                <a:solidFill>
                  <a:srgbClr val="FF0000"/>
                </a:solidFill>
              </a:rPr>
              <a:t>План действий </a:t>
            </a:r>
            <a:r>
              <a:rPr lang="ru-RU" sz="2000" dirty="0"/>
              <a:t>по сохранению </a:t>
            </a:r>
            <a:r>
              <a:rPr lang="ru-RU" sz="2000" b="1" dirty="0" smtClean="0"/>
              <a:t>степного орла </a:t>
            </a:r>
            <a:r>
              <a:rPr lang="ru-RU" sz="2000" b="1" dirty="0"/>
              <a:t>в </a:t>
            </a:r>
            <a:r>
              <a:rPr lang="ru-RU" sz="2000" b="1" dirty="0" smtClean="0"/>
              <a:t>Волгоградской области </a:t>
            </a:r>
            <a:r>
              <a:rPr lang="ru-RU" sz="2000" dirty="0" smtClean="0"/>
              <a:t>(</a:t>
            </a:r>
            <a:r>
              <a:rPr lang="ru-RU" sz="2000" dirty="0" err="1" smtClean="0"/>
              <a:t>Белик</a:t>
            </a:r>
            <a:r>
              <a:rPr lang="ru-RU" sz="2000" dirty="0" smtClean="0"/>
              <a:t>, Салтыков, </a:t>
            </a:r>
            <a:r>
              <a:rPr lang="ru-RU" sz="2000" dirty="0" err="1" smtClean="0"/>
              <a:t>Гугуева</a:t>
            </a:r>
            <a:r>
              <a:rPr lang="ru-RU" sz="2000" dirty="0" smtClean="0"/>
              <a:t>, </a:t>
            </a:r>
            <a:r>
              <a:rPr lang="ru-RU" sz="2000" dirty="0"/>
              <a:t>2015).</a:t>
            </a:r>
          </a:p>
          <a:p>
            <a:pPr marL="171450" indent="-171450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9382"/>
            <a:ext cx="12191999" cy="8653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/>
              <a:t>Изучение и охрана </a:t>
            </a:r>
            <a:r>
              <a:rPr lang="ru-RU" sz="2000" b="1" dirty="0"/>
              <a:t>степного орла </a:t>
            </a:r>
            <a:r>
              <a:rPr lang="ru-RU" sz="2000" dirty="0"/>
              <a:t>в Волгоградской обл. были начаты в 1990-е годы. С 1997 г. орнитологи приступили к выявлению «Ключевых орнитологических территорий России» (КОТР), а с 2000 г. началась интеграция </a:t>
            </a:r>
            <a:r>
              <a:rPr lang="ru-RU" sz="2000" dirty="0" smtClean="0"/>
              <a:t>этих КОТР </a:t>
            </a:r>
            <a:r>
              <a:rPr lang="ru-RU" sz="2000" dirty="0"/>
              <a:t>в сеть региональных </a:t>
            </a:r>
            <a:r>
              <a:rPr lang="ru-RU" sz="2000" dirty="0" smtClean="0"/>
              <a:t>ООПТ – </a:t>
            </a:r>
            <a:r>
              <a:rPr lang="ru-RU" sz="2000" b="1" dirty="0" smtClean="0"/>
              <a:t>природных парков </a:t>
            </a:r>
            <a:r>
              <a:rPr lang="ru-RU" sz="2000" dirty="0"/>
              <a:t>(</a:t>
            </a:r>
            <a:r>
              <a:rPr lang="ru-RU" sz="2000" dirty="0" err="1"/>
              <a:t>Гугуева</a:t>
            </a:r>
            <a:r>
              <a:rPr lang="ru-RU" sz="2000" dirty="0"/>
              <a:t>, Сохина и др., 2015</a:t>
            </a:r>
            <a:r>
              <a:rPr lang="ru-RU" sz="2000" dirty="0" smtClean="0"/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24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93610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 ПРИРОДООХРАННЫЕ  МЕРОПРИЯТИЯ,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 В  ВОЛГОГРАДСКОЙ  ОБЛАСТИ 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СТЕПНОГО ОРЛА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72096"/>
            <a:ext cx="12192000" cy="442237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нормативной правовой базы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                                                                    </a:t>
            </a:r>
            <a:r>
              <a:rPr lang="ru-RU" dirty="0" smtClean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штрафа за уничтожение степного орла 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50 тыс. руб. до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150 тыс. 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эффективности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системы регионального управления в области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охраны степного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его обитания,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восстановление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поголовья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домашнего скота.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Оптимизация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местообитаний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Компенсации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фермерам.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Экологическое просвещение населения и пропаганда охраны степного орла.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исследования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мониторинг распространения и численности степного орла.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Международное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межрегиональное сотрудничество в области изучения и сохранения степного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орла.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89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D:\СОЮЗ\7 ПТИЦЫ И ЛЭП\РЕГИОНЫ\МОЭСК\2021 МОЭСК\ПЗУ-триада (Copy).jpeg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83" y="-24938"/>
            <a:ext cx="3544570" cy="251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959" y="-41565"/>
            <a:ext cx="2573020" cy="26101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3351" y="2478808"/>
            <a:ext cx="120286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ru-RU" sz="2400" b="1" dirty="0" smtClean="0"/>
              <a:t>Слева</a:t>
            </a:r>
            <a:r>
              <a:rPr lang="ru-RU" sz="2400" dirty="0" smtClean="0"/>
              <a:t> – вариант </a:t>
            </a:r>
            <a:r>
              <a:rPr lang="ru-RU" sz="2400" dirty="0"/>
              <a:t>рекомендуемого эффективного ПЗУ-комплекса для наиболее опасных (анкерных) </a:t>
            </a:r>
            <a:r>
              <a:rPr lang="ru-RU" sz="2400" dirty="0" smtClean="0"/>
              <a:t>опор </a:t>
            </a:r>
            <a:r>
              <a:rPr lang="ru-RU" sz="2400" dirty="0" err="1" smtClean="0"/>
              <a:t>орнитоцидных</a:t>
            </a:r>
            <a:r>
              <a:rPr lang="ru-RU" sz="2400" dirty="0" smtClean="0"/>
              <a:t> </a:t>
            </a:r>
            <a:r>
              <a:rPr lang="ru-RU" sz="2400" dirty="0"/>
              <a:t>ЛЭП (ВЛ 6-10 </a:t>
            </a:r>
            <a:r>
              <a:rPr lang="ru-RU" sz="2400" dirty="0" err="1"/>
              <a:t>кВ</a:t>
            </a:r>
            <a:r>
              <a:rPr lang="ru-RU" sz="2400" dirty="0"/>
              <a:t>) </a:t>
            </a:r>
            <a:r>
              <a:rPr lang="ru-RU" sz="2400" u="sng" dirty="0">
                <a:hlinkClick r:id="rId5"/>
              </a:rPr>
              <a:t>https://birdprotect.ru</a:t>
            </a:r>
            <a:r>
              <a:rPr lang="ru-RU" sz="2400" u="sng" dirty="0" smtClean="0">
                <a:hlinkClick r:id="rId5"/>
              </a:rPr>
              <a:t>/</a:t>
            </a:r>
            <a:r>
              <a:rPr lang="ru-RU" sz="2400" dirty="0" smtClean="0"/>
              <a:t>. </a:t>
            </a:r>
            <a:endParaRPr lang="ru-RU" sz="2400" dirty="0"/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2400" b="1" spc="-30" dirty="0" smtClean="0"/>
              <a:t>Справа</a:t>
            </a:r>
            <a:r>
              <a:rPr lang="ru-RU" sz="2400" spc="-30" dirty="0" smtClean="0"/>
              <a:t> – </a:t>
            </a:r>
            <a:r>
              <a:rPr lang="ru-RU" sz="2400" spc="-30" dirty="0"/>
              <a:t>опора ЛЭП-10 </a:t>
            </a:r>
            <a:r>
              <a:rPr lang="ru-RU" sz="2400" spc="-30" dirty="0" err="1"/>
              <a:t>кВ</a:t>
            </a:r>
            <a:r>
              <a:rPr lang="ru-RU" sz="2400" spc="-30" dirty="0"/>
              <a:t>, оснащённая </a:t>
            </a:r>
            <a:r>
              <a:rPr lang="ru-RU" sz="2400" u="sng" spc="-30" dirty="0"/>
              <a:t>устаревшими</a:t>
            </a:r>
            <a:r>
              <a:rPr lang="ru-RU" sz="2400" spc="-30" dirty="0"/>
              <a:t> </a:t>
            </a:r>
            <a:r>
              <a:rPr lang="ru-RU" sz="2400" spc="-30" dirty="0" err="1"/>
              <a:t>птицезащитными</a:t>
            </a:r>
            <a:r>
              <a:rPr lang="ru-RU" sz="2400" spc="-30" dirty="0"/>
              <a:t> устройствами </a:t>
            </a:r>
            <a:r>
              <a:rPr lang="ru-RU" sz="2400" spc="-30" dirty="0" smtClean="0"/>
              <a:t>КП-1Б</a:t>
            </a:r>
            <a:r>
              <a:rPr lang="ru-RU" sz="2400" spc="-30" dirty="0"/>
              <a:t>,</a:t>
            </a:r>
            <a:r>
              <a:rPr lang="ru-RU" sz="2400" spc="-40" dirty="0"/>
              <a:t> </a:t>
            </a:r>
            <a:r>
              <a:rPr lang="ru-RU" sz="2400" dirty="0"/>
              <a:t>не отвечающими техническим требованиям современных стандартов </a:t>
            </a:r>
            <a:r>
              <a:rPr lang="ru-RU" sz="2400" dirty="0" smtClean="0"/>
              <a:t>                                                  (с короткими, горючими рукавами</a:t>
            </a:r>
            <a:r>
              <a:rPr lang="ru-RU" sz="2400" dirty="0"/>
              <a:t>, с ненадёжными крепёжными узлами и т.д</a:t>
            </a:r>
            <a:r>
              <a:rPr lang="ru-RU" sz="2400" dirty="0" smtClean="0"/>
              <a:t>.)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91006" y="608005"/>
            <a:ext cx="3797000" cy="7481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/>
              <a:t>Охрана степных орлов </a:t>
            </a:r>
          </a:p>
          <a:p>
            <a:pPr algn="ctr">
              <a:lnSpc>
                <a:spcPts val="2500"/>
              </a:lnSpc>
            </a:pPr>
            <a:r>
              <a:rPr lang="ru-RU" sz="2800" b="1" dirty="0"/>
              <a:t>на ЛЭП – 6-10 </a:t>
            </a:r>
            <a:r>
              <a:rPr lang="ru-RU" sz="2800" b="1" dirty="0" err="1"/>
              <a:t>кВ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53" y="4242636"/>
            <a:ext cx="4153811" cy="2615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3896" y="1778924"/>
            <a:ext cx="406136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Установка ПЗУ на опоры ЛЭП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839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9" t="121" r="-17454" b="-121"/>
          <a:stretch/>
        </p:blipFill>
        <p:spPr>
          <a:xfrm>
            <a:off x="0" y="764770"/>
            <a:ext cx="6801302" cy="6093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r="18371"/>
          <a:stretch/>
        </p:blipFill>
        <p:spPr>
          <a:xfrm>
            <a:off x="3717532" y="2510444"/>
            <a:ext cx="5589762" cy="4360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 descr="D:\2018-ЮФУ-16.04.2022\BVP\0 ЮГ РОССИИ\ФАУНА - систематика\05 Хищные\Орел степной\План действий ВолгОбл-2023\Рисунки\Убсунурская котловине -мохноногий курганни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1" y="324200"/>
            <a:ext cx="3205942" cy="3931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6150113"/>
            <a:ext cx="515389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Искусственные гнездовья для степного орла </a:t>
            </a:r>
          </a:p>
          <a:p>
            <a:pPr algn="ctr"/>
            <a:r>
              <a:rPr lang="ru-RU" sz="2000" b="1" dirty="0" smtClean="0"/>
              <a:t>в Заволжье и других регионах России</a:t>
            </a:r>
            <a:endParaRPr lang="ru-RU" sz="2000" b="1" dirty="0"/>
          </a:p>
        </p:txBody>
      </p:sp>
      <p:pic>
        <p:nvPicPr>
          <p:cNvPr id="1026" name="Picture 2" descr="C:\Users\Администратор\Desktop\0\P1230738- степной орел - Хара.JPG"/>
          <p:cNvPicPr>
            <a:picLocks noChangeAspect="1" noChangeArrowheads="1"/>
          </p:cNvPicPr>
          <p:nvPr/>
        </p:nvPicPr>
        <p:blipFill rotWithShape="1">
          <a:blip r:embed="rId5" cstate="print"/>
          <a:srcRect l="59242" r="3382" b="37114"/>
          <a:stretch/>
        </p:blipFill>
        <p:spPr bwMode="auto">
          <a:xfrm>
            <a:off x="2718262" y="0"/>
            <a:ext cx="3109365" cy="39236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827629" y="571297"/>
            <a:ext cx="3108556" cy="7481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/>
              <a:t>Оптимизация </a:t>
            </a:r>
          </a:p>
          <a:p>
            <a:pPr algn="ctr">
              <a:lnSpc>
                <a:spcPts val="2500"/>
              </a:lnSpc>
            </a:pPr>
            <a:r>
              <a:rPr lang="ru-RU" sz="2800" b="1" dirty="0" smtClean="0"/>
              <a:t>местообитаний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18193" y="0"/>
            <a:ext cx="477380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http://rrrcn.ru/wp-content/uploads/2012/11/IMG_9751_pole.jpg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0907674" y="373894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Юг Сибири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r="7778"/>
          <a:stretch/>
        </p:blipFill>
        <p:spPr>
          <a:xfrm>
            <a:off x="8763303" y="4567128"/>
            <a:ext cx="3428697" cy="22908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946557" y="4595508"/>
            <a:ext cx="1212191" cy="29751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Баскунчак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3565" y="3442052"/>
            <a:ext cx="212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ПП «</a:t>
            </a:r>
            <a:r>
              <a:rPr lang="ru-RU" sz="2000" b="1" dirty="0" err="1" smtClean="0">
                <a:solidFill>
                  <a:srgbClr val="FFFF00"/>
                </a:solidFill>
              </a:rPr>
              <a:t>Эльтонский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r="5625"/>
          <a:stretch/>
        </p:blipFill>
        <p:spPr>
          <a:xfrm>
            <a:off x="6409113" y="440328"/>
            <a:ext cx="5779884" cy="36394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4771" y="0"/>
            <a:ext cx="1081206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Возможные </a:t>
            </a:r>
            <a:r>
              <a:rPr lang="ru-RU" sz="2400" b="1" dirty="0"/>
              <a:t>варианты установки гнездовых платформ и </a:t>
            </a:r>
            <a:r>
              <a:rPr lang="ru-RU" sz="2400" b="1" dirty="0" err="1"/>
              <a:t>присад</a:t>
            </a:r>
            <a:r>
              <a:rPr lang="ru-RU" sz="2400" b="1" dirty="0"/>
              <a:t> на опорах ЛЭП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"/>
          <a:stretch/>
        </p:blipFill>
        <p:spPr>
          <a:xfrm>
            <a:off x="2195120" y="1220426"/>
            <a:ext cx="4579749" cy="56375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" y="6275014"/>
            <a:ext cx="568590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spc="-50" dirty="0" smtClean="0"/>
              <a:t>Гнездо орла, сброшенное электриками с опоры ЛЭП</a:t>
            </a:r>
            <a:endParaRPr lang="ru-RU" sz="2000" b="1" spc="-50" dirty="0"/>
          </a:p>
        </p:txBody>
      </p:sp>
      <p:sp>
        <p:nvSpPr>
          <p:cNvPr id="9" name="TextBox 8"/>
          <p:cNvSpPr txBox="1"/>
          <p:nvPr/>
        </p:nvSpPr>
        <p:spPr>
          <a:xfrm>
            <a:off x="2028602" y="5023845"/>
            <a:ext cx="12362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27.04.2012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4712708" y="3709054"/>
            <a:ext cx="756460" cy="72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455875" y="2362627"/>
            <a:ext cx="1075936" cy="31675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/>
              <a:t>Присада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135417" y="2125103"/>
            <a:ext cx="2078518" cy="31675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pc="-100" dirty="0" smtClean="0"/>
              <a:t>Гнездовая платформа</a:t>
            </a:r>
            <a:endParaRPr lang="ru-RU" spc="-1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0204330" y="2362627"/>
            <a:ext cx="593904" cy="9458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8430937" y="2618509"/>
            <a:ext cx="463681" cy="5902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" y="482135"/>
            <a:ext cx="2644091" cy="43523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766907"/>
            <a:ext cx="12362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23.04.2012</a:t>
            </a:r>
            <a:endParaRPr lang="ru-RU" b="1" dirty="0"/>
          </a:p>
        </p:txBody>
      </p:sp>
      <p:cxnSp>
        <p:nvCxnSpPr>
          <p:cNvPr id="19" name="Прямая со стрелкой 18"/>
          <p:cNvCxnSpPr>
            <a:stCxn id="8" idx="3"/>
            <a:endCxn id="9" idx="1"/>
          </p:cNvCxnSpPr>
          <p:nvPr/>
        </p:nvCxnSpPr>
        <p:spPr>
          <a:xfrm>
            <a:off x="1236236" y="4951573"/>
            <a:ext cx="792366" cy="256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5575"/>
          <a:stretch/>
        </p:blipFill>
        <p:spPr>
          <a:xfrm>
            <a:off x="5736594" y="3591098"/>
            <a:ext cx="2405331" cy="32669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8262985" y="5457501"/>
            <a:ext cx="3736023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spc="-100" dirty="0" smtClean="0"/>
              <a:t>На высоте 3-4 м от земли</a:t>
            </a:r>
          </a:p>
          <a:p>
            <a:pPr algn="ctr"/>
            <a:r>
              <a:rPr lang="ru-RU" sz="2800" spc="-100" dirty="0" smtClean="0"/>
              <a:t>с северной стороны </a:t>
            </a:r>
            <a:endParaRPr lang="ru-RU" sz="2800" spc="-100" dirty="0"/>
          </a:p>
        </p:txBody>
      </p:sp>
    </p:spTree>
    <p:extLst>
      <p:ext uri="{BB962C8B-B14F-4D97-AF65-F5344CB8AC3E}">
        <p14:creationId xmlns:p14="http://schemas.microsoft.com/office/powerpoint/2010/main" val="5194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30994"/>
              </p:ext>
            </p:extLst>
          </p:nvPr>
        </p:nvGraphicFramePr>
        <p:xfrm>
          <a:off x="74813" y="1123170"/>
          <a:ext cx="120451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8495">
                  <a:extLst>
                    <a:ext uri="{9D8B030D-6E8A-4147-A177-3AD203B41FA5}">
                      <a16:colId xmlns:a16="http://schemas.microsoft.com/office/drawing/2014/main" val="131097777"/>
                    </a:ext>
                  </a:extLst>
                </a:gridCol>
                <a:gridCol w="5386649">
                  <a:extLst>
                    <a:ext uri="{9D8B030D-6E8A-4147-A177-3AD203B41FA5}">
                      <a16:colId xmlns:a16="http://schemas.microsoft.com/office/drawing/2014/main" val="844842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Инициирование разработки региональной программы по </a:t>
                      </a:r>
                      <a:r>
                        <a:rPr lang="ru-RU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восстановлению поголовья домашнего скота</a:t>
                      </a:r>
                      <a:r>
                        <a:rPr lang="ru-RU" sz="1800" b="1" u="non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Волгоградской обл. в соответствие нормами, утвержденными </a:t>
                      </a: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effectLst/>
                        </a:rPr>
                        <a:t>Минсельхозом РФ (Обухова, </a:t>
                      </a:r>
                      <a:r>
                        <a:rPr lang="ru-RU" sz="1800" b="0" spc="-10" dirty="0" err="1" smtClean="0">
                          <a:solidFill>
                            <a:schemeClr val="tx1"/>
                          </a:solidFill>
                          <a:effectLst/>
                        </a:rPr>
                        <a:t>Кедрова</a:t>
                      </a: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effectLst/>
                        </a:rPr>
                        <a:t>, 1968;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Нормы …, 2000) для усиления </a:t>
                      </a:r>
                      <a:r>
                        <a:rPr lang="ru-RU" sz="1800" b="1" u="sng" dirty="0" smtClean="0">
                          <a:solidFill>
                            <a:schemeClr val="tx1"/>
                          </a:solidFill>
                          <a:effectLst/>
                        </a:rPr>
                        <a:t>пастбищной нагрузки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на целинные пастбища в целях увеличения популяций </a:t>
                      </a:r>
                      <a:r>
                        <a:rPr lang="ru-RU" sz="1800" b="1" u="sng" dirty="0" smtClean="0">
                          <a:solidFill>
                            <a:schemeClr val="tx1"/>
                          </a:solidFill>
                          <a:effectLst/>
                        </a:rPr>
                        <a:t>малого суслика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в местах обитания степного орла.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Обеспечение степных орлов </a:t>
                      </a:r>
                      <a:r>
                        <a:rPr lang="ru-RU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кормовой базой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и тем самым сохранение/увеличение их популяций.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0" u="none" spc="-2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u="none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Одновременно это обеспечит сокращение площади масштабных </a:t>
                      </a:r>
                      <a:r>
                        <a:rPr lang="ru-RU" sz="1800" b="1" u="sng" spc="-20" baseline="0" dirty="0" smtClean="0">
                          <a:solidFill>
                            <a:srgbClr val="FF0000"/>
                          </a:solidFill>
                          <a:effectLst/>
                        </a:rPr>
                        <a:t>степных пожаров</a:t>
                      </a:r>
                      <a:r>
                        <a:rPr lang="ru-RU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ru-RU" sz="1800" b="1" u="sng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04923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65842"/>
              </p:ext>
            </p:extLst>
          </p:nvPr>
        </p:nvGraphicFramePr>
        <p:xfrm>
          <a:off x="74813" y="766883"/>
          <a:ext cx="12036831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8495">
                  <a:extLst>
                    <a:ext uri="{9D8B030D-6E8A-4147-A177-3AD203B41FA5}">
                      <a16:colId xmlns:a16="http://schemas.microsoft.com/office/drawing/2014/main" val="3915170157"/>
                    </a:ext>
                  </a:extLst>
                </a:gridCol>
                <a:gridCol w="5378336">
                  <a:extLst>
                    <a:ext uri="{9D8B030D-6E8A-4147-A177-3AD203B41FA5}">
                      <a16:colId xmlns:a16="http://schemas.microsoft.com/office/drawing/2014/main" val="3273565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Ожидаемые результаты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48322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3780" y="60006"/>
            <a:ext cx="9842269" cy="6448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 dirty="0"/>
              <a:t>Повышение</a:t>
            </a:r>
            <a:r>
              <a:rPr lang="ru-RU" sz="2400" dirty="0"/>
              <a:t> </a:t>
            </a:r>
            <a:r>
              <a:rPr lang="ru-RU" sz="2400" b="1" dirty="0"/>
              <a:t>эффективности системы регионального управления </a:t>
            </a:r>
            <a:endParaRPr lang="ru-RU" sz="2400" b="1" dirty="0" smtClean="0"/>
          </a:p>
          <a:p>
            <a:pPr algn="ctr">
              <a:lnSpc>
                <a:spcPts val="2100"/>
              </a:lnSpc>
            </a:pPr>
            <a:r>
              <a:rPr lang="ru-RU" sz="2400" b="1" dirty="0" smtClean="0"/>
              <a:t>для охраны степного </a:t>
            </a:r>
            <a:r>
              <a:rPr lang="ru-RU" sz="2400" b="1" dirty="0"/>
              <a:t>орла и среды его обитания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70548" y="5101474"/>
            <a:ext cx="1044536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/>
              <a:t>Экологическое просвещение </a:t>
            </a:r>
            <a:r>
              <a:rPr lang="ru-RU" sz="2400" b="1" dirty="0" smtClean="0"/>
              <a:t>населения </a:t>
            </a:r>
            <a:r>
              <a:rPr lang="ru-RU" sz="2400" b="1" dirty="0"/>
              <a:t>и пропаганда охраны степного орла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16692"/>
              </p:ext>
            </p:extLst>
          </p:nvPr>
        </p:nvGraphicFramePr>
        <p:xfrm>
          <a:off x="62342" y="5645012"/>
          <a:ext cx="12045144" cy="121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4589">
                  <a:extLst>
                    <a:ext uri="{9D8B030D-6E8A-4147-A177-3AD203B41FA5}">
                      <a16:colId xmlns:a16="http://schemas.microsoft.com/office/drawing/2014/main" val="1396187584"/>
                    </a:ext>
                  </a:extLst>
                </a:gridCol>
                <a:gridCol w="5490555">
                  <a:extLst>
                    <a:ext uri="{9D8B030D-6E8A-4147-A177-3AD203B41FA5}">
                      <a16:colId xmlns:a16="http://schemas.microsoft.com/office/drawing/2014/main" val="41222237"/>
                    </a:ext>
                  </a:extLst>
                </a:gridCol>
              </a:tblGrid>
              <a:tr h="121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Инициировать признание </a:t>
                      </a:r>
                      <a:r>
                        <a:rPr lang="ru-RU" sz="1800" b="1" u="sng" dirty="0" smtClean="0">
                          <a:solidFill>
                            <a:schemeClr val="tx1"/>
                          </a:solidFill>
                          <a:effectLst/>
                        </a:rPr>
                        <a:t>степного орла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одним из                           </a:t>
                      </a:r>
                      <a:r>
                        <a:rPr lang="ru-RU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природных символов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Волгоградской обл.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Развитие среди населения Волгоградской обл. лояльного, доброжелательного отношения к природе, к диким животным, особенно к редким, исчезающим видам, в том числе к степному орлу.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129414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7143" y="3065857"/>
            <a:ext cx="1153554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Научные исследования и </a:t>
            </a:r>
            <a:r>
              <a:rPr lang="ru-RU" sz="2400" b="1" dirty="0" smtClean="0"/>
              <a:t>мониторинг распространения </a:t>
            </a:r>
            <a:r>
              <a:rPr lang="ru-RU" sz="2400" b="1" dirty="0"/>
              <a:t>и численности степного орла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814684"/>
              </p:ext>
            </p:extLst>
          </p:nvPr>
        </p:nvGraphicFramePr>
        <p:xfrm>
          <a:off x="62342" y="3612691"/>
          <a:ext cx="1211405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2650">
                  <a:extLst>
                    <a:ext uri="{9D8B030D-6E8A-4147-A177-3AD203B41FA5}">
                      <a16:colId xmlns:a16="http://schemas.microsoft.com/office/drawing/2014/main" val="3449123611"/>
                    </a:ext>
                  </a:extLst>
                </a:gridCol>
                <a:gridCol w="5531409">
                  <a:extLst>
                    <a:ext uri="{9D8B030D-6E8A-4147-A177-3AD203B41FA5}">
                      <a16:colId xmlns:a16="http://schemas.microsoft.com/office/drawing/2014/main" val="2134920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Мониторинг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современной динамики ареала и численности степного орла в </a:t>
                      </a: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Калачской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излучине Дона.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Выяснение современного распространения и </a:t>
                      </a:r>
                      <a:r>
                        <a:rPr lang="ru-RU" sz="1800" b="1" spc="-50" baseline="0" dirty="0" smtClean="0">
                          <a:solidFill>
                            <a:srgbClr val="FF0000"/>
                          </a:solidFill>
                          <a:effectLst/>
                        </a:rPr>
                        <a:t>численности</a:t>
                      </a:r>
                      <a:r>
                        <a:rPr lang="ru-RU" sz="1800" b="0" spc="-50" baseline="0" dirty="0" smtClean="0">
                          <a:solidFill>
                            <a:schemeClr val="tx1"/>
                          </a:solidFill>
                          <a:effectLst/>
                        </a:rPr>
                        <a:t> степного орла в </a:t>
                      </a:r>
                      <a:r>
                        <a:rPr lang="ru-RU" sz="1800" b="0" spc="-5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Калачской</a:t>
                      </a:r>
                      <a:r>
                        <a:rPr lang="ru-RU" sz="1800" b="0" spc="-50" baseline="0" dirty="0" smtClean="0">
                          <a:solidFill>
                            <a:schemeClr val="tx1"/>
                          </a:solidFill>
                          <a:effectLst/>
                        </a:rPr>
                        <a:t> излучине Дона</a:t>
                      </a:r>
                      <a:endParaRPr lang="ru-RU" spc="-5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47584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26838"/>
              </p:ext>
            </p:extLst>
          </p:nvPr>
        </p:nvGraphicFramePr>
        <p:xfrm>
          <a:off x="74813" y="4266227"/>
          <a:ext cx="121171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7056">
                  <a:extLst>
                    <a:ext uri="{9D8B030D-6E8A-4147-A177-3AD203B41FA5}">
                      <a16:colId xmlns:a16="http://schemas.microsoft.com/office/drawing/2014/main" val="975615745"/>
                    </a:ext>
                  </a:extLst>
                </a:gridCol>
                <a:gridCol w="5550131">
                  <a:extLst>
                    <a:ext uri="{9D8B030D-6E8A-4147-A177-3AD203B41FA5}">
                      <a16:colId xmlns:a16="http://schemas.microsoft.com/office/drawing/2014/main" val="3453919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Мечение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степных орлов с целью изучения путей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миграции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и районов зимовки волжской популяции степных орлов</a:t>
                      </a:r>
                      <a:endParaRPr lang="ru-RU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40" baseline="0" dirty="0" smtClean="0">
                          <a:solidFill>
                            <a:schemeClr val="tx1"/>
                          </a:solidFill>
                          <a:effectLst/>
                        </a:rPr>
                        <a:t>Уточнение данных о </a:t>
                      </a:r>
                      <a:r>
                        <a:rPr lang="ru-RU" sz="1800" b="1" spc="-40" baseline="0" dirty="0" smtClean="0">
                          <a:solidFill>
                            <a:srgbClr val="FF0000"/>
                          </a:solidFill>
                          <a:effectLst/>
                        </a:rPr>
                        <a:t>путях миграции </a:t>
                      </a:r>
                      <a:r>
                        <a:rPr lang="ru-RU" sz="1800" b="0" spc="-40" baseline="0" dirty="0" smtClean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r>
                        <a:rPr lang="ru-RU" sz="1800" b="1" spc="-40" baseline="0" dirty="0" smtClean="0">
                          <a:solidFill>
                            <a:srgbClr val="FF0000"/>
                          </a:solidFill>
                          <a:effectLst/>
                        </a:rPr>
                        <a:t> районах зимовки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волжской популяции степных орлов.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0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0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/>
          <a:stretch/>
        </p:blipFill>
        <p:spPr>
          <a:xfrm>
            <a:off x="-362817" y="0"/>
            <a:ext cx="7497908" cy="69264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9367" y="0"/>
            <a:ext cx="7902633" cy="2585323"/>
          </a:xfrm>
          <a:prstGeom prst="rect">
            <a:avLst/>
          </a:prstGeom>
          <a:solidFill>
            <a:srgbClr val="76A9D8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endParaRPr lang="ru-RU" sz="800" b="1" i="1" dirty="0" smtClean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ru-RU" sz="3600" b="1" i="1" dirty="0" smtClean="0">
                <a:solidFill>
                  <a:srgbClr val="FF0000"/>
                </a:solidFill>
              </a:rPr>
              <a:t>Благодарим </a:t>
            </a:r>
            <a:r>
              <a:rPr lang="ru-RU" sz="3600" b="1" i="1" dirty="0">
                <a:solidFill>
                  <a:srgbClr val="FF0000"/>
                </a:solidFill>
              </a:rPr>
              <a:t>всех </a:t>
            </a:r>
            <a:endParaRPr lang="ru-RU" sz="36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за </a:t>
            </a:r>
            <a:r>
              <a:rPr lang="ru-RU" sz="3600" b="1" i="1" dirty="0">
                <a:solidFill>
                  <a:srgbClr val="FF0000"/>
                </a:solidFill>
              </a:rPr>
              <a:t>внимание</a:t>
            </a:r>
            <a:r>
              <a:rPr lang="ru-RU" sz="3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ru-RU" sz="3600" b="1" dirty="0">
              <a:solidFill>
                <a:srgbClr val="FF0000"/>
              </a:solidFill>
            </a:endParaRPr>
          </a:p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1"/>
          <a:stretch/>
        </p:blipFill>
        <p:spPr>
          <a:xfrm>
            <a:off x="4784085" y="1820487"/>
            <a:ext cx="7407916" cy="50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0"/>
          <a:stretch/>
        </p:blipFill>
        <p:spPr>
          <a:xfrm>
            <a:off x="74815" y="58187"/>
            <a:ext cx="8442081" cy="6696119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5677593" y="4148051"/>
            <a:ext cx="6514407" cy="2664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762261" y="2492308"/>
            <a:ext cx="4429739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«Стратегия </a:t>
            </a:r>
            <a:r>
              <a:rPr lang="ru-RU" sz="2000" b="1" dirty="0"/>
              <a:t>сохранения степного орла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 </a:t>
            </a:r>
            <a:r>
              <a:rPr lang="ru-RU" sz="2000" b="1" dirty="0"/>
              <a:t>Российской </a:t>
            </a:r>
            <a:r>
              <a:rPr lang="ru-RU" sz="2000" b="1" dirty="0" smtClean="0"/>
              <a:t>Федерации».</a:t>
            </a:r>
          </a:p>
          <a:p>
            <a:pPr algn="ctr"/>
            <a:r>
              <a:rPr lang="ru-RU" sz="2000" b="1" dirty="0" smtClean="0"/>
              <a:t>- Москва</a:t>
            </a:r>
            <a:r>
              <a:rPr lang="ru-RU" sz="2000" b="1" dirty="0"/>
              <a:t>, </a:t>
            </a:r>
            <a:r>
              <a:rPr lang="ru-RU" sz="2000" b="1" dirty="0" smtClean="0"/>
              <a:t>2016 -</a:t>
            </a:r>
            <a:endParaRPr lang="ru-RU" sz="20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442362" y="5104015"/>
            <a:ext cx="3507971" cy="83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902036" y="4458394"/>
            <a:ext cx="4364182" cy="55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77062" y="444250"/>
            <a:ext cx="5194627" cy="837922"/>
          </a:xfrm>
          <a:prstGeom prst="rect">
            <a:avLst/>
          </a:prstGeom>
          <a:solidFill>
            <a:srgbClr val="66FFFF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800" b="1" dirty="0" smtClean="0"/>
              <a:t>Современное распространение </a:t>
            </a:r>
          </a:p>
          <a:p>
            <a:pPr algn="ctr">
              <a:lnSpc>
                <a:spcPts val="2900"/>
              </a:lnSpc>
            </a:pPr>
            <a:r>
              <a:rPr lang="ru-RU" sz="2800" b="1" dirty="0" smtClean="0"/>
              <a:t>степного орла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708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Библиотеки\Документы\КОНФЕРЕНЦИИ-участие\2014\Хищные птицы\КАРТЫ для презентации-2014\Орел степной-2008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08" y="1856853"/>
            <a:ext cx="5452005" cy="509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:\Библиотеки\Документы\КОНФЕРЕНЦИИ-участие\2014\Хищные птицы\ФОТО для презентации-2014\Орел степной на гнезде_35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2515"/>
            <a:ext cx="5120294" cy="342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535075" y="1491589"/>
            <a:ext cx="362363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latin typeface="Arial" panose="020B0604020202020204" pitchFamily="34" charset="0"/>
              </a:rPr>
              <a:t>Белик</a:t>
            </a:r>
            <a:r>
              <a:rPr lang="ru-RU" altLang="ru-RU" sz="1800" b="1" dirty="0" smtClean="0">
                <a:latin typeface="Arial" panose="020B0604020202020204" pitchFamily="34" charset="0"/>
              </a:rPr>
              <a:t> и др., 2014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Arial" panose="020B0604020202020204" pitchFamily="34" charset="0"/>
              </a:rPr>
              <a:t>1996-2012 </a:t>
            </a:r>
            <a:r>
              <a:rPr lang="ru-RU" altLang="ru-RU" sz="1800" b="1" dirty="0">
                <a:latin typeface="Arial" panose="020B0604020202020204" pitchFamily="34" charset="0"/>
              </a:rPr>
              <a:t>гг. </a:t>
            </a:r>
            <a:r>
              <a:rPr lang="ru-RU" altLang="ru-RU" sz="1800" b="1" dirty="0" smtClean="0">
                <a:latin typeface="Arial" panose="020B0604020202020204" pitchFamily="34" charset="0"/>
              </a:rPr>
              <a:t>= 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200-220</a:t>
            </a:r>
            <a:r>
              <a:rPr lang="ru-RU" altLang="ru-RU" sz="1800" b="1" dirty="0">
                <a:latin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пар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30206" y="4100464"/>
            <a:ext cx="100973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</a:rPr>
              <a:t>20 </a:t>
            </a:r>
            <a:r>
              <a:rPr lang="ru-RU" altLang="ru-RU" sz="2000" b="1" dirty="0">
                <a:latin typeface="Arial" panose="020B0604020202020204" pitchFamily="34" charset="0"/>
              </a:rPr>
              <a:t>пар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0529772" y="3568699"/>
            <a:ext cx="1132987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200 пар</a:t>
            </a:r>
          </a:p>
        </p:txBody>
      </p:sp>
      <p:pic>
        <p:nvPicPr>
          <p:cNvPr id="4" name="Picture 2" descr="D:\Библиотеки\Документы\КОНФЕРЕНЦИИ-участие\2014\Хищные птицы\Карты видов\Карты хищников КК-2004\Степной орел_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5" y="1182613"/>
            <a:ext cx="3911805" cy="354431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24348" cy="3392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0321" y="6332518"/>
            <a:ext cx="350397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Треугольники – кочующие птицы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40139" y="56340"/>
            <a:ext cx="4642618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Чернобай, 1992; Кубанцев</a:t>
            </a:r>
            <a:r>
              <a:rPr lang="ru-RU" b="1" dirty="0"/>
              <a:t>, </a:t>
            </a:r>
            <a:r>
              <a:rPr lang="ru-RU" b="1" dirty="0" smtClean="0"/>
              <a:t>1993 = </a:t>
            </a:r>
            <a:r>
              <a:rPr lang="ru-RU" sz="2200" b="1" dirty="0" smtClean="0">
                <a:solidFill>
                  <a:srgbClr val="FF0000"/>
                </a:solidFill>
              </a:rPr>
              <a:t>8-13 пар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212" y="697881"/>
            <a:ext cx="3443571" cy="5620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 b="1" dirty="0">
                <a:latin typeface="Arial" panose="020B0604020202020204" pitchFamily="34" charset="0"/>
              </a:rPr>
              <a:t>КК ВО, 2004 г. </a:t>
            </a:r>
            <a:r>
              <a:rPr lang="ru-RU" altLang="ru-RU" b="1" dirty="0" smtClean="0">
                <a:latin typeface="Arial" panose="020B0604020202020204" pitchFamily="34" charset="0"/>
              </a:rPr>
              <a:t>=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450-650 пар</a:t>
            </a:r>
            <a:endParaRPr lang="en-US" altLang="ru-RU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восстанавливающийся вид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3" y="0"/>
            <a:ext cx="8792095" cy="5752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285" y="1838085"/>
            <a:ext cx="2901307" cy="16348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Распространение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степного орла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в </a:t>
            </a:r>
            <a:r>
              <a:rPr lang="ru-RU" sz="2000" b="1" dirty="0" err="1" smtClean="0"/>
              <a:t>Калачской</a:t>
            </a:r>
            <a:r>
              <a:rPr lang="ru-RU" sz="2000" b="1" dirty="0" smtClean="0"/>
              <a:t> излучине</a:t>
            </a:r>
          </a:p>
          <a:p>
            <a:pPr algn="ctr">
              <a:lnSpc>
                <a:spcPts val="2000"/>
              </a:lnSpc>
            </a:pPr>
            <a:r>
              <a:rPr lang="ru-RU" sz="2000" b="1" dirty="0"/>
              <a:t>и</a:t>
            </a:r>
            <a:r>
              <a:rPr lang="ru-RU" sz="2000" b="1" dirty="0" smtClean="0"/>
              <a:t> результаты учётов его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численности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в 1996-2010 гг.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010" y="3859509"/>
            <a:ext cx="326230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Черно-жёлтые пуансоны </a:t>
            </a:r>
            <a:r>
              <a:rPr lang="ru-RU" sz="2000" dirty="0" smtClean="0"/>
              <a:t>– 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опустевшие гнёзда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440" y="416083"/>
            <a:ext cx="2716065" cy="461665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Калачская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изучина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82028" y="25523"/>
            <a:ext cx="3485033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spc="-40" dirty="0" smtClean="0"/>
              <a:t>Много орлов</a:t>
            </a:r>
            <a:r>
              <a:rPr lang="ru-RU" sz="1600" spc="-40" dirty="0"/>
              <a:t>, охотившихся на </a:t>
            </a:r>
            <a:r>
              <a:rPr lang="ru-RU" sz="1600" spc="-40" dirty="0" smtClean="0"/>
              <a:t>сусликов,</a:t>
            </a:r>
          </a:p>
          <a:p>
            <a:pPr>
              <a:lnSpc>
                <a:spcPts val="1600"/>
              </a:lnSpc>
            </a:pPr>
            <a:r>
              <a:rPr lang="ru-RU" sz="1600" b="1" dirty="0" smtClean="0"/>
              <a:t>С.Г</a:t>
            </a:r>
            <a:r>
              <a:rPr lang="ru-RU" sz="1600" b="1" dirty="0"/>
              <a:t>. </a:t>
            </a:r>
            <a:r>
              <a:rPr lang="ru-RU" sz="1600" b="1" dirty="0" err="1"/>
              <a:t>Гмелин</a:t>
            </a:r>
            <a:r>
              <a:rPr lang="ru-RU" sz="1600" b="1" dirty="0"/>
              <a:t> </a:t>
            </a:r>
            <a:r>
              <a:rPr lang="ru-RU" sz="1600" dirty="0"/>
              <a:t>(1771, стр.231</a:t>
            </a:r>
            <a:r>
              <a:rPr lang="ru-RU" sz="1600" dirty="0" smtClean="0"/>
              <a:t>)</a:t>
            </a:r>
            <a:r>
              <a:rPr lang="ru-RU" sz="1600" spc="-30" dirty="0"/>
              <a:t> наблюдал</a:t>
            </a:r>
            <a:endParaRPr lang="ru-RU" sz="1600" dirty="0"/>
          </a:p>
          <a:p>
            <a:pPr>
              <a:lnSpc>
                <a:spcPts val="1600"/>
              </a:lnSpc>
            </a:pPr>
            <a:r>
              <a:rPr lang="ru-RU" sz="1600" b="1" spc="-60" dirty="0" smtClean="0"/>
              <a:t>03.07.1769 </a:t>
            </a:r>
            <a:r>
              <a:rPr lang="ru-RU" sz="1600" b="1" spc="-60" dirty="0"/>
              <a:t>(ст. стиля</a:t>
            </a:r>
            <a:r>
              <a:rPr lang="ru-RU" sz="1600" b="1" spc="-60" dirty="0" smtClean="0"/>
              <a:t>)</a:t>
            </a:r>
            <a:r>
              <a:rPr lang="ru-RU" sz="1600" spc="-60" dirty="0"/>
              <a:t> </a:t>
            </a:r>
            <a:r>
              <a:rPr lang="ru-RU" sz="1600" spc="-60" dirty="0" smtClean="0"/>
              <a:t> у стан. </a:t>
            </a:r>
            <a:r>
              <a:rPr lang="ru-RU" sz="1600" spc="-60" dirty="0" err="1"/>
              <a:t>Кременской</a:t>
            </a:r>
            <a:r>
              <a:rPr lang="ru-RU" sz="1600" b="1" spc="-60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5951" y="75199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9340" y="296989"/>
            <a:ext cx="1801347" cy="29751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b="1" i="1" dirty="0" smtClean="0">
                <a:solidFill>
                  <a:srgbClr val="FFFF00"/>
                </a:solidFill>
              </a:rPr>
              <a:t>Aquila mogilnik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24" t="3808" r="9923" b="7857"/>
          <a:stretch/>
        </p:blipFill>
        <p:spPr>
          <a:xfrm>
            <a:off x="3244728" y="33252"/>
            <a:ext cx="2701637" cy="224384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71" y="3293181"/>
            <a:ext cx="3258331" cy="24437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0767" y="1907762"/>
            <a:ext cx="13972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pc="-50" dirty="0"/>
              <a:t>Gmelin, 1771</a:t>
            </a:r>
            <a:endParaRPr lang="ru-RU" spc="-50" dirty="0"/>
          </a:p>
        </p:txBody>
      </p:sp>
      <p:sp>
        <p:nvSpPr>
          <p:cNvPr id="14" name="TextBox 13"/>
          <p:cNvSpPr txBox="1"/>
          <p:nvPr/>
        </p:nvSpPr>
        <p:spPr>
          <a:xfrm>
            <a:off x="4540767" y="33252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Aquila mogilnik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9717581" y="3311148"/>
            <a:ext cx="235423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Старое гнездо орла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61" y="4799799"/>
            <a:ext cx="3259290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spc="-30" dirty="0" smtClean="0">
                <a:solidFill>
                  <a:srgbClr val="FF0000"/>
                </a:solidFill>
              </a:rPr>
              <a:t>За 15 лет сокращение в 2-3 раза</a:t>
            </a:r>
            <a:endParaRPr lang="ru-RU" b="1" spc="-30" dirty="0">
              <a:solidFill>
                <a:srgbClr val="FF0000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15904"/>
              </p:ext>
            </p:extLst>
          </p:nvPr>
        </p:nvGraphicFramePr>
        <p:xfrm>
          <a:off x="0" y="5227320"/>
          <a:ext cx="12192000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742">
                  <a:extLst>
                    <a:ext uri="{9D8B030D-6E8A-4147-A177-3AD203B41FA5}">
                      <a16:colId xmlns:a16="http://schemas.microsoft.com/office/drawing/2014/main" val="672492317"/>
                    </a:ext>
                  </a:extLst>
                </a:gridCol>
                <a:gridCol w="1344479">
                  <a:extLst>
                    <a:ext uri="{9D8B030D-6E8A-4147-A177-3AD203B41FA5}">
                      <a16:colId xmlns:a16="http://schemas.microsoft.com/office/drawing/2014/main" val="330265726"/>
                    </a:ext>
                  </a:extLst>
                </a:gridCol>
                <a:gridCol w="1564332">
                  <a:extLst>
                    <a:ext uri="{9D8B030D-6E8A-4147-A177-3AD203B41FA5}">
                      <a16:colId xmlns:a16="http://schemas.microsoft.com/office/drawing/2014/main" val="1668803308"/>
                    </a:ext>
                  </a:extLst>
                </a:gridCol>
                <a:gridCol w="1243009">
                  <a:extLst>
                    <a:ext uri="{9D8B030D-6E8A-4147-A177-3AD203B41FA5}">
                      <a16:colId xmlns:a16="http://schemas.microsoft.com/office/drawing/2014/main" val="3879180775"/>
                    </a:ext>
                  </a:extLst>
                </a:gridCol>
                <a:gridCol w="6171438">
                  <a:extLst>
                    <a:ext uri="{9D8B030D-6E8A-4147-A177-3AD203B41FA5}">
                      <a16:colId xmlns:a16="http://schemas.microsoft.com/office/drawing/2014/main" val="1598247006"/>
                    </a:ext>
                  </a:extLst>
                </a:gridCol>
              </a:tblGrid>
              <a:tr h="227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Даты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Маршрут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</a:rPr>
                        <a:t>Трансекта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Учтено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       Обилие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птиц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00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06.08.1996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179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0,5+05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 пар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3,0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b="1" dirty="0">
                          <a:effectLst/>
                        </a:rPr>
                        <a:t>пары/100</a:t>
                      </a:r>
                      <a:r>
                        <a:rPr lang="ru-RU" sz="2000" dirty="0">
                          <a:effectLst/>
                        </a:rPr>
                        <a:t> км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64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18-20.04.1997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1,0+1,0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 </a:t>
                      </a:r>
                      <a:r>
                        <a:rPr lang="ru-RU" sz="2000" dirty="0" smtClean="0">
                          <a:effectLst/>
                        </a:rPr>
                        <a:t>особь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effectLst/>
                        </a:rPr>
                        <a:t>5,2 </a:t>
                      </a:r>
                      <a:r>
                        <a:rPr lang="ru-RU" sz="2000" spc="-10" dirty="0" smtClean="0">
                          <a:effectLst/>
                        </a:rPr>
                        <a:t>особей/100 </a:t>
                      </a:r>
                      <a:r>
                        <a:rPr lang="ru-RU" sz="2000" spc="-10" dirty="0">
                          <a:effectLst/>
                        </a:rPr>
                        <a:t>км</a:t>
                      </a:r>
                      <a:r>
                        <a:rPr lang="ru-RU" sz="2000" spc="-10" baseline="30000" dirty="0">
                          <a:effectLst/>
                        </a:rPr>
                        <a:t>2</a:t>
                      </a:r>
                      <a:r>
                        <a:rPr lang="ru-RU" sz="2000" spc="-10" dirty="0">
                          <a:effectLst/>
                        </a:rPr>
                        <a:t> </a:t>
                      </a:r>
                      <a:r>
                        <a:rPr lang="ru-RU" sz="2000" spc="-10" dirty="0" smtClean="0">
                          <a:effectLst/>
                        </a:rPr>
                        <a:t>  (</a:t>
                      </a:r>
                      <a:r>
                        <a:rPr lang="ru-RU" sz="2000" spc="-10" dirty="0">
                          <a:effectLst/>
                        </a:rPr>
                        <a:t>16 пар/800 </a:t>
                      </a:r>
                      <a:r>
                        <a:rPr lang="ru-RU" sz="2000" spc="-10" dirty="0" smtClean="0">
                          <a:effectLst/>
                        </a:rPr>
                        <a:t>км</a:t>
                      </a:r>
                      <a:r>
                        <a:rPr lang="ru-RU" sz="2000" spc="-10" baseline="30000" dirty="0" smtClean="0">
                          <a:effectLst/>
                        </a:rPr>
                        <a:t>2</a:t>
                      </a:r>
                      <a:r>
                        <a:rPr lang="ru-RU" sz="2000" spc="-10" dirty="0" smtClean="0">
                          <a:effectLst/>
                        </a:rPr>
                        <a:t>=</a:t>
                      </a:r>
                      <a:r>
                        <a:rPr lang="ru-RU" sz="2000" b="1" spc="-10" dirty="0" smtClean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r>
                        <a:rPr lang="ru-RU" sz="2000" spc="-10" dirty="0" smtClean="0">
                          <a:effectLst/>
                        </a:rPr>
                        <a:t> </a:t>
                      </a:r>
                      <a:r>
                        <a:rPr lang="ru-RU" sz="2000" b="1" spc="-10" dirty="0">
                          <a:effectLst/>
                        </a:rPr>
                        <a:t>пары/100</a:t>
                      </a:r>
                      <a:r>
                        <a:rPr lang="ru-RU" sz="2000" spc="-10" dirty="0">
                          <a:effectLst/>
                        </a:rPr>
                        <a:t> км</a:t>
                      </a:r>
                      <a:r>
                        <a:rPr lang="ru-RU" sz="2000" spc="-10" baseline="30000" dirty="0">
                          <a:effectLst/>
                        </a:rPr>
                        <a:t>2</a:t>
                      </a:r>
                      <a:r>
                        <a:rPr lang="ru-RU" sz="2000" spc="-1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4551913"/>
                  </a:ext>
                </a:extLst>
              </a:tr>
              <a:tr h="61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19-25.04.2009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825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1,0+1,0 км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 пар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0,9</a:t>
                      </a:r>
                      <a:r>
                        <a:rPr lang="ru-RU" sz="2000" b="1" dirty="0">
                          <a:effectLst/>
                        </a:rPr>
                        <a:t> пар/100 </a:t>
                      </a:r>
                      <a:r>
                        <a:rPr lang="ru-RU" sz="2000" dirty="0">
                          <a:effectLst/>
                        </a:rPr>
                        <a:t>км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288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26-27.04.2010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160 км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1,5+1,5 км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 пар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1,5</a:t>
                      </a:r>
                      <a:r>
                        <a:rPr lang="ru-RU" sz="2000" b="1" dirty="0">
                          <a:effectLst/>
                        </a:rPr>
                        <a:t> пар/100 </a:t>
                      </a:r>
                      <a:r>
                        <a:rPr lang="ru-RU" sz="2000" dirty="0">
                          <a:effectLst/>
                        </a:rPr>
                        <a:t>км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275988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44726" y="2275989"/>
            <a:ext cx="2693328" cy="29751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dirty="0" err="1"/>
              <a:t>Белик</a:t>
            </a:r>
            <a:r>
              <a:rPr lang="ru-RU" dirty="0"/>
              <a:t>, </a:t>
            </a:r>
            <a:r>
              <a:rPr lang="ru-RU" dirty="0" err="1"/>
              <a:t>Галушин</a:t>
            </a:r>
            <a:r>
              <a:rPr lang="ru-RU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8634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" y="33252"/>
            <a:ext cx="6339840" cy="48727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81624" y="2236536"/>
            <a:ext cx="314611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Пименов В.Н., </a:t>
            </a:r>
            <a:r>
              <a:rPr lang="ru-RU" sz="2000" b="1" dirty="0" err="1"/>
              <a:t>Белик</a:t>
            </a:r>
            <a:r>
              <a:rPr lang="ru-RU" sz="2000" b="1" dirty="0"/>
              <a:t>,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47" y="434119"/>
            <a:ext cx="211378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err="1"/>
              <a:t>Белик</a:t>
            </a:r>
            <a:r>
              <a:rPr lang="ru-RU" sz="2000" b="1" dirty="0"/>
              <a:t> и др., 2015</a:t>
            </a:r>
          </a:p>
        </p:txBody>
      </p:sp>
      <p:pic>
        <p:nvPicPr>
          <p:cNvPr id="2" name="Рисунок 1" descr="F:\фотографии степной орел\Карта степного орла 2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025" y="2701636"/>
            <a:ext cx="6688975" cy="4156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6705" y="415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47" y="-2957"/>
            <a:ext cx="312912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Встречи орлов в 2010-2014 гг.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023" y="4940514"/>
            <a:ext cx="36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Экспедиции – 2010, </a:t>
            </a:r>
            <a:r>
              <a:rPr lang="ru-RU" b="1" dirty="0" smtClean="0">
                <a:solidFill>
                  <a:srgbClr val="FF0000"/>
                </a:solidFill>
              </a:rPr>
              <a:t>2013 и 2014 </a:t>
            </a:r>
            <a:r>
              <a:rPr lang="ru-RU" b="1" dirty="0" smtClean="0"/>
              <a:t>гг.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55473" y="1836426"/>
            <a:ext cx="3936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Маршрутное картирование гнезд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38116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33" y="36928"/>
            <a:ext cx="6794572" cy="602305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3" name="Picture 2" descr="D:\Библиотеки\Документы\КОНФЕРЕНЦИИ-участие\2014\Хищные птицы\Карты видов\Карты хищников КК-2004\Степной орел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16036" cy="350896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878" y="3508969"/>
            <a:ext cx="3437159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altLang="ru-RU" b="1" dirty="0">
                <a:latin typeface="Arial" panose="020B0604020202020204" pitchFamily="34" charset="0"/>
              </a:rPr>
              <a:t>КК ВО, 2004 г. – 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450-650 пар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538710" y="5583533"/>
            <a:ext cx="3408305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altLang="ru-RU" b="1" dirty="0">
                <a:latin typeface="Arial" panose="020B0604020202020204" pitchFamily="34" charset="0"/>
              </a:rPr>
              <a:t>КК ВО, </a:t>
            </a:r>
            <a:r>
              <a:rPr lang="ru-RU" altLang="ru-RU" b="1" dirty="0" smtClean="0">
                <a:latin typeface="Arial" panose="020B0604020202020204" pitchFamily="34" charset="0"/>
              </a:rPr>
              <a:t>2017 </a:t>
            </a:r>
            <a:r>
              <a:rPr lang="ru-RU" altLang="ru-RU" b="1" dirty="0">
                <a:latin typeface="Arial" panose="020B0604020202020204" pitchFamily="34" charset="0"/>
              </a:rPr>
              <a:t>г. – 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220-32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0 пар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6375" y="3909079"/>
            <a:ext cx="6101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400–600</a:t>
            </a:r>
            <a:r>
              <a:rPr lang="ru-RU" b="1" dirty="0"/>
              <a:t> </a:t>
            </a:r>
            <a:r>
              <a:rPr lang="ru-RU" b="1" dirty="0" smtClean="0"/>
              <a:t>пар в Заволжье; + </a:t>
            </a:r>
            <a:r>
              <a:rPr lang="ru-RU" b="1" dirty="0"/>
              <a:t>50 пар </a:t>
            </a:r>
            <a:r>
              <a:rPr lang="ru-RU" b="1" dirty="0" smtClean="0"/>
              <a:t>на </a:t>
            </a:r>
            <a:r>
              <a:rPr lang="ru-RU" b="1" dirty="0"/>
              <a:t>правобережье </a:t>
            </a:r>
            <a:r>
              <a:rPr lang="ru-RU" b="1" dirty="0" smtClean="0"/>
              <a:t>Волги</a:t>
            </a:r>
          </a:p>
          <a:p>
            <a:r>
              <a:rPr lang="ru-RU" b="1" dirty="0" smtClean="0"/>
              <a:t>(в том числе </a:t>
            </a:r>
            <a:r>
              <a:rPr lang="ru-RU" b="1" dirty="0">
                <a:solidFill>
                  <a:srgbClr val="FF0000"/>
                </a:solidFill>
              </a:rPr>
              <a:t>20–25</a:t>
            </a:r>
            <a:r>
              <a:rPr lang="ru-RU" b="1" dirty="0"/>
              <a:t> пар в </a:t>
            </a:r>
            <a:r>
              <a:rPr lang="ru-RU" b="1" dirty="0" err="1"/>
              <a:t>Калачской</a:t>
            </a:r>
            <a:r>
              <a:rPr lang="ru-RU" b="1" dirty="0"/>
              <a:t> излучине; </a:t>
            </a:r>
            <a:endParaRPr lang="ru-RU" b="1" dirty="0" smtClean="0"/>
          </a:p>
          <a:p>
            <a:r>
              <a:rPr lang="ru-RU" b="1" dirty="0" smtClean="0"/>
              <a:t>                        </a:t>
            </a:r>
            <a:r>
              <a:rPr lang="ru-RU" b="1" dirty="0" smtClean="0">
                <a:solidFill>
                  <a:srgbClr val="FF0000"/>
                </a:solidFill>
              </a:rPr>
              <a:t>13–15</a:t>
            </a:r>
            <a:r>
              <a:rPr lang="ru-RU" b="1" dirty="0" smtClean="0"/>
              <a:t> </a:t>
            </a:r>
            <a:r>
              <a:rPr lang="ru-RU" b="1" dirty="0"/>
              <a:t>пар к югу </a:t>
            </a:r>
            <a:r>
              <a:rPr lang="ru-RU" b="1" dirty="0" smtClean="0"/>
              <a:t>от Волго-Донского </a:t>
            </a:r>
            <a:r>
              <a:rPr lang="ru-RU" b="1" dirty="0"/>
              <a:t>канала; </a:t>
            </a:r>
            <a:endParaRPr lang="ru-RU" b="1" dirty="0" smtClean="0"/>
          </a:p>
          <a:p>
            <a:r>
              <a:rPr lang="ru-RU" b="1" dirty="0" smtClean="0"/>
              <a:t>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до </a:t>
            </a:r>
            <a:r>
              <a:rPr lang="ru-RU" b="1" dirty="0">
                <a:solidFill>
                  <a:srgbClr val="FF0000"/>
                </a:solidFill>
              </a:rPr>
              <a:t>5</a:t>
            </a:r>
            <a:r>
              <a:rPr lang="ru-RU" b="1" dirty="0"/>
              <a:t> пар на Волго-</a:t>
            </a:r>
            <a:r>
              <a:rPr lang="ru-RU" b="1" dirty="0" err="1"/>
              <a:t>Иловлинском</a:t>
            </a:r>
            <a:r>
              <a:rPr lang="ru-RU" b="1" dirty="0"/>
              <a:t> </a:t>
            </a:r>
            <a:r>
              <a:rPr lang="ru-RU" b="1" dirty="0" smtClean="0"/>
              <a:t>водоразделе)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0156" y="5583533"/>
            <a:ext cx="8972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 2017 г. </a:t>
            </a:r>
            <a:r>
              <a:rPr lang="ru-RU" b="1" dirty="0" smtClean="0"/>
              <a:t>в </a:t>
            </a:r>
            <a:r>
              <a:rPr lang="ru-RU" b="1" u="sng" dirty="0" err="1" smtClean="0"/>
              <a:t>Приэльтонье</a:t>
            </a:r>
            <a:r>
              <a:rPr lang="ru-RU" b="1" dirty="0" smtClean="0"/>
              <a:t> </a:t>
            </a:r>
            <a:r>
              <a:rPr lang="ru-RU" b="1" dirty="0"/>
              <a:t>на площади </a:t>
            </a:r>
            <a:r>
              <a:rPr lang="ru-RU" b="1" dirty="0" smtClean="0"/>
              <a:t>7 </a:t>
            </a:r>
            <a:r>
              <a:rPr lang="ru-RU" b="1" dirty="0" err="1" smtClean="0"/>
              <a:t>тыс.кв.км</a:t>
            </a:r>
            <a:r>
              <a:rPr lang="ru-RU" b="1" dirty="0" smtClean="0"/>
              <a:t> осталось </a:t>
            </a:r>
            <a:r>
              <a:rPr lang="ru-RU" b="1" dirty="0" smtClean="0">
                <a:solidFill>
                  <a:srgbClr val="FF0000"/>
                </a:solidFill>
              </a:rPr>
              <a:t>200–300 пар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2 раза меньше</a:t>
            </a:r>
            <a:r>
              <a:rPr lang="ru-RU" b="1" dirty="0" smtClean="0"/>
              <a:t>, чем в </a:t>
            </a:r>
            <a:r>
              <a:rPr lang="ru-RU" b="1" dirty="0"/>
              <a:t>начале XXI в. </a:t>
            </a:r>
            <a:r>
              <a:rPr lang="ru-RU" b="1" dirty="0" smtClean="0"/>
              <a:t>Кроме того</a:t>
            </a:r>
            <a:r>
              <a:rPr lang="ru-RU" b="1" dirty="0"/>
              <a:t>, </a:t>
            </a:r>
            <a:r>
              <a:rPr lang="ru-RU" b="1" dirty="0" smtClean="0"/>
              <a:t>летом у водоёмов </a:t>
            </a:r>
            <a:r>
              <a:rPr lang="ru-RU" b="1" dirty="0"/>
              <a:t>в </a:t>
            </a:r>
            <a:r>
              <a:rPr lang="ru-RU" b="1" dirty="0" smtClean="0"/>
              <a:t>степи</a:t>
            </a:r>
          </a:p>
          <a:p>
            <a:r>
              <a:rPr lang="ru-RU" b="1" dirty="0" smtClean="0"/>
              <a:t>были нередки </a:t>
            </a:r>
            <a:r>
              <a:rPr lang="ru-RU" b="1" dirty="0">
                <a:solidFill>
                  <a:srgbClr val="FF0000"/>
                </a:solidFill>
              </a:rPr>
              <a:t>скопления </a:t>
            </a:r>
            <a:r>
              <a:rPr lang="ru-RU" b="1" dirty="0" smtClean="0">
                <a:solidFill>
                  <a:srgbClr val="FF0000"/>
                </a:solidFill>
              </a:rPr>
              <a:t>до 40–80 холостых </a:t>
            </a:r>
            <a:r>
              <a:rPr lang="ru-RU" b="1" dirty="0"/>
              <a:t>орлов, </a:t>
            </a:r>
            <a:r>
              <a:rPr lang="ru-RU" b="1" dirty="0" smtClean="0"/>
              <a:t>составлявших </a:t>
            </a:r>
            <a:r>
              <a:rPr lang="ru-RU" b="1" dirty="0">
                <a:solidFill>
                  <a:srgbClr val="FF0000"/>
                </a:solidFill>
              </a:rPr>
              <a:t>60–70%</a:t>
            </a:r>
            <a:r>
              <a:rPr lang="ru-RU" b="1" dirty="0"/>
              <a:t> </a:t>
            </a:r>
            <a:r>
              <a:rPr lang="ru-RU" b="1" dirty="0" smtClean="0"/>
              <a:t>популяции. </a:t>
            </a:r>
          </a:p>
          <a:p>
            <a:r>
              <a:rPr lang="ru-RU" b="1" dirty="0" smtClean="0"/>
              <a:t>В </a:t>
            </a:r>
            <a:r>
              <a:rPr lang="ru-RU" b="1" u="sng" dirty="0" err="1"/>
              <a:t>Калачской</a:t>
            </a:r>
            <a:r>
              <a:rPr lang="ru-RU" b="1" dirty="0"/>
              <a:t> излучине </a:t>
            </a:r>
            <a:r>
              <a:rPr lang="ru-RU" b="1" dirty="0" smtClean="0"/>
              <a:t>на </a:t>
            </a:r>
            <a:r>
              <a:rPr lang="ru-RU" b="1" dirty="0"/>
              <a:t>8–10 </a:t>
            </a:r>
            <a:r>
              <a:rPr lang="ru-RU" b="1" dirty="0" smtClean="0"/>
              <a:t>участках сохранилось </a:t>
            </a:r>
            <a:r>
              <a:rPr lang="ru-RU" b="1" dirty="0"/>
              <a:t>до </a:t>
            </a:r>
            <a:r>
              <a:rPr lang="ru-RU" b="1" dirty="0">
                <a:solidFill>
                  <a:srgbClr val="FF0000"/>
                </a:solidFill>
              </a:rPr>
              <a:t>20 </a:t>
            </a:r>
            <a:r>
              <a:rPr lang="ru-RU" b="1" dirty="0" smtClean="0">
                <a:solidFill>
                  <a:srgbClr val="FF0000"/>
                </a:solidFill>
              </a:rPr>
              <a:t>пар</a:t>
            </a:r>
            <a:r>
              <a:rPr lang="ru-RU" b="1" dirty="0" smtClean="0"/>
              <a:t>.    </a:t>
            </a:r>
            <a:r>
              <a:rPr lang="ru-RU" b="1" dirty="0" smtClean="0">
                <a:solidFill>
                  <a:srgbClr val="FF0000"/>
                </a:solidFill>
              </a:rPr>
              <a:t>На </a:t>
            </a:r>
            <a:r>
              <a:rPr lang="ru-RU" b="1" u="sng" dirty="0" smtClean="0">
                <a:solidFill>
                  <a:srgbClr val="FF0000"/>
                </a:solidFill>
              </a:rPr>
              <a:t>юге области </a:t>
            </a:r>
            <a:r>
              <a:rPr lang="ru-RU" b="1" dirty="0" smtClean="0">
                <a:solidFill>
                  <a:srgbClr val="FF0000"/>
                </a:solidFill>
              </a:rPr>
              <a:t>– НЕТ 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641982" y="2823459"/>
            <a:ext cx="1009738" cy="40011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</a:rPr>
              <a:t>20 </a:t>
            </a:r>
            <a:r>
              <a:rPr lang="ru-RU" altLang="ru-RU" sz="2000" b="1" dirty="0">
                <a:latin typeface="Arial" panose="020B0604020202020204" pitchFamily="34" charset="0"/>
              </a:rPr>
              <a:t>пар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938834" y="1996247"/>
            <a:ext cx="1647546" cy="4001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</a:rPr>
              <a:t>200-300 </a:t>
            </a:r>
            <a:r>
              <a:rPr lang="ru-RU" altLang="ru-RU" sz="2000" b="1" dirty="0">
                <a:latin typeface="Arial" panose="020B0604020202020204" pitchFamily="34" charset="0"/>
              </a:rPr>
              <a:t>пар</a:t>
            </a:r>
          </a:p>
        </p:txBody>
      </p:sp>
    </p:spTree>
    <p:extLst>
      <p:ext uri="{BB962C8B-B14F-4D97-AF65-F5344CB8AC3E}">
        <p14:creationId xmlns:p14="http://schemas.microsoft.com/office/powerpoint/2010/main" val="17865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5" y="0"/>
            <a:ext cx="114242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" y="3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4695" y="92853"/>
            <a:ext cx="4139734" cy="1836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spc="-2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степного орла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Заволжье в 2023 году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жилые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гнезда и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брошенные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погибшие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гнезда;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встречи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 в мае-июле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по: Пименов, </a:t>
            </a:r>
            <a:r>
              <a:rPr lang="ru-RU" alt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Белик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2023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590768"/>
            <a:ext cx="76975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7200" y="814000"/>
            <a:ext cx="107566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1786" y="739840"/>
            <a:ext cx="193851" cy="2030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24616" y="1045211"/>
            <a:ext cx="193851" cy="2030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67589" y="1088569"/>
            <a:ext cx="107895" cy="1163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62104" y="1397335"/>
            <a:ext cx="107895" cy="1163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67267" y="2244436"/>
            <a:ext cx="811441" cy="30431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 smtClean="0"/>
              <a:t>78 км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31671" y="5120640"/>
            <a:ext cx="811441" cy="30431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 smtClean="0"/>
              <a:t>88 км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174778" y="2092279"/>
            <a:ext cx="1119537" cy="30431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 smtClean="0"/>
              <a:t>14 гнёзд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85008" y="492142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Кайсацкое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238436" y="2774906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Катричев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266436" y="4073298"/>
            <a:ext cx="85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Эльтон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27050" y="4935974"/>
            <a:ext cx="100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Степной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122936" y="2590240"/>
            <a:ext cx="122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Джаныбек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468880" y="5694218"/>
            <a:ext cx="11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Волжский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381964" y="3356797"/>
            <a:ext cx="92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Быково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811294" y="444668"/>
            <a:ext cx="13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Николаевск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0797516" y="3196676"/>
            <a:ext cx="132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КАЗАХСТАН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90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5" y="-16626"/>
            <a:ext cx="114242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" y="3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590768"/>
            <a:ext cx="76975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7200" y="814000"/>
            <a:ext cx="107566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987636" y="2443942"/>
            <a:ext cx="3300153" cy="8478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541505">
            <a:off x="4168919" y="4258768"/>
            <a:ext cx="3931518" cy="120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481456" y="814000"/>
            <a:ext cx="1953489" cy="790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226391" y="952499"/>
            <a:ext cx="544248" cy="30053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Переселение</a:t>
            </a:r>
          </a:p>
          <a:p>
            <a:pPr algn="ctr">
              <a:lnSpc>
                <a:spcPts val="1800"/>
              </a:lnSpc>
              <a:spcBef>
                <a:spcPts val="600"/>
              </a:spcBef>
            </a:pPr>
            <a:r>
              <a:rPr lang="ru-RU" sz="2300" b="1" spc="-300" dirty="0" smtClean="0">
                <a:solidFill>
                  <a:srgbClr val="FF0000"/>
                </a:solidFill>
              </a:rPr>
              <a:t>??</a:t>
            </a:r>
            <a:endParaRPr lang="ru-RU" sz="2300" b="1" spc="-300" dirty="0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499876" y="348441"/>
            <a:ext cx="1720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Исчезнувшие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группировки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383501" y="207776"/>
            <a:ext cx="1862050" cy="989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11294" y="444668"/>
            <a:ext cx="13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Николаевск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238436" y="2774906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Катричев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81964" y="3356797"/>
            <a:ext cx="92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Быково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468880" y="5694218"/>
            <a:ext cx="11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Волжский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085008" y="492142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Кайсацкое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0797516" y="3196676"/>
            <a:ext cx="132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КАЗАХСТАН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266436" y="4073298"/>
            <a:ext cx="85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Эльтон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327050" y="4935974"/>
            <a:ext cx="100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Степной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5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2015</Words>
  <Application>Microsoft Office PowerPoint</Application>
  <PresentationFormat>Широкоэкранный</PresentationFormat>
  <Paragraphs>277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Tahoma</vt:lpstr>
      <vt:lpstr>Times New Roman</vt:lpstr>
      <vt:lpstr>Тема Office</vt:lpstr>
      <vt:lpstr>Image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 ПРИРОДООХРАННЫЕ  МЕРОПРИЯТИЯ,  РЕКОМЕНДУЕМЫЕ  В  ВОЛГОГРАДСКОЙ  ОБЛАСТИ ДЛЯ СОХРАНЕНИЯ СТЕПНОГО ОРЛА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Пользователь</dc:creator>
  <cp:lastModifiedBy>Пользователь</cp:lastModifiedBy>
  <cp:revision>165</cp:revision>
  <dcterms:created xsi:type="dcterms:W3CDTF">2024-08-22T10:45:12Z</dcterms:created>
  <dcterms:modified xsi:type="dcterms:W3CDTF">2024-09-20T21:13:11Z</dcterms:modified>
</cp:coreProperties>
</file>