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2" r:id="rId1"/>
    <p:sldMasterId id="2147483675" r:id="rId2"/>
    <p:sldMasterId id="2147483701" r:id="rId3"/>
  </p:sldMasterIdLst>
  <p:handoutMasterIdLst>
    <p:handoutMasterId r:id="rId4"/>
  </p:handoutMasterIdLst>
  <p:sldIdLst>
    <p:sldId id="256" r:id="rId5"/>
    <p:sldId id="499" r:id="rId6"/>
    <p:sldId id="501" r:id="rId7"/>
    <p:sldId id="498" r:id="rId8"/>
    <p:sldId id="504" r:id="rId9"/>
    <p:sldId id="510" r:id="rId10"/>
    <p:sldId id="508" r:id="rId11"/>
    <p:sldId id="509" r:id="rId12"/>
    <p:sldId id="511" r:id="rId13"/>
    <p:sldId id="468" r:id="rId14"/>
    <p:sldId id="513" r:id="rId15"/>
    <p:sldId id="526" r:id="rId16"/>
    <p:sldId id="530" r:id="rId17"/>
    <p:sldId id="471" r:id="rId18"/>
    <p:sldId id="487" r:id="rId19"/>
    <p:sldId id="528" r:id="rId20"/>
    <p:sldId id="520" r:id="rId21"/>
    <p:sldId id="518" r:id="rId22"/>
    <p:sldId id="527" r:id="rId23"/>
    <p:sldId id="517" r:id="rId24"/>
    <p:sldId id="519" r:id="rId25"/>
    <p:sldId id="521" r:id="rId26"/>
    <p:sldId id="515" r:id="rId27"/>
    <p:sldId id="529" r:id="rId28"/>
    <p:sldId id="489" r:id="rId29"/>
    <p:sldId id="492" r:id="rId30"/>
    <p:sldId id="447" r:id="rId31"/>
  </p:sldIdLst>
  <p:sldSz cx="9144000" cy="5715000" type="screen16x10"/>
  <p:notesSz cx="6797675" cy="987425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 autoAdjust="0"/>
    <p:restoredTop sz="94717" autoAdjust="0"/>
  </p:normalViewPr>
  <p:slideViewPr>
    <p:cSldViewPr>
      <p:cViewPr varScale="1">
        <p:scale>
          <a:sx n="128" d="100"/>
          <a:sy n="128" d="100"/>
        </p:scale>
        <p:origin x="1056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E06C6-8CA3-4968-9857-3F94A1ED5003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F4670-072D-4E1D-B5EB-3384E8003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6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6159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544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866"/>
            <a:ext cx="7924800" cy="9525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t>26.09.2024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0926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t>26.09.2024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2107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png" /><Relationship Id="rId3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866"/>
            <a:ext cx="7924800" cy="952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33501"/>
            <a:ext cx="79248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296959"/>
            <a:ext cx="1524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t>26.09.2024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5296959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35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t>26.09.2024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63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</p:sldLayoutIdLst>
  <p:transition/>
  <p:timing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Tx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hyperlink" Target="https://www.inaturalist.org/users/3150834" TargetMode="External" /><Relationship Id="rId4" Type="http://schemas.openxmlformats.org/officeDocument/2006/relationships/hyperlink" Target="https://www.inaturalist.org/photos/174790944" TargetMode="External" /><Relationship Id="rId5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0.jpeg" /><Relationship Id="rId4" Type="http://schemas.openxmlformats.org/officeDocument/2006/relationships/hyperlink" Target="https://de.wikipedia.org/wiki/Berghaubenadler#/" TargetMode="External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Relationship Id="rId7" Type="http://schemas.openxmlformats.org/officeDocument/2006/relationships/image" Target="../media/image2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3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20.jpeg" /><Relationship Id="rId4" Type="http://schemas.openxmlformats.org/officeDocument/2006/relationships/image" Target="../media/image3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2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2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20.jpeg" /><Relationship Id="rId4" Type="http://schemas.openxmlformats.org/officeDocument/2006/relationships/image" Target="../media/image3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068035"/>
            <a:ext cx="6733398" cy="997377"/>
          </a:xfrm>
        </p:spPr>
        <p:txBody>
          <a:bodyPr>
            <a:noAutofit/>
          </a:bodyPr>
          <a:lstStyle/>
          <a:p>
            <a:br>
              <a:rPr lang="ru-RU" sz="2400" b="1"/>
            </a:br>
            <a:r>
              <a:rPr lang="ru-RU" sz="2400" b="1"/>
              <a:t>Гнездование хохлатого орла </a:t>
            </a:r>
            <a:r>
              <a:rPr lang="en-US" sz="2400" i="1" err="1"/>
              <a:t>Nisaetus</a:t>
            </a:r>
            <a:r>
              <a:rPr lang="ru-RU" sz="2400" i="1"/>
              <a:t> </a:t>
            </a:r>
            <a:r>
              <a:rPr lang="en-US" sz="2400" i="1" err="1"/>
              <a:t>nipalensis orientalis</a:t>
            </a:r>
            <a:r>
              <a:rPr lang="ru-RU" sz="2400" i="1"/>
              <a:t> </a:t>
            </a:r>
            <a:r>
              <a:rPr lang="ru-RU" sz="2400" b="1"/>
              <a:t>на юге Хабаровского края</a:t>
            </a:r>
            <a:br>
              <a:rPr lang="ru-RU" sz="2400"/>
            </a:br>
            <a:endParaRPr lang="ru-RU" sz="24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3" y="2"/>
            <a:ext cx="816463" cy="62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13927"/>
            <a:ext cx="7923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IХ Международная конференция по изучению и охране хищных птиц «Дневные хищные птицы и совы Северной Евразии: изучение и охрана», посвящённая памяти В.М. Галушина</a:t>
            </a:r>
            <a:endParaRPr lang="ru-RU" sz="1400"/>
          </a:p>
          <a:p>
            <a:r>
              <a:rPr lang="ru-RU" sz="1400"/>
              <a:t>              Астраханский государственный заповедник, пос. Дамчик Астраханской области</a:t>
            </a:r>
          </a:p>
          <a:p>
            <a:r>
              <a:rPr lang="ru-RU" sz="1400" b="1"/>
              <a:t>                                                                  </a:t>
            </a:r>
            <a:r>
              <a:rPr lang="ru-RU" sz="1400"/>
              <a:t>24-27 сентября 2024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17408"/>
            <a:ext cx="2256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/>
              <a:t>Коломийцев Н.П.</a:t>
            </a:r>
          </a:p>
          <a:p>
            <a:r>
              <a:rPr lang="ru-RU" sz="2000" b="1" err="1"/>
              <a:t>Поддубная Н.Я. </a:t>
            </a:r>
            <a:endParaRPr lang="ru-RU" sz="200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07821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err="1">
                <a:hlinkClick r:id="rId3"/>
              </a:rPr>
              <a:t>Jagdish Singh Negi</a:t>
            </a:r>
            <a:r>
              <a:rPr lang="en-US" sz="1400"/>
              <a:t> - </a:t>
            </a:r>
            <a:endParaRPr lang="ru-RU" sz="1400"/>
          </a:p>
          <a:p>
            <a:r>
              <a:rPr lang="en-US" sz="1400" u="sng">
                <a:hlinkClick r:id="rId4"/>
              </a:rPr>
              <a:t>https://www.inaturalist.org/photos/174790944</a:t>
            </a:r>
            <a:endParaRPr lang="ru-RU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3912" y="2017408"/>
            <a:ext cx="4710832" cy="353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57190"/>
            <a:ext cx="7571184" cy="628412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Теоретическое и практическое значение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7260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  <a:p>
            <a:r>
              <a:rPr lang="ru-RU" sz="3600"/>
              <a:t>Изучение </a:t>
            </a:r>
            <a:r>
              <a:rPr lang="ru-RU" sz="3600" b="1"/>
              <a:t>приспособлений и темпов их формирования у птиц и</a:t>
            </a:r>
            <a:r>
              <a:rPr lang="ru-RU" sz="3600"/>
              <a:t>сключительно важно для прогнозирования изменений в </a:t>
            </a:r>
            <a:r>
              <a:rPr lang="en-US" sz="3600"/>
              <a:t> </a:t>
            </a:r>
            <a:r>
              <a:rPr lang="ru-RU" sz="3600"/>
              <a:t>различных экосистемах и для эффективного управления популяциями птиц с </a:t>
            </a:r>
            <a:r>
              <a:rPr lang="ru-RU" sz="3600" b="1"/>
              <a:t>целью обеспечения безопасности людей и сохранения биоразнообразия.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1" y="0"/>
            <a:ext cx="755650" cy="57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79501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8866"/>
            <a:ext cx="6120680" cy="684418"/>
          </a:xfrm>
        </p:spPr>
        <p:txBody>
          <a:bodyPr>
            <a:normAutofit fontScale="90000"/>
          </a:bodyPr>
          <a:lstStyle/>
          <a:p>
            <a:r>
              <a:rPr lang="ru-RU" sz="2400" b="1"/>
              <a:t>Восточный хохлатый орёл </a:t>
            </a:r>
            <a:r>
              <a:rPr lang="en-US" sz="2400" i="1" err="1"/>
              <a:t>Nisaetus</a:t>
            </a:r>
            <a:r>
              <a:rPr lang="ru-RU" sz="2400" i="1"/>
              <a:t> </a:t>
            </a:r>
            <a:r>
              <a:rPr lang="en-US" sz="2400" i="1" err="1"/>
              <a:t>nipalensis orientalis</a:t>
            </a:r>
            <a:r>
              <a:rPr lang="ru-RU" sz="2400" i="1"/>
              <a:t> (</a:t>
            </a:r>
            <a:r>
              <a:rPr lang="en-US" sz="2400" i="1" err="1"/>
              <a:t>Spizaetus nipalensis</a:t>
            </a:r>
            <a:r>
              <a:rPr lang="ru-RU" sz="2400" i="1"/>
              <a:t>)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13284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Цель работы</a:t>
            </a:r>
            <a:r>
              <a:rPr lang="ru-RU"/>
              <a:t> – оценить адаптации хохлатого орла к горным лесам Сихотэ-Алиня в интересах управления их населением. </a:t>
            </a:r>
          </a:p>
          <a:p>
            <a:r>
              <a:rPr lang="ru-RU" b="1"/>
              <a:t>Задачи</a:t>
            </a:r>
            <a:r>
              <a:rPr lang="ru-RU"/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/>
              <a:t>Выявить места обитания.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/>
              <a:t>Выявить особенности в питании.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420"/>
            <a:ext cx="7556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825" y="0"/>
            <a:ext cx="11461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7" y="4657700"/>
            <a:ext cx="3935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Распространение горного хохлатого орла </a:t>
            </a:r>
          </a:p>
          <a:p>
            <a:r>
              <a:rPr lang="en-US" sz="1400">
                <a:hlinkClick r:id="rId4"/>
              </a:rPr>
              <a:t>https://de.wikipedia.org/wiki/Berghaubenadler#/</a:t>
            </a:r>
            <a:endParaRPr lang="ru-RU" sz="1400"/>
          </a:p>
          <a:p>
            <a:r>
              <a:rPr lang="en-US" sz="1400"/>
              <a:t>media/Datei:Spizaetus_nipalensis_area_svg.PNG</a:t>
            </a:r>
            <a:r>
              <a:rPr lang="ru-RU" sz="140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7" y="1189037"/>
            <a:ext cx="3902369" cy="312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050620"/>
            <a:ext cx="4536503" cy="270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1477" y="4310932"/>
            <a:ext cx="2816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7975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684418"/>
          </a:xfrm>
        </p:spPr>
        <p:txBody>
          <a:bodyPr>
            <a:normAutofit fontScale="90000"/>
          </a:bodyPr>
          <a:lstStyle/>
          <a:p>
            <a:r>
              <a:rPr lang="ru-RU"/>
              <a:t>Хохлатый орёл в Приморском крае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13284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Хохлатый орёл, на юге российского Дальнего Востока – редкий, локально распространённый оседлый и частично кочующий вид, которого </a:t>
            </a:r>
            <a:r>
              <a:rPr lang="ru-RU" b="1"/>
              <a:t>регистрировали в Приморском крае начиная с 1970-х </a:t>
            </a:r>
            <a:r>
              <a:rPr lang="ru-RU"/>
              <a:t>гг. </a:t>
            </a:r>
            <a:r>
              <a:rPr lang="ru-RU" sz="1400"/>
              <a:t>Согласно обзору </a:t>
            </a:r>
            <a:r>
              <a:rPr lang="ru-RU" sz="1400" b="1"/>
              <a:t>Ю.Н. Глущенко, В.А. Нечаева, Я.А. Редькина (2016)</a:t>
            </a:r>
            <a:r>
              <a:rPr lang="ru-RU" sz="1400"/>
              <a:t> в подходящих местообитаниях </a:t>
            </a:r>
            <a:r>
              <a:rPr lang="ru-RU" sz="1400" b="1"/>
              <a:t>восточный хохлатый орёл </a:t>
            </a:r>
            <a:r>
              <a:rPr lang="ru-RU" sz="1400" b="1" i="1"/>
              <a:t>N. n. orientalis</a:t>
            </a:r>
            <a:r>
              <a:rPr lang="ru-RU" sz="1400"/>
              <a:t> (Temminck et Schlegel, 1844), вероятно, гнездится по всему Приморскому краю, так как в разные сезоны птиц регистрировали или находили мёртвыми в Лазовском (бассейн р. Ивановки и побережья Японского моря) и Ольгинском районах (бассейны рек Милоградовки и Маргаритовки) (данные Н.П. Коломийцева, 1980-1989), Лазовском (Нечаев, 1999; Шохрин, 2005; Mattes, Shokhrin, 2010) и в Сихотэ-Алинском (Елсуков, 1974) заповедниках, в районе г. Артём (Бурковский, 1998); в окрестностях г. Уссурийска (Глущенко и др., 2008); на Ливадийском хребте (Глущенко, 1987); на хр. Пржевальского (Нечаев, Харченко, 2012); на хр. Синий (Глущенко, Волковская, Мрикот, 2001; данные Е.А. Коблика); в долине р. Партизанская (Назаров, 1986; Нечаев, Харченко, 2012); в Ольгинском районе в бассейне р. Милоградовка; в Чугуевском районе в бассейне р. Соколовка (Нечаев, Харченко, 2012; Курдюков, 2021); в верховьях рек Уссури и Маргаритовка (Шохрин, 2005); в Дальнегорском районе в нижнем течении р. Шептун; на юге Тернейского района (Сотников, Акулинкин, 2007); в бассейне р. Великая Кема (Антонов и др., 2012); в низовье р. Бикин (Пукинский, 2003; данные Ю.Б. Шибнева). </a:t>
            </a:r>
            <a:r>
              <a:rPr lang="ru-RU" b="1" err="1"/>
              <a:t>Сихотэ-алиньская и монгольская популяции </a:t>
            </a:r>
            <a:r>
              <a:rPr lang="ru-RU"/>
              <a:t>расположены севернее основного ареала (Карякин, 2007; </a:t>
            </a:r>
            <a:r>
              <a:rPr lang="en-US" err="1"/>
              <a:t>Gombobaatar</a:t>
            </a:r>
            <a:r>
              <a:rPr lang="ru-RU"/>
              <a:t>, 2012) и, возможно, родственны японским популяциям, особи которых перемещаются на Корейский полуостров. </a:t>
            </a:r>
          </a:p>
        </p:txBody>
      </p:sp>
    </p:spTree>
    <p:extLst>
      <p:ext uri="{BB962C8B-B14F-4D97-AF65-F5344CB8AC3E}">
        <p14:creationId xmlns:p14="http://schemas.microsoft.com/office/powerpoint/2010/main" val="342233098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5" t="10086" r="44580" b="51536"/>
          <a:stretch>
            <a:fillRect/>
          </a:stretch>
        </p:blipFill>
        <p:spPr bwMode="auto">
          <a:xfrm>
            <a:off x="323528" y="265212"/>
            <a:ext cx="3700246" cy="526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50942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Для смежных районов Хабаровского края вид не указан. Неоднократно отмечен в Сахалинской обл. (Сахалин, о. Кунашир, о. Монерон), где статус вида окончательно не определён (</a:t>
            </a:r>
            <a:r>
              <a:rPr lang="en-US" err="1"/>
              <a:t>Munsterhjelm,</a:t>
            </a:r>
            <a:r>
              <a:rPr lang="ru-RU"/>
              <a:t> 1922; Нечаев, 1975, 1991; Ильяшенко и др., 1988).</a:t>
            </a:r>
          </a:p>
        </p:txBody>
      </p:sp>
    </p:spTree>
    <p:extLst>
      <p:ext uri="{BB962C8B-B14F-4D97-AF65-F5344CB8AC3E}">
        <p14:creationId xmlns:p14="http://schemas.microsoft.com/office/powerpoint/2010/main" val="145088152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28866"/>
            <a:ext cx="5112568" cy="548403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Материал и методы</a:t>
            </a:r>
            <a:endParaRPr lang="ru-RU" sz="3600"/>
          </a:p>
        </p:txBody>
      </p:sp>
      <p:sp>
        <p:nvSpPr>
          <p:cNvPr id="3" name="Прямоугольник 2"/>
          <p:cNvSpPr/>
          <p:nvPr/>
        </p:nvSpPr>
        <p:spPr>
          <a:xfrm>
            <a:off x="346576" y="857278"/>
            <a:ext cx="4225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Исследования выполнены во время экспедиции в бассейне </a:t>
            </a:r>
            <a:r>
              <a:rPr lang="ru-RU" sz="2000" b="1"/>
              <a:t>правых притоков р. Амур (реки Сидими и Немта) и р. Хор – правого притока р. Уссури </a:t>
            </a:r>
            <a:r>
              <a:rPr lang="ru-RU" sz="2000"/>
              <a:t>(от пос. Сукпай 47.999746, 136.822438 до с. Бичевая 47.770117, 135.628533) в Хабаровском крае </a:t>
            </a:r>
            <a:r>
              <a:rPr lang="ru-RU" sz="2000" b="1"/>
              <a:t>в мае-июне 2010 г. </a:t>
            </a:r>
            <a:r>
              <a:rPr lang="ru-RU" sz="2000"/>
              <a:t>Наблюдения проводились с использованием 20-60–кратного бинокля, для осмотра гнезда применялся видеоскоп и для сбора содержимого гнезда – самодельный манипулятор «механическая рука».</a:t>
            </a:r>
            <a:endParaRPr lang="ru-RU" sz="2000"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55650" cy="57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7005386" y="2748483"/>
            <a:ext cx="225769" cy="2000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2" t="49032" r="39636" b="31026"/>
          <a:stretch>
            <a:fillRect/>
          </a:stretch>
        </p:blipFill>
        <p:spPr bwMode="auto">
          <a:xfrm>
            <a:off x="5292081" y="985292"/>
            <a:ext cx="3652380" cy="438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6875955" y="18700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2560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34" y="132815"/>
            <a:ext cx="6851104" cy="468394"/>
          </a:xfrm>
        </p:spPr>
        <p:txBody>
          <a:bodyPr>
            <a:noAutofit/>
          </a:bodyPr>
          <a:lstStyle/>
          <a:p>
            <a:r>
              <a:rPr lang="ru-RU" sz="2800" b="1"/>
              <a:t>Результаты исследования и обсуждение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210" y="857279"/>
            <a:ext cx="850627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/>
              <a:t>Гнездо</a:t>
            </a:r>
            <a:r>
              <a:rPr lang="ru-RU" sz="2400"/>
              <a:t> хохлатого орла в Хабаровском крае найдено нами </a:t>
            </a:r>
            <a:r>
              <a:rPr lang="ru-RU" sz="2400" b="1"/>
              <a:t>12.06.2010</a:t>
            </a:r>
            <a:r>
              <a:rPr lang="ru-RU" sz="2400"/>
              <a:t> г. Оно находилось в бассейне среднего течения р. Хор в низкогорье отрогов Сихотэ-Алиня (47.645301, 135.793165). Местообитание представляло собой разреженный с преобладанием </a:t>
            </a:r>
            <a:r>
              <a:rPr lang="ru-RU" sz="2400" b="1"/>
              <a:t>лиственных пород смешанный лес</a:t>
            </a:r>
            <a:r>
              <a:rPr lang="ru-RU" sz="2400"/>
              <a:t>, пройденный масштабными промышленными лесозаготовками во второй половине 20-го столетия, почти в трех километрах от реки. Гнездо располагалось </a:t>
            </a:r>
            <a:r>
              <a:rPr lang="ru-RU" sz="2400" b="1"/>
              <a:t>на высоте 14 м </a:t>
            </a:r>
            <a:r>
              <a:rPr lang="ru-RU" sz="2400"/>
              <a:t>в развилке двух ветвей двадцатиметровой корейской сосны (Pinus koraiensis), окруженной лиственными деревьями с лианами лимонника (Schisandra chinensis).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" y="9702"/>
            <a:ext cx="755650" cy="57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4306" y="-9789"/>
            <a:ext cx="11461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83547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9" y="553244"/>
            <a:ext cx="512228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2065412"/>
            <a:ext cx="3491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Схемы расположения гнёзд восточного хохлатого орла </a:t>
            </a:r>
            <a:r>
              <a:rPr lang="ru-RU" i="1" err="1">
                <a:solidFill>
                  <a:srgbClr val="000000"/>
                </a:solidFill>
              </a:rPr>
              <a:t>Nisaetus nipalensis orientalis </a:t>
            </a:r>
            <a:r>
              <a:rPr lang="ru-RU">
                <a:solidFill>
                  <a:srgbClr val="000000"/>
                </a:solidFill>
              </a:rPr>
              <a:t>на гнездовом участке в бассейне верхнего течения реки Шкотовки (стоящее рядом крупное дерево корейского кедра показано для сравнения). </a:t>
            </a:r>
            <a:r>
              <a:rPr lang="ru-RU" err="1"/>
              <a:t>А.Б.Курдюков 2021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2395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817563" cy="6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17564" y="121196"/>
            <a:ext cx="6768752" cy="708025"/>
          </a:xfrm>
        </p:spPr>
        <p:txBody>
          <a:bodyPr>
            <a:noAutofit/>
          </a:bodyPr>
          <a:lstStyle/>
          <a:p>
            <a:r>
              <a:rPr lang="ru-RU" sz="2800" b="1"/>
              <a:t>Результаты исследования и обсуждение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121196"/>
            <a:ext cx="11461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878542"/>
            <a:ext cx="32403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В гнезде находился </a:t>
            </a:r>
            <a:r>
              <a:rPr lang="ru-RU" sz="2000" b="1"/>
              <a:t>один птенец</a:t>
            </a:r>
            <a:r>
              <a:rPr lang="ru-RU" sz="2000"/>
              <a:t>, по размерам он немного уступал взрослым птицам. Птенец спокойно реагировал на видеоскоп и манипулятор, лишь немного сместился в противоположную от наблюдателя сторону. Судя по тому, что цикл размножения длится не менее 80 дней (Ferguson-Lees, Christie, 2001), </a:t>
            </a:r>
            <a:r>
              <a:rPr lang="ru-RU" sz="2000" b="1"/>
              <a:t>откладка яйца/яиц сделана в конце марта</a:t>
            </a:r>
            <a:r>
              <a:rPr lang="ru-RU" sz="2000"/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2192" y="1310233"/>
            <a:ext cx="5553106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9861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075"/>
            <a:ext cx="6696744" cy="708421"/>
          </a:xfrm>
        </p:spPr>
        <p:txBody>
          <a:bodyPr>
            <a:noAutofit/>
          </a:bodyPr>
          <a:lstStyle/>
          <a:p>
            <a:r>
              <a:rPr lang="ru-RU" sz="2800" b="1">
                <a:solidFill>
                  <a:prstClr val="black"/>
                </a:solidFill>
              </a:rPr>
              <a:t>Результаты исследования и обсуждение</a:t>
            </a:r>
            <a:endParaRPr lang="ru-RU" sz="3200" b="1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817563" cy="6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825" y="121196"/>
            <a:ext cx="11461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872341"/>
            <a:ext cx="6318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Один взрослый орел держался примерно в 100 м от гнезда, сидя на вершине лиственного дерева на протяжении почти 20 минут во время осмотра гнезда. Такое </a:t>
            </a:r>
            <a:r>
              <a:rPr lang="ru-RU" sz="2000" b="1"/>
              <a:t>терпимое к человеку отношение сильно отличается от агрессивно нападающих индийских птиц </a:t>
            </a:r>
            <a:r>
              <a:rPr lang="ru-RU" sz="2000"/>
              <a:t>(Naoroji, 2006). В этот же день пара хохлатых орлов была встречена у берега реки (47.649233, 135.654634), одна птица сидела на боковой ветке 40-метрового ильма, а вторая добыла голубую сороку (</a:t>
            </a:r>
            <a:r>
              <a:rPr lang="ru-RU" sz="2000" i="1" err="1"/>
              <a:t>Cyanopica cyana</a:t>
            </a:r>
            <a:r>
              <a:rPr lang="ru-RU" sz="2000"/>
              <a:t>). Нельзя исключить, что это были родители птенца из осмотренного ранее гнезда. </a:t>
            </a:r>
          </a:p>
        </p:txBody>
      </p:sp>
    </p:spTree>
    <p:extLst>
      <p:ext uri="{BB962C8B-B14F-4D97-AF65-F5344CB8AC3E}">
        <p14:creationId xmlns:p14="http://schemas.microsoft.com/office/powerpoint/2010/main" val="180283427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7919"/>
            <a:ext cx="4007959" cy="552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5" y="1417340"/>
            <a:ext cx="3387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Взрослая самка восточного хохлатого орла </a:t>
            </a:r>
            <a:r>
              <a:rPr lang="en-US" i="1" err="1"/>
              <a:t>Nisaetus nipalensis orientalis</a:t>
            </a:r>
            <a:r>
              <a:rPr lang="en-US"/>
              <a:t>, </a:t>
            </a:r>
            <a:r>
              <a:rPr lang="ru-RU"/>
              <a:t>беспокоящаяся у гнезда с птенцом. 18 июля 2021. Фото А.Б. Курдюкова. </a:t>
            </a:r>
          </a:p>
        </p:txBody>
      </p:sp>
    </p:spTree>
    <p:extLst>
      <p:ext uri="{BB962C8B-B14F-4D97-AF65-F5344CB8AC3E}">
        <p14:creationId xmlns:p14="http://schemas.microsoft.com/office/powerpoint/2010/main" val="91556352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866"/>
            <a:ext cx="7924800" cy="788430"/>
          </a:xfrm>
        </p:spPr>
        <p:txBody>
          <a:bodyPr/>
          <a:lstStyle/>
          <a:p>
            <a:r>
              <a:rPr lang="ru-RU" b="1">
                <a:latin typeface="Arial Black" pitchFamily="34" charset="0"/>
              </a:rPr>
              <a:t>Шестое массовое вымирание</a:t>
            </a:r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193" y="1411208"/>
            <a:ext cx="60486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err="1">
                <a:solidFill>
                  <a:srgbClr val="FFFFFF"/>
                </a:solidFill>
              </a:rPr>
              <a:t>Голоценовое вымирание, называемое также позднеплейстоцен-голоценовое вымирание, или </a:t>
            </a:r>
            <a:r>
              <a:rPr lang="ru-RU" sz="2800">
                <a:solidFill>
                  <a:srgbClr val="FFFFFF"/>
                </a:solidFill>
              </a:rPr>
              <a:t>антропогенное массовое вымирание</a:t>
            </a:r>
            <a:r>
              <a:rPr lang="ru-RU" sz="1600">
                <a:solidFill>
                  <a:srgbClr val="FFFFFF"/>
                </a:solidFill>
              </a:rPr>
              <a:t>, или антропоценовое массовое вымирание, или шестое массовое вымирание — происходящее в настоящее время одно из наиболее значительных массовых вымираний видов животных и растений в истории Земли. Оно совпадает с современной эпохой голоцена, начавшейся около 12 тысяч лет назад, и является почти исключительно результатом человеческой деятельности.</a:t>
            </a:r>
          </a:p>
          <a:p>
            <a:r>
              <a:rPr lang="ru-RU" sz="1600">
                <a:solidFill>
                  <a:srgbClr val="FFFFFF"/>
                </a:solidFill>
              </a:rPr>
              <a:t>В Докладе о глобальной оценке биоразнообразия и экосистемных услуг  (англ.) рус. за 2019 год, опубликованном Межправительственной платформой по вопросам биоразнообразия и экосистемных услуг  (англ. ) рус. (IPBES) ООН, говорится, что к 2050 году около миллиона видов растений и животных окажутся на грани исчезновения из-за антропогенного воздействия.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r="7150"/>
          <a:stretch>
            <a:fillRect/>
          </a:stretch>
        </p:blipFill>
        <p:spPr bwMode="auto">
          <a:xfrm>
            <a:off x="6588224" y="1257322"/>
            <a:ext cx="2286000" cy="42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9581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403" y="121196"/>
            <a:ext cx="5400600" cy="648072"/>
          </a:xfrm>
        </p:spPr>
        <p:txBody>
          <a:bodyPr>
            <a:normAutofit fontScale="90000"/>
          </a:bodyPr>
          <a:lstStyle/>
          <a:p>
            <a:r>
              <a:rPr lang="ru-RU" b="1"/>
              <a:t>Питание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045" y="1097305"/>
            <a:ext cx="62981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Среди пищевых остатков из гнезда были идентифицированы </a:t>
            </a:r>
            <a:r>
              <a:rPr lang="ru-RU" sz="2000" b="1"/>
              <a:t>мелкие воробьиные птицы</a:t>
            </a:r>
            <a:r>
              <a:rPr lang="ru-RU" sz="2000"/>
              <a:t>, ближе не определенные, </a:t>
            </a:r>
            <a:r>
              <a:rPr lang="ru-RU" sz="2000" b="1"/>
              <a:t>большой пестрый дятел </a:t>
            </a:r>
            <a:r>
              <a:rPr lang="ru-RU" sz="2000"/>
              <a:t>(</a:t>
            </a:r>
            <a:r>
              <a:rPr lang="ru-RU" sz="2000" i="1" err="1"/>
              <a:t>Dendrocopos major</a:t>
            </a:r>
            <a:r>
              <a:rPr lang="ru-RU" sz="2000"/>
              <a:t>), два </a:t>
            </a:r>
            <a:r>
              <a:rPr lang="ru-RU" sz="2000" b="1"/>
              <a:t>рябчика</a:t>
            </a:r>
            <a:r>
              <a:rPr lang="ru-RU" sz="2000"/>
              <a:t> (</a:t>
            </a:r>
            <a:r>
              <a:rPr lang="ru-RU" sz="2000" i="1" err="1"/>
              <a:t>Tetrastes bonasia</a:t>
            </a:r>
            <a:r>
              <a:rPr lang="ru-RU" sz="2000"/>
              <a:t>), кряква (</a:t>
            </a:r>
            <a:r>
              <a:rPr lang="ru-RU" sz="2000" i="1" err="1"/>
              <a:t>Anas platyrhynchos</a:t>
            </a:r>
            <a:r>
              <a:rPr lang="ru-RU" sz="2000"/>
              <a:t>), </a:t>
            </a:r>
            <a:r>
              <a:rPr lang="ru-RU" sz="2000" b="1"/>
              <a:t>восточный широкорот </a:t>
            </a:r>
            <a:r>
              <a:rPr lang="ru-RU" sz="2000"/>
              <a:t>(</a:t>
            </a:r>
            <a:r>
              <a:rPr lang="ru-RU" sz="2000" i="1" err="1"/>
              <a:t>Eurystomus orientalis</a:t>
            </a:r>
            <a:r>
              <a:rPr lang="ru-RU" sz="2000"/>
              <a:t>), три </a:t>
            </a:r>
            <a:r>
              <a:rPr lang="ru-RU" sz="2000" b="1"/>
              <a:t>большие полевки </a:t>
            </a:r>
            <a:r>
              <a:rPr lang="ru-RU" sz="2000"/>
              <a:t>(</a:t>
            </a:r>
            <a:r>
              <a:rPr lang="en-US" sz="2000" i="1" err="1"/>
              <a:t>Microtus fortis</a:t>
            </a:r>
            <a:r>
              <a:rPr lang="ru-RU" sz="2000"/>
              <a:t>), </a:t>
            </a:r>
            <a:r>
              <a:rPr lang="ru-RU" sz="2000" b="1"/>
              <a:t>азиатский бурундук </a:t>
            </a:r>
            <a:r>
              <a:rPr lang="ru-RU" sz="2000"/>
              <a:t>(</a:t>
            </a:r>
            <a:r>
              <a:rPr lang="ru-RU" sz="2000" i="1" err="1"/>
              <a:t>Eutamias sibiricus</a:t>
            </a:r>
            <a:r>
              <a:rPr lang="ru-RU" sz="2000"/>
              <a:t>), </a:t>
            </a:r>
            <a:r>
              <a:rPr lang="ru-RU" sz="2000" b="1"/>
              <a:t>заяц</a:t>
            </a:r>
            <a:r>
              <a:rPr lang="ru-RU" sz="2000"/>
              <a:t> </a:t>
            </a:r>
            <a:r>
              <a:rPr lang="ru-RU" sz="2000" i="1" err="1"/>
              <a:t>Lepus</a:t>
            </a:r>
            <a:r>
              <a:rPr lang="ru-RU" sz="2000"/>
              <a:t> </a:t>
            </a:r>
            <a:r>
              <a:rPr lang="en-US" sz="2000" err="1"/>
              <a:t>sp</a:t>
            </a:r>
            <a:r>
              <a:rPr lang="ru-RU" sz="2000"/>
              <a:t>., </a:t>
            </a:r>
            <a:r>
              <a:rPr lang="ru-RU" sz="2000" b="1"/>
              <a:t>змея</a:t>
            </a:r>
            <a:r>
              <a:rPr lang="ru-RU" sz="2000"/>
              <a:t> и </a:t>
            </a:r>
            <a:r>
              <a:rPr lang="ru-RU" sz="2000" b="1"/>
              <a:t>бесхвостая амфибия</a:t>
            </a:r>
            <a:r>
              <a:rPr lang="ru-RU" sz="2000"/>
              <a:t>, ближе не определенные. </a:t>
            </a:r>
            <a:r>
              <a:rPr lang="ru-RU" sz="2000" b="1"/>
              <a:t>Состав жертв сходен с составом из других районов этого орла </a:t>
            </a:r>
            <a:r>
              <a:rPr lang="ru-RU" sz="2000"/>
              <a:t>(Takayuki </a:t>
            </a:r>
            <a:r>
              <a:rPr lang="en-US" sz="2000"/>
              <a:t>et al</a:t>
            </a:r>
            <a:r>
              <a:rPr lang="ru-RU" sz="2000"/>
              <a:t>., 2000; Ferguson-Lees, Christie, 2001; Nakagawa et al., 2005; Naoroji, 2006; Kaneda, 2009; Курдюков, 2021; Abe et al., 2023). </a:t>
            </a:r>
            <a:r>
              <a:rPr lang="ru-RU" sz="2000" b="1"/>
              <a:t>Хохлатого орла можно считать скорее универсалом и оппортунистом</a:t>
            </a:r>
            <a:r>
              <a:rPr lang="ru-RU" sz="2000"/>
              <a:t>, как и многих хищников.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32537"/>
            <a:ext cx="817563" cy="6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386"/>
            <a:ext cx="11461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4842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243" y="193204"/>
            <a:ext cx="5482952" cy="612410"/>
          </a:xfrm>
        </p:spPr>
        <p:txBody>
          <a:bodyPr>
            <a:normAutofit fontScale="90000"/>
          </a:bodyPr>
          <a:lstStyle/>
          <a:p>
            <a:r>
              <a:rPr lang="ru-RU" b="1"/>
              <a:t>Адаптация</a:t>
            </a:r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" y="1"/>
            <a:ext cx="817563" cy="6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762" y="1129308"/>
            <a:ext cx="82576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/>
              <a:t>Высокий уровень деградации различных местообитаний и обезлесения, вероятно, является основной причиной сокращения численности вида по всему ареалу </a:t>
            </a:r>
            <a:r>
              <a:rPr lang="ru-RU" sz="2400"/>
              <a:t>(Ferguson-Lees, Christie, 2001; Shing </a:t>
            </a:r>
            <a:r>
              <a:rPr lang="en-US" sz="2400"/>
              <a:t>et al</a:t>
            </a:r>
            <a:r>
              <a:rPr lang="ru-RU" sz="2400"/>
              <a:t>., 2006; Курдюков, 2021). </a:t>
            </a:r>
          </a:p>
          <a:p>
            <a:r>
              <a:rPr lang="ru-RU" sz="2400" b="1"/>
              <a:t>В последние десятилетия хохлатые орлы стали чаще </a:t>
            </a:r>
            <a:r>
              <a:rPr lang="ru-RU" sz="2400"/>
              <a:t>регистрироваться на пролете и гнездовании не только в горных высокоствольных и многоярусных лиановых смешанных лесах (до 800 м над ур. м.) и долинных смешанных лесах в верхнем и среднем течении горных рек, но и </a:t>
            </a:r>
            <a:r>
              <a:rPr lang="ru-RU" sz="2400" b="1"/>
              <a:t>в антропогенном ландшафте и даже в окрестностях населённых пунктов Приморского края </a:t>
            </a:r>
            <a:r>
              <a:rPr lang="ru-RU" sz="2400"/>
              <a:t>(Глущенко, Нечаев, Редькин, 2016; Курдюков, 2021).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824" y="14926"/>
            <a:ext cx="11461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8979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1" y="0"/>
            <a:ext cx="817563" cy="6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/>
          <p:nvPr/>
        </p:nvSpPr>
        <p:spPr>
          <a:xfrm>
            <a:off x="817564" y="121196"/>
            <a:ext cx="6768752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6562749" cy="628650"/>
          </a:xfrm>
        </p:spPr>
        <p:txBody>
          <a:bodyPr>
            <a:noAutofit/>
          </a:bodyPr>
          <a:lstStyle/>
          <a:p>
            <a:r>
              <a:rPr lang="ru-RU" sz="2800" b="1"/>
              <a:t>Результаты исследования и обсуждение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28133"/>
            <a:ext cx="11461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85292"/>
            <a:ext cx="3236883" cy="38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912" y="15613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Место встречи восточного хохлатого орла </a:t>
            </a:r>
            <a:r>
              <a:rPr lang="ru-RU" i="1" err="1"/>
              <a:t>Spizaetus nipalensis </a:t>
            </a:r>
            <a:r>
              <a:rPr lang="ru-RU"/>
              <a:t>в черте жилой застройки города Владивосток (показано красной точкой). </a:t>
            </a:r>
          </a:p>
          <a:p>
            <a:r>
              <a:rPr lang="ru-RU"/>
              <a:t> А.Б.Курдюков 2019</a:t>
            </a:r>
          </a:p>
        </p:txBody>
      </p:sp>
    </p:spTree>
    <p:extLst>
      <p:ext uri="{BB962C8B-B14F-4D97-AF65-F5344CB8AC3E}">
        <p14:creationId xmlns:p14="http://schemas.microsoft.com/office/powerpoint/2010/main" val="421154392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7198"/>
            <a:ext cx="4248472" cy="708421"/>
          </a:xfrm>
        </p:spPr>
        <p:txBody>
          <a:bodyPr>
            <a:normAutofit/>
          </a:bodyPr>
          <a:lstStyle/>
          <a:p>
            <a:r>
              <a:rPr lang="ru-RU" sz="4000" b="1"/>
              <a:t>Адаптация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737" y="913284"/>
            <a:ext cx="82164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/>
              <a:t>По-видимому, </a:t>
            </a:r>
            <a:r>
              <a:rPr lang="ru-RU" sz="2000" b="1"/>
              <a:t>население хохлатого орла на юге российского Дальнего Востока адаптировалось к происходящим в тайге изменениям</a:t>
            </a:r>
            <a:r>
              <a:rPr lang="ru-RU" sz="2000"/>
              <a:t>.</a:t>
            </a:r>
          </a:p>
          <a:p>
            <a:pPr indent="457200"/>
            <a:r>
              <a:rPr lang="ru-RU" sz="2000"/>
              <a:t>Одновременно нельзя исключать и факт </a:t>
            </a:r>
            <a:r>
              <a:rPr lang="ru-RU" sz="2000" b="1"/>
              <a:t>более внимательного отношения к объектам дикой природы </a:t>
            </a:r>
            <a:r>
              <a:rPr lang="ru-RU" sz="2000"/>
              <a:t>по сравнению с серединой ХХ столетия. Первые встречи хохлатых орлов были зарегистрированы в 1970-е годы. В этот период активизировалось общественное и научное внимание к редким и «краснокнижным» видам. В этот же период сформировались многие научные коллективы заповедников и институтов РАН с высококвалифицированными орнитологами. </a:t>
            </a:r>
          </a:p>
          <a:p>
            <a:pPr indent="457200"/>
            <a:r>
              <a:rPr lang="ru-RU" sz="2000"/>
              <a:t>Наша </a:t>
            </a:r>
            <a:r>
              <a:rPr lang="ru-RU" sz="2000" b="1"/>
              <a:t>находка хохлатого орла на гнездовании в Хабаровском крае </a:t>
            </a:r>
            <a:r>
              <a:rPr lang="ru-RU" sz="2000"/>
              <a:t>– в пределах горной системы Сихотэ-Алиня </a:t>
            </a:r>
            <a:r>
              <a:rPr lang="ru-RU" sz="2000" b="1"/>
              <a:t>кажется естественной</a:t>
            </a:r>
            <a:r>
              <a:rPr lang="ru-RU" sz="2000"/>
              <a:t>.</a:t>
            </a:r>
          </a:p>
          <a:p>
            <a:pPr indent="457200"/>
            <a:r>
              <a:rPr lang="ru-RU" sz="2000"/>
              <a:t>Подавляющее большинство видов, связанных с маньчжурской фауной, проникают и в северные районы Сихотэ-Алиня. </a:t>
            </a:r>
          </a:p>
          <a:p>
            <a:r>
              <a:rPr lang="ru-RU" sz="2000"/>
              <a:t> 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37198"/>
            <a:ext cx="817563" cy="6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05627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9228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Принятые меры охраны. </a:t>
            </a:r>
            <a:r>
              <a:rPr lang="ru-RU"/>
              <a:t>Занесён в Приложение II СИТЕС, Приложение соглашения об охране перелётных птиц и их местообитаний, заключённого Правительством Российской Федерации с Правительством Японии.</a:t>
            </a:r>
          </a:p>
          <a:p>
            <a:r>
              <a:rPr lang="ru-RU"/>
              <a:t>Места обитания охраняются в заповедниках «Уссурийский», «Кедровая Падь», «Лазовский», «Сихотэ-Алинский» и национальных парках «Земля леопарда», «Зов тигра», «Удэгейская легенда», «Бикин» Приморского края, на территории которых обитает свыше 10% популяции вида в России. Отсутствие выраженной негативной динамики численности указывает на достаточность принятых мер охраны.</a:t>
            </a:r>
          </a:p>
          <a:p>
            <a:r>
              <a:rPr lang="ru-RU" b="1"/>
              <a:t>Необходимые дополнительные меры охраны. </a:t>
            </a:r>
          </a:p>
          <a:p>
            <a:r>
              <a:rPr lang="ru-RU" b="1"/>
              <a:t>О</a:t>
            </a:r>
            <a:r>
              <a:rPr lang="ru-RU"/>
              <a:t>граничения на вырубку древесины кедра корейского и пихты цельнолистной; </a:t>
            </a:r>
          </a:p>
          <a:p>
            <a:r>
              <a:rPr lang="ru-RU"/>
              <a:t>восстановительные мероприятия по мозаичной высадке саженцев этих деревьев в средних частях горных склонов в пределах их исторического распространения; </a:t>
            </a:r>
          </a:p>
          <a:p>
            <a:r>
              <a:rPr lang="ru-RU"/>
              <a:t>стимулирование перехода промысловиков на безопасные для птиц способы отлова пушных зверей.</a:t>
            </a:r>
          </a:p>
          <a:p>
            <a:r>
              <a:rPr lang="ru-RU" b="1"/>
              <a:t>Авторы-составители. </a:t>
            </a:r>
            <a:r>
              <a:rPr lang="ru-RU"/>
              <a:t>А.Б. Курдюков, С.Г. Сурмач.</a:t>
            </a:r>
          </a:p>
        </p:txBody>
      </p:sp>
    </p:spTree>
    <p:extLst>
      <p:ext uri="{BB962C8B-B14F-4D97-AF65-F5344CB8AC3E}">
        <p14:creationId xmlns:p14="http://schemas.microsoft.com/office/powerpoint/2010/main" val="351402909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28866"/>
            <a:ext cx="4320480" cy="628412"/>
          </a:xfrm>
        </p:spPr>
        <p:txBody>
          <a:bodyPr>
            <a:normAutofit fontScale="90000"/>
          </a:bodyPr>
          <a:lstStyle/>
          <a:p>
            <a:r>
              <a:rPr lang="ru-RU" b="1"/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17296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/>
              <a:t>Таким образом, хохлатый орёл на юге российского Дальнего Востока нуждается в специальной программе по изучению его экологии.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2086"/>
            <a:ext cx="817563" cy="6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28091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28866"/>
            <a:ext cx="5256584" cy="952500"/>
          </a:xfrm>
        </p:spPr>
        <p:txBody>
          <a:bodyPr>
            <a:normAutofit/>
          </a:bodyPr>
          <a:lstStyle/>
          <a:p>
            <a:r>
              <a:rPr lang="ru-RU" sz="3600" b="1"/>
              <a:t>Задача на будущее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37331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600"/>
              <a:t>Способность к адаптации в новой среде обитания позволяет птицам вырабатывать новую модель поведения в изменяющейся среде, где образ жизни связан с видоизменённым человеком  ландшафтом.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817563" cy="6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23918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7208"/>
            <a:ext cx="4330824" cy="4887929"/>
          </a:xfrm>
        </p:spPr>
        <p:txBody>
          <a:bodyPr>
            <a:normAutofit/>
          </a:bodyPr>
          <a:lstStyle/>
          <a:p>
            <a:pPr algn="ctr"/>
            <a:r>
              <a:rPr lang="ru-RU" sz="4800" b="1">
                <a:solidFill>
                  <a:srgbClr val="008000"/>
                </a:solidFill>
              </a:rPr>
              <a:t>Благодарим за внимание!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72" y="2"/>
            <a:ext cx="817563" cy="6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721596"/>
            <a:ext cx="2342729" cy="173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4315" y="121196"/>
            <a:ext cx="392277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0154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>
                <a:latin typeface="Arial Black" pitchFamily="34" charset="0"/>
              </a:rPr>
              <a:t>ВЫЖИВУТ ТОЛЬКО СЕРЫЕ</a:t>
            </a:r>
            <a:endParaRPr lang="ru-RU" sz="360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810" y="1255242"/>
            <a:ext cx="4716270" cy="191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2"/>
          <a:stretch>
            <a:fillRect/>
          </a:stretch>
        </p:blipFill>
        <p:spPr bwMode="auto">
          <a:xfrm>
            <a:off x="467544" y="3410257"/>
            <a:ext cx="4161440" cy="211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030" y="1097304"/>
            <a:ext cx="1613757" cy="122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8218" y="2014527"/>
            <a:ext cx="2281436" cy="35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365722"/>
            <a:ext cx="1588842" cy="11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1405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28866"/>
            <a:ext cx="4536504" cy="78843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00FF"/>
                </a:solidFill>
              </a:rPr>
              <a:t>ЭВОЛЮЦИЯ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387" y="101729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Эволюция </a:t>
            </a:r>
            <a:r>
              <a:rPr lang="ru-RU" b="1"/>
              <a:t>неживой материи – конформная </a:t>
            </a:r>
            <a:r>
              <a:rPr lang="ru-RU"/>
              <a:t>эволюция</a:t>
            </a:r>
          </a:p>
          <a:p>
            <a:r>
              <a:rPr lang="ru-RU"/>
              <a:t>Ее механизм – естественный отбор</a:t>
            </a:r>
          </a:p>
          <a:p>
            <a:endParaRPr lang="ru-RU"/>
          </a:p>
          <a:p>
            <a:r>
              <a:rPr lang="ru-RU"/>
              <a:t>Эволюция </a:t>
            </a:r>
            <a:r>
              <a:rPr lang="ru-RU" b="1"/>
              <a:t>живой материи –</a:t>
            </a:r>
            <a:r>
              <a:rPr lang="en-US" b="1"/>
              <a:t> </a:t>
            </a:r>
            <a:r>
              <a:rPr lang="ru-RU" b="1"/>
              <a:t>адаптивная</a:t>
            </a:r>
            <a:r>
              <a:rPr lang="ru-RU"/>
              <a:t>, или дарвиновская эволюция</a:t>
            </a:r>
          </a:p>
          <a:p>
            <a:r>
              <a:rPr lang="ru-RU"/>
              <a:t>Ее механизм </a:t>
            </a:r>
            <a:r>
              <a:rPr lang="ru-RU" b="1"/>
              <a:t>биологический отбор </a:t>
            </a:r>
            <a:r>
              <a:rPr lang="ru-RU"/>
              <a:t>– точность копирования (наследственность), изменчивость и естественный отбор</a:t>
            </a:r>
            <a:endParaRPr lang="en-US"/>
          </a:p>
          <a:p>
            <a:endParaRPr lang="ru-RU"/>
          </a:p>
          <a:p>
            <a:r>
              <a:rPr lang="ru-RU"/>
              <a:t>Благодаря механизму биологического отбора объекты получили способность </a:t>
            </a:r>
            <a:r>
              <a:rPr lang="ru-RU" b="1"/>
              <a:t>адаптироваться к своей окружающей среде, </a:t>
            </a:r>
            <a:r>
              <a:rPr lang="ru-RU"/>
              <a:t>то есть постепенно изменять свои структуры и функции в направлении улучшения своих условий существования независимо от направления изменения среды, даже если окружающая среда становится более враждебной. </a:t>
            </a:r>
          </a:p>
          <a:p>
            <a:r>
              <a:rPr lang="ru-RU" b="1"/>
              <a:t>А это все возрастающая независимость (автономия) эволюции живой материи от эволюции окружающей среды. </a:t>
            </a:r>
          </a:p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9" y="1"/>
            <a:ext cx="703912" cy="53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3" t="17793" r="38459" b="72508"/>
          <a:stretch>
            <a:fillRect/>
          </a:stretch>
        </p:blipFill>
        <p:spPr bwMode="auto">
          <a:xfrm>
            <a:off x="7564652" y="86101"/>
            <a:ext cx="1148643" cy="118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23663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1" name="Picture 5" descr="image_gallery?uuid=16ef5381-91e5-4efa-a642-56fd9d5f7cf7&amp;groupId=10157&amp;t=131589371882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755576" cy="57717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95300" y="1449828"/>
            <a:ext cx="26365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180975" algn="just" eaLnBrk="0" hangingPunct="0"/>
            <a:r>
              <a:rPr lang="ru-RU" sz="3200" b="1">
                <a:cs typeface="Times New Roman" pitchFamily="18" charset="0"/>
              </a:rPr>
              <a:t>2007 и 2010</a:t>
            </a:r>
            <a:endParaRPr lang="ru-RU" sz="3200" b="1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12031" y="100927"/>
            <a:ext cx="5400600" cy="952500"/>
          </a:xfrm>
        </p:spPr>
        <p:txBody>
          <a:bodyPr>
            <a:noAutofit/>
          </a:bodyPr>
          <a:lstStyle/>
          <a:p>
            <a:r>
              <a:rPr lang="ru-RU" sz="3200" b="1"/>
              <a:t>Адаптация </a:t>
            </a:r>
            <a:r>
              <a:rPr lang="ru-RU" sz="3200"/>
              <a:t>– </a:t>
            </a:r>
            <a:r>
              <a:rPr lang="ru-RU" sz="3200" b="1"/>
              <a:t>смысл жизни </a:t>
            </a:r>
            <a:br>
              <a:rPr lang="ru-RU" sz="3200" b="1"/>
            </a:br>
            <a:r>
              <a:rPr lang="ru-RU" sz="3200" b="1"/>
              <a:t>(Ж.Б. Ламарк, 1809)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2075463"/>
            <a:ext cx="1761397" cy="20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1" y="2515457"/>
            <a:ext cx="1547043" cy="242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9" y="1503636"/>
            <a:ext cx="1712143" cy="242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967890"/>
            <a:ext cx="1500580" cy="22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/>
          <a:stretch>
            <a:fillRect/>
          </a:stretch>
        </p:blipFill>
        <p:spPr bwMode="auto">
          <a:xfrm>
            <a:off x="6681536" y="0"/>
            <a:ext cx="2462463" cy="30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/>
          <p:nvPr/>
        </p:nvSpPr>
        <p:spPr>
          <a:xfrm>
            <a:off x="6804249" y="3417562"/>
            <a:ext cx="2339751" cy="167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400" b="1"/>
              <a:t>Николай Петрович Коломийцев</a:t>
            </a:r>
          </a:p>
          <a:p>
            <a:endParaRPr lang="ru-RU" b="1"/>
          </a:p>
          <a:p>
            <a:r>
              <a:rPr lang="ru-RU" b="1"/>
              <a:t>Орнитолог </a:t>
            </a:r>
          </a:p>
          <a:p>
            <a:r>
              <a:rPr lang="ru-RU" b="1"/>
              <a:t>Эволюционный биолог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0243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8866"/>
            <a:ext cx="6552728" cy="952500"/>
          </a:xfrm>
        </p:spPr>
        <p:txBody>
          <a:bodyPr>
            <a:noAutofit/>
          </a:bodyPr>
          <a:lstStyle/>
          <a:p>
            <a:r>
              <a:rPr lang="ru-RU" sz="3200" b="1"/>
              <a:t>Закономерности формирования биоразнообразия во времени и пространстве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5390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>
              <a:lnSpc>
                <a:spcPct val="150000"/>
              </a:lnSpc>
              <a:spcAft>
                <a:spcPct val="0"/>
              </a:spcAft>
            </a:pPr>
            <a:r>
              <a:rPr lang="en-US" b="1" err="1">
                <a:latin typeface="Times New Roman"/>
                <a:ea typeface="Calibri"/>
                <a:cs typeface="Times New Roman"/>
              </a:rPr>
              <a:t>Kolomiytsev</a:t>
            </a:r>
            <a:r>
              <a:rPr lang="en-US" sz="1600" b="1">
                <a:ea typeface="Calibri"/>
                <a:cs typeface="Times New Roman"/>
              </a:rPr>
              <a:t> </a:t>
            </a:r>
            <a:r>
              <a:rPr lang="en-US" b="1">
                <a:latin typeface="Times New Roman"/>
                <a:ea typeface="Calibri"/>
                <a:cs typeface="Times New Roman"/>
              </a:rPr>
              <a:t>N</a:t>
            </a:r>
            <a:r>
              <a:rPr lang="en-US">
                <a:latin typeface="Times New Roman"/>
                <a:ea typeface="Calibri"/>
                <a:cs typeface="Times New Roman"/>
              </a:rPr>
              <a:t>., Poddubnaya N. Temporal and spatial variability of environments drive the patterns of species richness along latitudinal, elevational and depth gradients // </a:t>
            </a:r>
            <a:r>
              <a:rPr lang="en-US" b="1">
                <a:latin typeface="Times New Roman"/>
                <a:ea typeface="Calibri"/>
                <a:cs typeface="Times New Roman"/>
              </a:rPr>
              <a:t>Biological Communications. 2018. </a:t>
            </a:r>
            <a:r>
              <a:rPr lang="en-US">
                <a:latin typeface="Times New Roman"/>
                <a:ea typeface="Calibri"/>
                <a:cs typeface="Times New Roman"/>
              </a:rPr>
              <a:t>V. 63 (3). P.</a:t>
            </a:r>
            <a:r>
              <a:rPr lang="en-US" sz="1600">
                <a:ea typeface="Calibri"/>
                <a:cs typeface="Times New Roman"/>
              </a:rPr>
              <a:t> </a:t>
            </a:r>
            <a:r>
              <a:rPr lang="en-US">
                <a:latin typeface="Times New Roman"/>
                <a:ea typeface="Calibri"/>
                <a:cs typeface="Times New Roman"/>
              </a:rPr>
              <a:t>189-201.</a:t>
            </a:r>
            <a:r>
              <a:rPr lang="en-US" sz="1600">
                <a:ea typeface="Calibri"/>
                <a:cs typeface="Times New Roman"/>
              </a:rPr>
              <a:t> </a:t>
            </a:r>
            <a:endParaRPr lang="ru-RU" sz="160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5" t="9358" r="41974" b="41754"/>
          <a:stretch>
            <a:fillRect/>
          </a:stretch>
        </p:blipFill>
        <p:spPr bwMode="auto">
          <a:xfrm>
            <a:off x="5002814" y="1953901"/>
            <a:ext cx="4130842" cy="372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867" y="14745"/>
            <a:ext cx="11461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71470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55650" y="228865"/>
            <a:ext cx="8208838" cy="1348492"/>
          </a:xfrm>
        </p:spPr>
        <p:txBody>
          <a:bodyPr>
            <a:normAutofit/>
          </a:bodyPr>
          <a:lstStyle/>
          <a:p>
            <a:r>
              <a:rPr lang="ru-RU" sz="2000" b="1"/>
              <a:t>Признание теории биоразнообразия «время-пространственная адаптационная теория» Н.П. Коломийцева </a:t>
            </a:r>
            <a:br>
              <a:rPr lang="ru-RU" sz="2000" b="1"/>
            </a:br>
            <a:r>
              <a:rPr lang="ru-RU" sz="2000" b="1"/>
              <a:t>ведущими учеными мира: Биогеография получила расширенное название – </a:t>
            </a:r>
            <a:r>
              <a:rPr lang="en-US" sz="2000" b="1"/>
              <a:t>Biogeography. Biology Diversity across Space and Time</a:t>
            </a:r>
            <a:endParaRPr lang="ru-RU" sz="2000" b="1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1396"/>
            <a:ext cx="1693242" cy="2617908"/>
          </a:xfr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043125"/>
            <a:ext cx="2225478" cy="321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7" b="8248"/>
          <a:stretch>
            <a:fillRect/>
          </a:stretch>
        </p:blipFill>
        <p:spPr bwMode="auto">
          <a:xfrm>
            <a:off x="2195736" y="2228070"/>
            <a:ext cx="4320480" cy="29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81770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Подача рукописи в журналы:</a:t>
            </a:r>
          </a:p>
        </p:txBody>
      </p:sp>
    </p:spTree>
    <p:extLst>
      <p:ext uri="{BB962C8B-B14F-4D97-AF65-F5344CB8AC3E}">
        <p14:creationId xmlns:p14="http://schemas.microsoft.com/office/powerpoint/2010/main" val="244315843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242" y="193204"/>
            <a:ext cx="6880102" cy="952500"/>
          </a:xfrm>
        </p:spPr>
        <p:txBody>
          <a:bodyPr/>
          <a:lstStyle/>
          <a:p>
            <a:r>
              <a:rPr lang="ru-RU" b="1"/>
              <a:t>Управление экосистемами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37331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/>
              <a:t>В решении проблемы сохранения биоразнообразия </a:t>
            </a:r>
            <a:r>
              <a:rPr lang="ru-RU" sz="3200" b="1"/>
              <a:t>важно управлять экосистемами так, чтобы процесс адаптации видов соответствовал скорости изменения окружающей среды </a:t>
            </a:r>
            <a:r>
              <a:rPr lang="ru-RU" sz="3200"/>
              <a:t>(</a:t>
            </a:r>
            <a:r>
              <a:rPr lang="ru-RU" sz="3200" b="1">
                <a:solidFill>
                  <a:srgbClr val="0000FF"/>
                </a:solidFill>
              </a:rPr>
              <a:t>Коломийцев, 1990</a:t>
            </a:r>
            <a:r>
              <a:rPr lang="ru-RU" sz="3200"/>
              <a:t>; Candolin </a:t>
            </a:r>
            <a:r>
              <a:rPr lang="en-US" sz="3200"/>
              <a:t>and</a:t>
            </a:r>
            <a:r>
              <a:rPr lang="ru-RU" sz="3200"/>
              <a:t> Wong, 2012; Kolomiytsev </a:t>
            </a:r>
            <a:r>
              <a:rPr lang="en-US" sz="3200"/>
              <a:t>and</a:t>
            </a:r>
            <a:r>
              <a:rPr lang="ru-RU" sz="3200"/>
              <a:t> Poddubnaya, 2018).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55650" cy="57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9188"/>
            <a:ext cx="11461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29389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28866"/>
            <a:ext cx="5688632" cy="952500"/>
          </a:xfrm>
        </p:spPr>
        <p:txBody>
          <a:bodyPr>
            <a:normAutofit/>
          </a:bodyPr>
          <a:lstStyle/>
          <a:p>
            <a:r>
              <a:rPr lang="ru-RU" sz="4000" b="1"/>
              <a:t>Изучение экосистем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13"/>
            <a:ext cx="755650" cy="57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7731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600"/>
              <a:t>«</a:t>
            </a:r>
            <a:r>
              <a:rPr lang="ru-RU" sz="3600" b="1"/>
              <a:t>Ничто в биологии не имеет смысла, кроме как в свете эволюции</a:t>
            </a:r>
            <a:r>
              <a:rPr lang="ru-RU" sz="3600"/>
              <a:t>» (</a:t>
            </a:r>
            <a:r>
              <a:rPr lang="en-US" sz="3600"/>
              <a:t>Nothing in Biology Makes Sense Except in the Light of Evolution).</a:t>
            </a:r>
            <a:r>
              <a:rPr lang="ru-RU" sz="3600"/>
              <a:t> 1973</a:t>
            </a:r>
          </a:p>
          <a:p>
            <a:r>
              <a:rPr lang="en-US"/>
              <a:t>Th. Dobzhansky</a:t>
            </a:r>
            <a:endParaRPr lang="en-US"/>
          </a:p>
          <a:p>
            <a:r>
              <a:rPr lang="ru-RU" err="1"/>
              <a:t>Добржанский, Феодосий Григорьевич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253866"/>
            <a:ext cx="2808312" cy="389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80486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Arial"/>
        <a:cs typeface="Arial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Arial"/>
        <a:cs typeface="Arial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Elemental</Template>
  <Company/>
  <PresentationFormat>On-screen Show (16:10)</PresentationFormat>
  <Paragraphs>83</Paragraphs>
  <Slides>27</Slides>
  <Notes>0</Notes>
  <TotalTime>2339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8">
      <vt:lpstr>Arial</vt:lpstr>
      <vt:lpstr>Calibri</vt:lpstr>
      <vt:lpstr>Arial Narrow</vt:lpstr>
      <vt:lpstr>Wingdings 2</vt:lpstr>
      <vt:lpstr>Wingdings</vt:lpstr>
      <vt:lpstr>Wingdings 3</vt:lpstr>
      <vt:lpstr>Lucida Sans</vt:lpstr>
      <vt:lpstr>Book Antiqua</vt:lpstr>
      <vt:lpstr>Arial Black</vt:lpstr>
      <vt:lpstr>Times New Roman</vt:lpstr>
      <vt:lpstr>Тема Office</vt:lpstr>
      <vt:lpstr>Гнездование хохлатого орла Nisaetus nipalensis orientalis на юге Хабаровского края</vt:lpstr>
      <vt:lpstr>Шестое массовое вымирание</vt:lpstr>
      <vt:lpstr>ВЫЖИВУТ ТОЛЬКО СЕРЫЕ</vt:lpstr>
      <vt:lpstr>ЭВОЛЮЦИЯ</vt:lpstr>
      <vt:lpstr>Адаптация – смысл жизни (Ж.Б. Ламарк, 1809)</vt:lpstr>
      <vt:lpstr>Закономерности формирования биоразнообразия во времени и пространстве</vt:lpstr>
      <vt:lpstr>Признание теории биоразнообразия «время-пространственная адаптационная теория» Н.П. Коломийцева ведущими учеными мира: Биогеография получила расширенное название – Biogeography. Biology Diversity across Space and Time</vt:lpstr>
      <vt:lpstr>Управление экосистемами</vt:lpstr>
      <vt:lpstr>Изучение экосистем</vt:lpstr>
      <vt:lpstr>Теоретическое и практическое значение</vt:lpstr>
      <vt:lpstr>Восточный хохлатый орёл Nisaetus nipalensis orientalis (Spizaetus nipalensis)</vt:lpstr>
      <vt:lpstr>Хохлатый орёл в Приморском крае</vt:lpstr>
      <vt:lpstr>PowerPoint Presentation</vt:lpstr>
      <vt:lpstr>Материал и методы</vt:lpstr>
      <vt:lpstr>Результаты исследования и обсуждение</vt:lpstr>
      <vt:lpstr>PowerPoint Presentation</vt:lpstr>
      <vt:lpstr>Результаты исследования и обсуждение</vt:lpstr>
      <vt:lpstr>Результаты исследования и обсуждение</vt:lpstr>
      <vt:lpstr>PowerPoint Presentation</vt:lpstr>
      <vt:lpstr>Питание</vt:lpstr>
      <vt:lpstr>Адаптация</vt:lpstr>
      <vt:lpstr>Результаты исследования и обсуждение</vt:lpstr>
      <vt:lpstr>Адаптация</vt:lpstr>
      <vt:lpstr>PowerPoint Presentation</vt:lpstr>
      <vt:lpstr>Заключение</vt:lpstr>
      <vt:lpstr>Задача на будущее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«Общие закономерности происхождения и эволюции живой материи  на её ранних и современном этапах»    коллектива авторов  под руководством Н.П. Коломийцева    на присуждение государственной премии Вологодской области по науке и технике – 2018</dc:title>
  <dc:creator>Nadezhda</dc:creator>
  <cp:lastModifiedBy>Максим Перковский</cp:lastModifiedBy>
  <cp:revision>210</cp:revision>
  <cp:lastPrinted>2024-09-18T13:27:16.000</cp:lastPrinted>
  <dcterms:created xsi:type="dcterms:W3CDTF">2018-07-08T07:46:37Z</dcterms:created>
  <dcterms:modified xsi:type="dcterms:W3CDTF">2024-10-02T18:01:00Z</dcterms:modified>
</cp:coreProperties>
</file>