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8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me\Desktop\&#1058;&#1077;&#1079;&#1080;&#1089;&#1099;%20&#1040;&#1089;&#1090;&#1088;&#1072;&#1093;&#1072;&#1085;&#1100;\&#1043;&#1072;&#1089;&#1090;&#1088;&#1086;&#1083;&#1080;&#1090;&#1099;%20&#1072;&#1085;&#1072;&#1083;&#1080;&#1079;\&#1075;&#1088;&#1072;&#1092;&#1080;&#1082;&#1080;%20&#1072;&#1089;&#1090;&#1088;&#1072;&#1093;&#1072;&#1085;&#1100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50795406245722"/>
          <c:y val="9.7933955566064004E-2"/>
          <c:w val="0.41530534671986752"/>
          <c:h val="0.652032081767961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32-450A-81DF-8733093C5C2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32-450A-81DF-8733093C5C2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32-450A-81DF-8733093C5C29}"/>
              </c:ext>
            </c:extLst>
          </c:dPt>
          <c:dPt>
            <c:idx val="3"/>
            <c:bubble3D val="0"/>
            <c:spPr>
              <a:solidFill>
                <a:srgbClr val="CCECFF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C32-450A-81DF-8733093C5C2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C32-450A-81DF-8733093C5C29}"/>
              </c:ext>
            </c:extLst>
          </c:dPt>
          <c:dLbls>
            <c:dLbl>
              <c:idx val="0"/>
              <c:layout>
                <c:manualLayout>
                  <c:x val="-0.11765790621390806"/>
                  <c:y val="-4.5644859410922129E-3"/>
                </c:manualLayout>
              </c:layout>
              <c:tx>
                <c:rich>
                  <a:bodyPr/>
                  <a:lstStyle/>
                  <a:p>
                    <a:fld id="{03C63A94-72D9-49C8-BDC7-E5E829AFAF3D}" type="VALUE">
                      <a:rPr lang="en-US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32-450A-81DF-8733093C5C29}"/>
                </c:ext>
              </c:extLst>
            </c:dLbl>
            <c:dLbl>
              <c:idx val="1"/>
              <c:layout>
                <c:manualLayout>
                  <c:x val="5.2417302157006844E-2"/>
                  <c:y val="-3.2570926298075127E-2"/>
                </c:manualLayout>
              </c:layout>
              <c:tx>
                <c:rich>
                  <a:bodyPr/>
                  <a:lstStyle/>
                  <a:p>
                    <a:fld id="{A88E36F0-5780-49CC-A4A5-EA38B1E1E13E}" type="VALUE">
                      <a:rPr lang="en-US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32-450A-81DF-8733093C5C29}"/>
                </c:ext>
              </c:extLst>
            </c:dLbl>
            <c:dLbl>
              <c:idx val="2"/>
              <c:layout>
                <c:manualLayout>
                  <c:x val="0.15483359312606926"/>
                  <c:y val="2.3245926341080216E-2"/>
                </c:manualLayout>
              </c:layout>
              <c:tx>
                <c:rich>
                  <a:bodyPr/>
                  <a:lstStyle/>
                  <a:p>
                    <a:fld id="{69AFA16A-77B7-4C74-9476-BFE3C2807F1D}" type="VALUE">
                      <a:rPr lang="en-US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C32-450A-81DF-8733093C5C29}"/>
                </c:ext>
              </c:extLst>
            </c:dLbl>
            <c:dLbl>
              <c:idx val="3"/>
              <c:layout>
                <c:manualLayout>
                  <c:x val="-0.17650366491517125"/>
                  <c:y val="-0.13385898805910387"/>
                </c:manualLayout>
              </c:layout>
              <c:tx>
                <c:rich>
                  <a:bodyPr/>
                  <a:lstStyle/>
                  <a:p>
                    <a:fld id="{EC00ED46-0D44-41A1-8BD2-14FBB39F291F}" type="VALUE">
                      <a:rPr lang="en-US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C32-450A-81DF-8733093C5C29}"/>
                </c:ext>
              </c:extLst>
            </c:dLbl>
            <c:dLbl>
              <c:idx val="4"/>
              <c:layout>
                <c:manualLayout>
                  <c:x val="0.14707645391172178"/>
                  <c:y val="8.455805655288183E-2"/>
                </c:manualLayout>
              </c:layout>
              <c:tx>
                <c:rich>
                  <a:bodyPr/>
                  <a:lstStyle/>
                  <a:p>
                    <a:fld id="{F80164FD-A3D0-4153-9858-FD1B29B6FE66}" type="VALUE">
                      <a:rPr lang="en-US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C32-450A-81DF-8733093C5C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Лист1!$O$1:$O$5</c:f>
              <c:strCache>
                <c:ptCount val="5"/>
                <c:pt idx="0">
                  <c:v>AMPHIBIA</c:v>
                </c:pt>
                <c:pt idx="1">
                  <c:v>SERPENTES</c:v>
                </c:pt>
                <c:pt idx="2">
                  <c:v>AVES</c:v>
                </c:pt>
                <c:pt idx="3">
                  <c:v>MAMMALIA</c:v>
                </c:pt>
                <c:pt idx="4">
                  <c:v>INSECTA</c:v>
                </c:pt>
              </c:strCache>
            </c:strRef>
          </c:cat>
          <c:val>
            <c:numRef>
              <c:f>Лист1!$P$1:$P$5</c:f>
              <c:numCache>
                <c:formatCode>0.0</c:formatCode>
                <c:ptCount val="5"/>
                <c:pt idx="0">
                  <c:v>0.14000000000000001</c:v>
                </c:pt>
                <c:pt idx="1">
                  <c:v>1.02</c:v>
                </c:pt>
                <c:pt idx="2">
                  <c:v>1.22</c:v>
                </c:pt>
                <c:pt idx="3">
                  <c:v>60.7</c:v>
                </c:pt>
                <c:pt idx="4">
                  <c:v>36.82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32-450A-81DF-8733093C5C2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27630077361634"/>
          <c:y val="0.75809935937500361"/>
          <c:w val="0.74149954596892742"/>
          <c:h val="0.20107613968567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83107457974607"/>
          <c:y val="6.6839004149377587E-2"/>
          <c:w val="0.76860224083810624"/>
          <c:h val="0.6889130536004343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Лист1!$B$8</c:f>
              <c:strCache>
                <c:ptCount val="1"/>
                <c:pt idx="0">
                  <c:v>Численность серых полевок (лето)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Лист1!$A$9:$A$16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2015</c:v>
                </c:pt>
                <c:pt idx="6">
                  <c:v>2016</c:v>
                </c:pt>
                <c:pt idx="7">
                  <c:v>2019</c:v>
                </c:pt>
              </c:numCache>
            </c:numRef>
          </c:cat>
          <c:val>
            <c:numRef>
              <c:f>Лист1!$B$9:$B$16</c:f>
              <c:numCache>
                <c:formatCode>0.00</c:formatCode>
                <c:ptCount val="8"/>
                <c:pt idx="0">
                  <c:v>0</c:v>
                </c:pt>
                <c:pt idx="1">
                  <c:v>5.333333333333333</c:v>
                </c:pt>
                <c:pt idx="2">
                  <c:v>5.0666666666666664</c:v>
                </c:pt>
                <c:pt idx="3">
                  <c:v>0.2</c:v>
                </c:pt>
                <c:pt idx="4">
                  <c:v>1.941747572815534</c:v>
                </c:pt>
                <c:pt idx="5">
                  <c:v>1.7333333333333334</c:v>
                </c:pt>
                <c:pt idx="6">
                  <c:v>4.3555555555555552</c:v>
                </c:pt>
                <c:pt idx="7">
                  <c:v>5.8327477160927614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38-487E-9436-7625F90DAB7E}"/>
            </c:ext>
          </c:extLst>
        </c:ser>
        <c:ser>
          <c:idx val="2"/>
          <c:order val="1"/>
          <c:tx>
            <c:strRef>
              <c:f>Лист1!$C$8</c:f>
              <c:strCache>
                <c:ptCount val="1"/>
                <c:pt idx="0">
                  <c:v>Численность серых полевок (весна)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Лист1!$A$9:$A$16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2015</c:v>
                </c:pt>
                <c:pt idx="6">
                  <c:v>2016</c:v>
                </c:pt>
                <c:pt idx="7">
                  <c:v>2019</c:v>
                </c:pt>
              </c:numCache>
            </c:numRef>
          </c:cat>
          <c:val>
            <c:numRef>
              <c:f>Лист1!$C$9:$C$16</c:f>
              <c:numCache>
                <c:formatCode>0.00</c:formatCode>
                <c:ptCount val="8"/>
                <c:pt idx="0">
                  <c:v>0</c:v>
                </c:pt>
                <c:pt idx="1">
                  <c:v>1.3333333333333333</c:v>
                </c:pt>
                <c:pt idx="2">
                  <c:v>2.6666666666666665</c:v>
                </c:pt>
                <c:pt idx="3">
                  <c:v>0.57471264367816088</c:v>
                </c:pt>
                <c:pt idx="4">
                  <c:v>1.5325670498084292</c:v>
                </c:pt>
                <c:pt idx="5">
                  <c:v>0.31897926634768742</c:v>
                </c:pt>
                <c:pt idx="6">
                  <c:v>1.3333333333333333</c:v>
                </c:pt>
                <c:pt idx="7">
                  <c:v>1.3333333333333333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38-487E-9436-7625F90DA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0940367"/>
        <c:axId val="240963407"/>
      </c:barChart>
      <c:catAx>
        <c:axId val="240940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963407"/>
        <c:crosses val="autoZero"/>
        <c:auto val="1"/>
        <c:lblAlgn val="ctr"/>
        <c:lblOffset val="100"/>
        <c:noMultiLvlLbl val="0"/>
      </c:catAx>
      <c:valAx>
        <c:axId val="240963407"/>
        <c:scaling>
          <c:orientation val="minMax"/>
          <c:max val="6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/>
                  <a:t>Численность (ловушко-сутки)</a:t>
                </a:r>
              </a:p>
            </c:rich>
          </c:tx>
          <c:layout>
            <c:manualLayout>
              <c:xMode val="edge"/>
              <c:yMode val="edge"/>
              <c:x val="0"/>
              <c:y val="0.10619952128054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940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8BDFD-CA5E-4D67-8523-37339D899637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9E17A4D-30AE-4607-9091-BCB8EFD5D76A}">
      <dgm:prSet custT="1"/>
      <dgm:spPr/>
      <dgm:t>
        <a:bodyPr/>
        <a:lstStyle/>
        <a:p>
          <a:r>
            <a:rPr lang="ru-RU" sz="2000" b="0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Перетирание пищи в мускульном желудке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64A40-BA1B-4EB7-B7DC-6488A000AFA3}" type="parTrans" cxnId="{D9920AAC-1583-4B11-BE3D-E5479226164F}">
      <dgm:prSet/>
      <dgm:spPr/>
      <dgm:t>
        <a:bodyPr/>
        <a:lstStyle/>
        <a:p>
          <a:endParaRPr lang="en-US"/>
        </a:p>
      </dgm:t>
    </dgm:pt>
    <dgm:pt modelId="{1E5A3EF7-3593-4715-9C82-1B40F2A6D31A}" type="sibTrans" cxnId="{D9920AAC-1583-4B11-BE3D-E5479226164F}">
      <dgm:prSet/>
      <dgm:spPr/>
      <dgm:t>
        <a:bodyPr/>
        <a:lstStyle/>
        <a:p>
          <a:endParaRPr lang="en-US"/>
        </a:p>
      </dgm:t>
    </dgm:pt>
    <dgm:pt modelId="{D41DE924-4701-42DA-960D-44A938E3BAC1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</a:t>
          </a:r>
          <a:r>
            <a:rPr lang="ru-RU" sz="2000" b="0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егуляция минерального и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sz="2000" b="0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бщего обмена веществ в организме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0EDA8-7819-4DF9-8E81-471717AE2EAB}" type="parTrans" cxnId="{BB82D382-76B2-4C3A-804E-D57529DAF193}">
      <dgm:prSet/>
      <dgm:spPr/>
      <dgm:t>
        <a:bodyPr/>
        <a:lstStyle/>
        <a:p>
          <a:endParaRPr lang="en-US"/>
        </a:p>
      </dgm:t>
    </dgm:pt>
    <dgm:pt modelId="{587616E9-2210-4BE4-A4AB-FCB4AAE8A88E}" type="sibTrans" cxnId="{BB82D382-76B2-4C3A-804E-D57529DAF193}">
      <dgm:prSet/>
      <dgm:spPr/>
      <dgm:t>
        <a:bodyPr/>
        <a:lstStyle/>
        <a:p>
          <a:endParaRPr lang="en-US"/>
        </a:p>
      </dgm:t>
    </dgm:pt>
    <dgm:pt modelId="{21E4C679-D509-46B2-BA86-EC2125624B33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Минеральная подкормка за счет истирания и растворения минералов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AEBC9-3552-4811-A7BB-46763F274C58}" type="parTrans" cxnId="{C0B2702C-675E-405D-B1AD-28E7D53E0B2E}">
      <dgm:prSet/>
      <dgm:spPr/>
      <dgm:t>
        <a:bodyPr/>
        <a:lstStyle/>
        <a:p>
          <a:endParaRPr lang="en-US"/>
        </a:p>
      </dgm:t>
    </dgm:pt>
    <dgm:pt modelId="{18DD8E9D-1968-4412-9D90-D7EFCF74F1D9}" type="sibTrans" cxnId="{C0B2702C-675E-405D-B1AD-28E7D53E0B2E}">
      <dgm:prSet/>
      <dgm:spPr/>
      <dgm:t>
        <a:bodyPr/>
        <a:lstStyle/>
        <a:p>
          <a:endParaRPr lang="en-US"/>
        </a:p>
      </dgm:t>
    </dgm:pt>
    <dgm:pt modelId="{05A69DC7-4F16-4C8E-B75E-AD809B28711B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Очистка с помощью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гастролитов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пищеварительного тракта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C7685-4C22-447C-A05E-C1278E8ECEC9}" type="parTrans" cxnId="{5AAB21E8-C814-4227-BFC1-AEAC481F09EB}">
      <dgm:prSet/>
      <dgm:spPr/>
      <dgm:t>
        <a:bodyPr/>
        <a:lstStyle/>
        <a:p>
          <a:endParaRPr lang="en-US"/>
        </a:p>
      </dgm:t>
    </dgm:pt>
    <dgm:pt modelId="{1717F9E5-FCD6-45D3-A947-C23CC25CA1AA}" type="sibTrans" cxnId="{5AAB21E8-C814-4227-BFC1-AEAC481F09EB}">
      <dgm:prSet/>
      <dgm:spPr/>
      <dgm:t>
        <a:bodyPr/>
        <a:lstStyle/>
        <a:p>
          <a:endParaRPr lang="en-US"/>
        </a:p>
      </dgm:t>
    </dgm:pt>
    <dgm:pt modelId="{7CDB7630-EC40-4140-A83F-DD2E3438C66D}" type="pres">
      <dgm:prSet presAssocID="{3148BDFD-CA5E-4D67-8523-37339D89963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9F413E-CE7C-41C4-933B-4EABD5B7BE3E}" type="pres">
      <dgm:prSet presAssocID="{69E17A4D-30AE-4607-9091-BCB8EFD5D76A}" presName="hierRoot1" presStyleCnt="0"/>
      <dgm:spPr/>
    </dgm:pt>
    <dgm:pt modelId="{6F626348-8BA3-41CF-B1B7-59C8C440A197}" type="pres">
      <dgm:prSet presAssocID="{69E17A4D-30AE-4607-9091-BCB8EFD5D76A}" presName="composite" presStyleCnt="0"/>
      <dgm:spPr/>
    </dgm:pt>
    <dgm:pt modelId="{53205A22-0BD1-4910-9DB8-68FBD20690CA}" type="pres">
      <dgm:prSet presAssocID="{69E17A4D-30AE-4607-9091-BCB8EFD5D76A}" presName="background" presStyleLbl="node0" presStyleIdx="0" presStyleCnt="4"/>
      <dgm:spPr/>
    </dgm:pt>
    <dgm:pt modelId="{3DC2C3A8-482F-4D15-A3BD-4DA1C63012E9}" type="pres">
      <dgm:prSet presAssocID="{69E17A4D-30AE-4607-9091-BCB8EFD5D76A}" presName="text" presStyleLbl="fgAcc0" presStyleIdx="0" presStyleCnt="4">
        <dgm:presLayoutVars>
          <dgm:chPref val="3"/>
        </dgm:presLayoutVars>
      </dgm:prSet>
      <dgm:spPr/>
    </dgm:pt>
    <dgm:pt modelId="{CA202830-1B6D-4B05-B68C-CA55A3983BC2}" type="pres">
      <dgm:prSet presAssocID="{69E17A4D-30AE-4607-9091-BCB8EFD5D76A}" presName="hierChild2" presStyleCnt="0"/>
      <dgm:spPr/>
    </dgm:pt>
    <dgm:pt modelId="{D9588095-870F-42A9-B1A3-AD1DA13E2F9C}" type="pres">
      <dgm:prSet presAssocID="{D41DE924-4701-42DA-960D-44A938E3BAC1}" presName="hierRoot1" presStyleCnt="0"/>
      <dgm:spPr/>
    </dgm:pt>
    <dgm:pt modelId="{EF60984D-621D-4620-8874-E31B68F61744}" type="pres">
      <dgm:prSet presAssocID="{D41DE924-4701-42DA-960D-44A938E3BAC1}" presName="composite" presStyleCnt="0"/>
      <dgm:spPr/>
    </dgm:pt>
    <dgm:pt modelId="{5888588D-9A9F-4552-9BF7-32C013EBBF80}" type="pres">
      <dgm:prSet presAssocID="{D41DE924-4701-42DA-960D-44A938E3BAC1}" presName="background" presStyleLbl="node0" presStyleIdx="1" presStyleCnt="4"/>
      <dgm:spPr/>
    </dgm:pt>
    <dgm:pt modelId="{2B8277C3-98F9-4731-B1D9-790AF1B7F635}" type="pres">
      <dgm:prSet presAssocID="{D41DE924-4701-42DA-960D-44A938E3BAC1}" presName="text" presStyleLbl="fgAcc0" presStyleIdx="1" presStyleCnt="4">
        <dgm:presLayoutVars>
          <dgm:chPref val="3"/>
        </dgm:presLayoutVars>
      </dgm:prSet>
      <dgm:spPr/>
    </dgm:pt>
    <dgm:pt modelId="{D738F2DB-5CC0-4A2B-9F39-170D91C69310}" type="pres">
      <dgm:prSet presAssocID="{D41DE924-4701-42DA-960D-44A938E3BAC1}" presName="hierChild2" presStyleCnt="0"/>
      <dgm:spPr/>
    </dgm:pt>
    <dgm:pt modelId="{75AD70F6-0F7A-4092-B285-26EAFA6335EA}" type="pres">
      <dgm:prSet presAssocID="{21E4C679-D509-46B2-BA86-EC2125624B33}" presName="hierRoot1" presStyleCnt="0"/>
      <dgm:spPr/>
    </dgm:pt>
    <dgm:pt modelId="{238ACED7-BFD0-464D-AD46-D19B1CFBA92B}" type="pres">
      <dgm:prSet presAssocID="{21E4C679-D509-46B2-BA86-EC2125624B33}" presName="composite" presStyleCnt="0"/>
      <dgm:spPr/>
    </dgm:pt>
    <dgm:pt modelId="{5D9DB06B-A5A5-4E0B-B503-CF3C0B4DD3BD}" type="pres">
      <dgm:prSet presAssocID="{21E4C679-D509-46B2-BA86-EC2125624B33}" presName="background" presStyleLbl="node0" presStyleIdx="2" presStyleCnt="4"/>
      <dgm:spPr/>
    </dgm:pt>
    <dgm:pt modelId="{BBE3FFFA-793D-44E7-A0E8-6F2B3376DAF4}" type="pres">
      <dgm:prSet presAssocID="{21E4C679-D509-46B2-BA86-EC2125624B33}" presName="text" presStyleLbl="fgAcc0" presStyleIdx="2" presStyleCnt="4">
        <dgm:presLayoutVars>
          <dgm:chPref val="3"/>
        </dgm:presLayoutVars>
      </dgm:prSet>
      <dgm:spPr/>
    </dgm:pt>
    <dgm:pt modelId="{4A7930A8-3B7F-4388-856E-33AAB7665258}" type="pres">
      <dgm:prSet presAssocID="{21E4C679-D509-46B2-BA86-EC2125624B33}" presName="hierChild2" presStyleCnt="0"/>
      <dgm:spPr/>
    </dgm:pt>
    <dgm:pt modelId="{B0734EA7-92BB-4A15-B871-7BC0B2A8356C}" type="pres">
      <dgm:prSet presAssocID="{05A69DC7-4F16-4C8E-B75E-AD809B28711B}" presName="hierRoot1" presStyleCnt="0"/>
      <dgm:spPr/>
    </dgm:pt>
    <dgm:pt modelId="{07FC6F8B-F2B9-4191-961F-4C3EF856237F}" type="pres">
      <dgm:prSet presAssocID="{05A69DC7-4F16-4C8E-B75E-AD809B28711B}" presName="composite" presStyleCnt="0"/>
      <dgm:spPr/>
    </dgm:pt>
    <dgm:pt modelId="{6E07060E-B8C6-4E80-9FA7-BF0194C03490}" type="pres">
      <dgm:prSet presAssocID="{05A69DC7-4F16-4C8E-B75E-AD809B28711B}" presName="background" presStyleLbl="node0" presStyleIdx="3" presStyleCnt="4"/>
      <dgm:spPr/>
    </dgm:pt>
    <dgm:pt modelId="{2270D5D5-F524-422E-A89C-767CE60B3005}" type="pres">
      <dgm:prSet presAssocID="{05A69DC7-4F16-4C8E-B75E-AD809B28711B}" presName="text" presStyleLbl="fgAcc0" presStyleIdx="3" presStyleCnt="4">
        <dgm:presLayoutVars>
          <dgm:chPref val="3"/>
        </dgm:presLayoutVars>
      </dgm:prSet>
      <dgm:spPr/>
    </dgm:pt>
    <dgm:pt modelId="{7C50C4C7-EB33-4772-BB2C-B5EDD4F48294}" type="pres">
      <dgm:prSet presAssocID="{05A69DC7-4F16-4C8E-B75E-AD809B28711B}" presName="hierChild2" presStyleCnt="0"/>
      <dgm:spPr/>
    </dgm:pt>
  </dgm:ptLst>
  <dgm:cxnLst>
    <dgm:cxn modelId="{C0B2702C-675E-405D-B1AD-28E7D53E0B2E}" srcId="{3148BDFD-CA5E-4D67-8523-37339D899637}" destId="{21E4C679-D509-46B2-BA86-EC2125624B33}" srcOrd="2" destOrd="0" parTransId="{8C2AEBC9-3552-4811-A7BB-46763F274C58}" sibTransId="{18DD8E9D-1968-4412-9D90-D7EFCF74F1D9}"/>
    <dgm:cxn modelId="{80CF5453-671E-45E6-9A0C-F443AC13F712}" type="presOf" srcId="{05A69DC7-4F16-4C8E-B75E-AD809B28711B}" destId="{2270D5D5-F524-422E-A89C-767CE60B3005}" srcOrd="0" destOrd="0" presId="urn:microsoft.com/office/officeart/2005/8/layout/hierarchy1"/>
    <dgm:cxn modelId="{83D81B56-234B-43E0-8AF1-D5DD866FB7F2}" type="presOf" srcId="{21E4C679-D509-46B2-BA86-EC2125624B33}" destId="{BBE3FFFA-793D-44E7-A0E8-6F2B3376DAF4}" srcOrd="0" destOrd="0" presId="urn:microsoft.com/office/officeart/2005/8/layout/hierarchy1"/>
    <dgm:cxn modelId="{BB82D382-76B2-4C3A-804E-D57529DAF193}" srcId="{3148BDFD-CA5E-4D67-8523-37339D899637}" destId="{D41DE924-4701-42DA-960D-44A938E3BAC1}" srcOrd="1" destOrd="0" parTransId="{4790EDA8-7819-4DF9-8E81-471717AE2EAB}" sibTransId="{587616E9-2210-4BE4-A4AB-FCB4AAE8A88E}"/>
    <dgm:cxn modelId="{20E3DF86-91A8-46BB-B4B4-14BF128CC54A}" type="presOf" srcId="{D41DE924-4701-42DA-960D-44A938E3BAC1}" destId="{2B8277C3-98F9-4731-B1D9-790AF1B7F635}" srcOrd="0" destOrd="0" presId="urn:microsoft.com/office/officeart/2005/8/layout/hierarchy1"/>
    <dgm:cxn modelId="{D9920AAC-1583-4B11-BE3D-E5479226164F}" srcId="{3148BDFD-CA5E-4D67-8523-37339D899637}" destId="{69E17A4D-30AE-4607-9091-BCB8EFD5D76A}" srcOrd="0" destOrd="0" parTransId="{00B64A40-BA1B-4EB7-B7DC-6488A000AFA3}" sibTransId="{1E5A3EF7-3593-4715-9C82-1B40F2A6D31A}"/>
    <dgm:cxn modelId="{304785CE-61E5-4FE7-AC2A-D5E57ABF7A9B}" type="presOf" srcId="{3148BDFD-CA5E-4D67-8523-37339D899637}" destId="{7CDB7630-EC40-4140-A83F-DD2E3438C66D}" srcOrd="0" destOrd="0" presId="urn:microsoft.com/office/officeart/2005/8/layout/hierarchy1"/>
    <dgm:cxn modelId="{2718A2DE-9F77-4AE3-B086-7CB848EB4177}" type="presOf" srcId="{69E17A4D-30AE-4607-9091-BCB8EFD5D76A}" destId="{3DC2C3A8-482F-4D15-A3BD-4DA1C63012E9}" srcOrd="0" destOrd="0" presId="urn:microsoft.com/office/officeart/2005/8/layout/hierarchy1"/>
    <dgm:cxn modelId="{5AAB21E8-C814-4227-BFC1-AEAC481F09EB}" srcId="{3148BDFD-CA5E-4D67-8523-37339D899637}" destId="{05A69DC7-4F16-4C8E-B75E-AD809B28711B}" srcOrd="3" destOrd="0" parTransId="{9F9C7685-4C22-447C-A05E-C1278E8ECEC9}" sibTransId="{1717F9E5-FCD6-45D3-A947-C23CC25CA1AA}"/>
    <dgm:cxn modelId="{9B02D87C-1E30-4BFE-994B-0F3895E6BD84}" type="presParOf" srcId="{7CDB7630-EC40-4140-A83F-DD2E3438C66D}" destId="{EC9F413E-CE7C-41C4-933B-4EABD5B7BE3E}" srcOrd="0" destOrd="0" presId="urn:microsoft.com/office/officeart/2005/8/layout/hierarchy1"/>
    <dgm:cxn modelId="{54AE5458-7490-423F-9D81-2BEB612248F8}" type="presParOf" srcId="{EC9F413E-CE7C-41C4-933B-4EABD5B7BE3E}" destId="{6F626348-8BA3-41CF-B1B7-59C8C440A197}" srcOrd="0" destOrd="0" presId="urn:microsoft.com/office/officeart/2005/8/layout/hierarchy1"/>
    <dgm:cxn modelId="{E3935A7D-8D57-40EC-AF89-895318F5006E}" type="presParOf" srcId="{6F626348-8BA3-41CF-B1B7-59C8C440A197}" destId="{53205A22-0BD1-4910-9DB8-68FBD20690CA}" srcOrd="0" destOrd="0" presId="urn:microsoft.com/office/officeart/2005/8/layout/hierarchy1"/>
    <dgm:cxn modelId="{793D01E1-A420-4DDD-B4D3-B5B8FE4FF3EE}" type="presParOf" srcId="{6F626348-8BA3-41CF-B1B7-59C8C440A197}" destId="{3DC2C3A8-482F-4D15-A3BD-4DA1C63012E9}" srcOrd="1" destOrd="0" presId="urn:microsoft.com/office/officeart/2005/8/layout/hierarchy1"/>
    <dgm:cxn modelId="{EC4B5378-AAC1-4886-AF58-939204B126D7}" type="presParOf" srcId="{EC9F413E-CE7C-41C4-933B-4EABD5B7BE3E}" destId="{CA202830-1B6D-4B05-B68C-CA55A3983BC2}" srcOrd="1" destOrd="0" presId="urn:microsoft.com/office/officeart/2005/8/layout/hierarchy1"/>
    <dgm:cxn modelId="{743ACCCA-B70C-4FA5-8F93-1F923BA78D8C}" type="presParOf" srcId="{7CDB7630-EC40-4140-A83F-DD2E3438C66D}" destId="{D9588095-870F-42A9-B1A3-AD1DA13E2F9C}" srcOrd="1" destOrd="0" presId="urn:microsoft.com/office/officeart/2005/8/layout/hierarchy1"/>
    <dgm:cxn modelId="{001C2C86-5970-438D-9FC7-998B3B4120E6}" type="presParOf" srcId="{D9588095-870F-42A9-B1A3-AD1DA13E2F9C}" destId="{EF60984D-621D-4620-8874-E31B68F61744}" srcOrd="0" destOrd="0" presId="urn:microsoft.com/office/officeart/2005/8/layout/hierarchy1"/>
    <dgm:cxn modelId="{BC4CD0AD-2B5F-4B89-95CE-19C027ADAF21}" type="presParOf" srcId="{EF60984D-621D-4620-8874-E31B68F61744}" destId="{5888588D-9A9F-4552-9BF7-32C013EBBF80}" srcOrd="0" destOrd="0" presId="urn:microsoft.com/office/officeart/2005/8/layout/hierarchy1"/>
    <dgm:cxn modelId="{C8CEA848-D407-4272-83D4-A7437DE1F4E0}" type="presParOf" srcId="{EF60984D-621D-4620-8874-E31B68F61744}" destId="{2B8277C3-98F9-4731-B1D9-790AF1B7F635}" srcOrd="1" destOrd="0" presId="urn:microsoft.com/office/officeart/2005/8/layout/hierarchy1"/>
    <dgm:cxn modelId="{DAF0DB5C-3221-4C1F-9151-D152F63E3C44}" type="presParOf" srcId="{D9588095-870F-42A9-B1A3-AD1DA13E2F9C}" destId="{D738F2DB-5CC0-4A2B-9F39-170D91C69310}" srcOrd="1" destOrd="0" presId="urn:microsoft.com/office/officeart/2005/8/layout/hierarchy1"/>
    <dgm:cxn modelId="{632298EE-4289-48E2-8652-AF8F28ED4DEC}" type="presParOf" srcId="{7CDB7630-EC40-4140-A83F-DD2E3438C66D}" destId="{75AD70F6-0F7A-4092-B285-26EAFA6335EA}" srcOrd="2" destOrd="0" presId="urn:microsoft.com/office/officeart/2005/8/layout/hierarchy1"/>
    <dgm:cxn modelId="{344BF19E-DCDD-461F-9BAB-90994036D0B4}" type="presParOf" srcId="{75AD70F6-0F7A-4092-B285-26EAFA6335EA}" destId="{238ACED7-BFD0-464D-AD46-D19B1CFBA92B}" srcOrd="0" destOrd="0" presId="urn:microsoft.com/office/officeart/2005/8/layout/hierarchy1"/>
    <dgm:cxn modelId="{EA5325B4-30B7-4191-9757-1909A922A284}" type="presParOf" srcId="{238ACED7-BFD0-464D-AD46-D19B1CFBA92B}" destId="{5D9DB06B-A5A5-4E0B-B503-CF3C0B4DD3BD}" srcOrd="0" destOrd="0" presId="urn:microsoft.com/office/officeart/2005/8/layout/hierarchy1"/>
    <dgm:cxn modelId="{CA3E6EA1-69F7-44BC-AE74-14D4F4AB08E4}" type="presParOf" srcId="{238ACED7-BFD0-464D-AD46-D19B1CFBA92B}" destId="{BBE3FFFA-793D-44E7-A0E8-6F2B3376DAF4}" srcOrd="1" destOrd="0" presId="urn:microsoft.com/office/officeart/2005/8/layout/hierarchy1"/>
    <dgm:cxn modelId="{F5F87AA8-492D-4E76-8CC4-00F16010126B}" type="presParOf" srcId="{75AD70F6-0F7A-4092-B285-26EAFA6335EA}" destId="{4A7930A8-3B7F-4388-856E-33AAB7665258}" srcOrd="1" destOrd="0" presId="urn:microsoft.com/office/officeart/2005/8/layout/hierarchy1"/>
    <dgm:cxn modelId="{515605B4-A744-4E2F-B643-0FD58CF19958}" type="presParOf" srcId="{7CDB7630-EC40-4140-A83F-DD2E3438C66D}" destId="{B0734EA7-92BB-4A15-B871-7BC0B2A8356C}" srcOrd="3" destOrd="0" presId="urn:microsoft.com/office/officeart/2005/8/layout/hierarchy1"/>
    <dgm:cxn modelId="{03D02430-8214-4665-A20F-D688444A82AB}" type="presParOf" srcId="{B0734EA7-92BB-4A15-B871-7BC0B2A8356C}" destId="{07FC6F8B-F2B9-4191-961F-4C3EF856237F}" srcOrd="0" destOrd="0" presId="urn:microsoft.com/office/officeart/2005/8/layout/hierarchy1"/>
    <dgm:cxn modelId="{607A9331-4A31-4FAD-BCA8-A84E039D0B64}" type="presParOf" srcId="{07FC6F8B-F2B9-4191-961F-4C3EF856237F}" destId="{6E07060E-B8C6-4E80-9FA7-BF0194C03490}" srcOrd="0" destOrd="0" presId="urn:microsoft.com/office/officeart/2005/8/layout/hierarchy1"/>
    <dgm:cxn modelId="{57C04E78-109D-4641-BFCF-A4CE9C829444}" type="presParOf" srcId="{07FC6F8B-F2B9-4191-961F-4C3EF856237F}" destId="{2270D5D5-F524-422E-A89C-767CE60B3005}" srcOrd="1" destOrd="0" presId="urn:microsoft.com/office/officeart/2005/8/layout/hierarchy1"/>
    <dgm:cxn modelId="{E4AC9D29-7DB2-482C-9992-7B2BC1819BEE}" type="presParOf" srcId="{B0734EA7-92BB-4A15-B871-7BC0B2A8356C}" destId="{7C50C4C7-EB33-4772-BB2C-B5EDD4F482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05A22-0BD1-4910-9DB8-68FBD20690CA}">
      <dsp:nvSpPr>
        <dsp:cNvPr id="0" name=""/>
        <dsp:cNvSpPr/>
      </dsp:nvSpPr>
      <dsp:spPr>
        <a:xfrm>
          <a:off x="3447" y="235798"/>
          <a:ext cx="2461456" cy="1563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2C3A8-482F-4D15-A3BD-4DA1C63012E9}">
      <dsp:nvSpPr>
        <dsp:cNvPr id="0" name=""/>
        <dsp:cNvSpPr/>
      </dsp:nvSpPr>
      <dsp:spPr>
        <a:xfrm>
          <a:off x="276942" y="495618"/>
          <a:ext cx="2461456" cy="156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Перетирание пищи в мускульном желудке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721" y="541397"/>
        <a:ext cx="2369898" cy="1471466"/>
      </dsp:txXfrm>
    </dsp:sp>
    <dsp:sp modelId="{5888588D-9A9F-4552-9BF7-32C013EBBF80}">
      <dsp:nvSpPr>
        <dsp:cNvPr id="0" name=""/>
        <dsp:cNvSpPr/>
      </dsp:nvSpPr>
      <dsp:spPr>
        <a:xfrm>
          <a:off x="3011893" y="235798"/>
          <a:ext cx="2461456" cy="1563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277C3-98F9-4731-B1D9-790AF1B7F635}">
      <dsp:nvSpPr>
        <dsp:cNvPr id="0" name=""/>
        <dsp:cNvSpPr/>
      </dsp:nvSpPr>
      <dsp:spPr>
        <a:xfrm>
          <a:off x="3285388" y="495618"/>
          <a:ext cx="2461456" cy="156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</a:t>
          </a:r>
          <a:r>
            <a:rPr lang="ru-RU" sz="2000" b="0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егуляция минерального и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  <a:r>
            <a:rPr lang="ru-RU" sz="2000" b="0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бщего обмена веществ в организме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1167" y="541397"/>
        <a:ext cx="2369898" cy="1471466"/>
      </dsp:txXfrm>
    </dsp:sp>
    <dsp:sp modelId="{5D9DB06B-A5A5-4E0B-B503-CF3C0B4DD3BD}">
      <dsp:nvSpPr>
        <dsp:cNvPr id="0" name=""/>
        <dsp:cNvSpPr/>
      </dsp:nvSpPr>
      <dsp:spPr>
        <a:xfrm>
          <a:off x="6020340" y="235798"/>
          <a:ext cx="2461456" cy="1563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3FFFA-793D-44E7-A0E8-6F2B3376DAF4}">
      <dsp:nvSpPr>
        <dsp:cNvPr id="0" name=""/>
        <dsp:cNvSpPr/>
      </dsp:nvSpPr>
      <dsp:spPr>
        <a:xfrm>
          <a:off x="6293835" y="495618"/>
          <a:ext cx="2461456" cy="156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Минеральная подкормка за счет истирания и растворения минералов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9614" y="541397"/>
        <a:ext cx="2369898" cy="1471466"/>
      </dsp:txXfrm>
    </dsp:sp>
    <dsp:sp modelId="{6E07060E-B8C6-4E80-9FA7-BF0194C03490}">
      <dsp:nvSpPr>
        <dsp:cNvPr id="0" name=""/>
        <dsp:cNvSpPr/>
      </dsp:nvSpPr>
      <dsp:spPr>
        <a:xfrm>
          <a:off x="9028786" y="235798"/>
          <a:ext cx="2461456" cy="1563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0D5D5-F524-422E-A89C-767CE60B3005}">
      <dsp:nvSpPr>
        <dsp:cNvPr id="0" name=""/>
        <dsp:cNvSpPr/>
      </dsp:nvSpPr>
      <dsp:spPr>
        <a:xfrm>
          <a:off x="9302281" y="495618"/>
          <a:ext cx="2461456" cy="1563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Очистка с помощью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гастролитов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пищеварительного тракта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48060" y="541397"/>
        <a:ext cx="2369898" cy="1471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0.61495</cdr:x>
      <cdr:y>0.25916</cdr:y>
    </cdr:from>
    <cdr:to>
      <cdr:x>1</cdr:x>
      <cdr:y>0.40643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8595882-8274-60B1-99A4-55234B726513}"/>
            </a:ext>
          </a:extLst>
        </cdr:cNvPr>
        <cdr:cNvSpPr txBox="1"/>
      </cdr:nvSpPr>
      <cdr:spPr>
        <a:xfrm xmlns:a="http://schemas.openxmlformats.org/drawingml/2006/main">
          <a:off x="5362318" y="1439391"/>
          <a:ext cx="3357589" cy="817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0.35486</cdr:x>
      <cdr:y>0.13527</cdr:y>
    </cdr:from>
    <cdr:to>
      <cdr:x>0.41167</cdr:x>
      <cdr:y>0.21965</cdr:y>
    </cdr:to>
    <cdr:pic>
      <cdr:nvPicPr>
        <cdr:cNvPr id="2" name="Рисунок 1" descr="Флажок со сплошной заливкой">
          <a:extLst xmlns:a="http://schemas.openxmlformats.org/drawingml/2006/main">
            <a:ext uri="{FF2B5EF4-FFF2-40B4-BE49-F238E27FC236}">
              <a16:creationId xmlns:a16="http://schemas.microsoft.com/office/drawing/2014/main" id="{57A0069E-5ADE-AED4-22E6-BDFBA918392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620978" y="687386"/>
          <a:ext cx="419617" cy="42875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C8D51-086F-45C7-85EB-8DFECF94A6D0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1B811-EAA9-4E72-8CFF-22C541907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808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1B811-EAA9-4E72-8CFF-22C541907C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3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1B811-EAA9-4E72-8CFF-22C541907C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3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91EFF-3BC9-994F-BA40-E903E8917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EED39D-464A-CA14-4595-60EEFC4B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FCCEC-3327-98B1-037B-69FD2FEBE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1DC3-57F1-4C8D-B6AE-8C2A84FE3EEE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929F6-C248-A911-9F70-19498616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663A7-77B7-2073-2B71-522527F8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7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BB647-3DA0-C17F-4C34-B708BA9D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72FE9-6C6F-930E-6E9D-B0A275F3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C4D0E-AAA5-8CCF-912E-308BEA63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B849-4FEA-4B90-B90C-984BE57CD33A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2F47C-7E77-A9BA-05A0-04168191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4797BB-3452-2A05-EA20-294B67B9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9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418506-BD97-1C0A-94B3-DA6C5D3CE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68C27B-C5E9-769B-5FC9-E4E214352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BE047-8265-329C-FA9B-F814B914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6F65-284E-4A66-AC71-FED34D1A8CE2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EF5B5E-8BC6-3DC8-D369-7378686C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A45C9-7912-B16F-589B-8F98BA90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7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F5109-792E-F982-D92C-C5489CA8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BBD21-2F38-A3C2-F10D-594DA4ECC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D4E9B6-BDE4-A960-865C-03B265E1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EA1B-9988-49E4-9D8D-65A7F354686D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D69E4-78B6-1FC0-964F-8A4A1091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14A90A-2302-8623-D54A-D83AFAF2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0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F529-2396-51E5-CDF8-E6D892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F9084-AC97-6971-02EF-4E78760E8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7DC82-C613-5635-CE71-69196890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3FCE-91BE-4C51-9C27-399968D8DE4F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10DA0A-1ACA-9E1E-6ACD-1756B8EC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E74C6-137D-0887-F235-225C70A3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3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885C0-D859-9F14-8166-7AD4D1E5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0DA3F-E09A-91FD-F7B3-E04FE7237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8AF8B3-4D81-7FB2-29DA-E26200BB7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1ABEE0-3549-CADD-34C2-D9058F1B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AFE39-60BC-46A1-913A-557FDA273E7D}" type="datetime1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E69617-11CB-EE6C-4152-5B26679F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51DDD6-EDA7-BF3F-7977-799B2E1E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0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66833-056A-2B10-C891-6BA94DD1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75E368-993B-1A1A-342C-FCCC8A622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2B0F66-D3C4-505C-E3BC-37F29381B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D6630F-121C-1CF4-2346-7B58E5EB2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3FA303-AB99-8A75-94D7-6ACAC2C74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982E16-42EE-F9B8-63D3-A4DE9595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8ACB-E0AB-4231-8398-E93F1021669F}" type="datetime1">
              <a:rPr lang="ru-RU" smtClean="0"/>
              <a:t>24.09.2024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FD6BDD-458D-A863-9E0E-7B593E34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8AB203-E27C-D8FF-73C1-E6E477A3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9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6BB30-F2B7-36E0-AD63-03EB394F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57ACAD-BB11-F333-D527-F159B25F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37B3-2E2F-4349-A15B-150638325650}" type="datetime1">
              <a:rPr lang="ru-RU" smtClean="0"/>
              <a:t>24.09.2024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F499CA-846A-394B-4DDC-CD6B10C0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A87A78-C564-358F-597E-AF197897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C4A48D-E2D0-E8F8-9E68-FB39B2FF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9A0-3F2A-43CB-B00F-CE1AED656C92}" type="datetime1">
              <a:rPr lang="ru-RU" smtClean="0"/>
              <a:t>24.09.2024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40A19E-2CDF-507F-81DB-37BA5B898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2A7CE7-EBF9-E87D-0E84-C1A26A8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9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2F949-C0EA-6046-393B-8F00A669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FD4EAF-4640-476C-21C8-8651F57C9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5DE557-2061-DB34-A1B4-5BDF2C172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A0EFC6-E181-07A4-3A58-A836356C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4453-AF6A-4555-8A7F-85059D4727B5}" type="datetime1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9C0A7D-505E-7230-D893-7BA803BE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5FA58C-351B-7A31-83D8-EF805E1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5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8E1AE-860F-0A80-2507-F068D3F9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0FE6AE-9DFA-4903-FEE9-42F819DF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C467F0-4C04-D575-1C1C-DFF17B753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8DA64E-6251-80DC-CADA-12D84D0F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00E4-D82D-4D92-BFC7-AE0711B0E6A4}" type="datetime1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0D9D59-CBB6-FB7E-BB05-98197928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8552FA-BAB1-DD96-3B32-D450110C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AAD2-A25F-073E-5EDB-F9C5B35A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9B807B-D7DC-78E9-CBA4-2F20C9CE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CF0F95-E144-2316-9FA9-54D6924F3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DC0A8D-7CAC-4376-9B2D-4F498D0E7F09}" type="datetime1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C24BA9-EEF1-5E3D-E765-8C18E984E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2DA8B-CCC3-843A-B4A0-041BE5971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E893F1-7FD3-41C2-8636-850C9AB84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736x/ac/bb/c9/acbbc9e7b54d9135457de706ea351ebd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3.wdp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E0B0E-FF09-8D89-3AE5-F12C9C334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557" y="2561385"/>
            <a:ext cx="9878886" cy="6186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РОЛЬ ГАСТРОЛИТОВ В ПИТАНИИ ХИЩНЫХ ПТИЦ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5ACBA2-D9F4-1019-41E4-87254BCAB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7" t="19676" r="19684" b="5502"/>
          <a:stretch/>
        </p:blipFill>
        <p:spPr>
          <a:xfrm>
            <a:off x="9591472" y="352990"/>
            <a:ext cx="1889328" cy="18322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C20947-81DF-F166-D7CF-25CEDF1FF508}"/>
              </a:ext>
            </a:extLst>
          </p:cNvPr>
          <p:cNvSpPr/>
          <p:nvPr/>
        </p:nvSpPr>
        <p:spPr>
          <a:xfrm>
            <a:off x="2328331" y="303068"/>
            <a:ext cx="7170986" cy="10156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Московский педагогический государственный университет </a:t>
            </a:r>
          </a:p>
          <a:p>
            <a:pPr algn="ctr"/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Институт биологии и химии </a:t>
            </a:r>
          </a:p>
          <a:p>
            <a:pPr algn="ctr"/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 зоологии и экологии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588B1C-E1C3-8E3A-42AF-FF4BC3C54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72" t="21702" r="22368" b="18723"/>
          <a:stretch/>
        </p:blipFill>
        <p:spPr>
          <a:xfrm>
            <a:off x="534471" y="88790"/>
            <a:ext cx="1793860" cy="2019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4D2108-97DE-C5DB-1938-5C5155CFD44F}"/>
              </a:ext>
            </a:extLst>
          </p:cNvPr>
          <p:cNvSpPr txBox="1"/>
          <p:nvPr/>
        </p:nvSpPr>
        <p:spPr>
          <a:xfrm>
            <a:off x="2866635" y="3276255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u="sng" dirty="0">
                <a:latin typeface="Times New Roman" pitchFamily="18" charset="0"/>
                <a:cs typeface="Times New Roman" pitchFamily="18" charset="0"/>
              </a:rPr>
              <a:t>Ковинька Татьяна Сергеевна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Шариков Александр Викторович</a:t>
            </a:r>
          </a:p>
          <a:p>
            <a:pPr algn="ctr" eaLnBrk="1" hangingPunct="1"/>
            <a:r>
              <a:rPr lang="ru-RU" altLang="ru-RU" sz="2400" dirty="0" err="1">
                <a:latin typeface="Times New Roman" pitchFamily="18" charset="0"/>
                <a:cs typeface="Times New Roman" pitchFamily="18" charset="0"/>
              </a:rPr>
              <a:t>Буслаков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Владимир Владимирович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B2747-AA37-8CC7-4803-0D9C4E224929}"/>
              </a:ext>
            </a:extLst>
          </p:cNvPr>
          <p:cNvSpPr txBox="1"/>
          <p:nvPr/>
        </p:nvSpPr>
        <p:spPr>
          <a:xfrm>
            <a:off x="2866635" y="6174327"/>
            <a:ext cx="684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Астрахань - 2024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95C3DE-E884-0B07-6038-4CE4CC562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738" l="9880" r="90254">
                        <a14:foregroundMark x1="53271" y1="61337" x2="53271" y2="61337"/>
                        <a14:foregroundMark x1="51669" y1="61861" x2="51669" y2="61861"/>
                        <a14:foregroundMark x1="87583" y1="69201" x2="87583" y2="69201"/>
                        <a14:foregroundMark x1="64887" y1="72477" x2="64887" y2="72477"/>
                        <a14:foregroundMark x1="50601" y1="82438" x2="56075" y2="68021"/>
                        <a14:foregroundMark x1="56075" y1="68021" x2="74766" y2="64220"/>
                        <a14:foregroundMark x1="74766" y1="64220" x2="77570" y2="80341"/>
                        <a14:foregroundMark x1="77570" y1="80341" x2="71028" y2="81913"/>
                        <a14:foregroundMark x1="20561" y1="95806" x2="77437" y2="92792"/>
                        <a14:foregroundMark x1="77437" y1="92792" x2="86382" y2="75229"/>
                        <a14:foregroundMark x1="86382" y1="75229" x2="85714" y2="75623"/>
                        <a14:foregroundMark x1="72764" y1="97379" x2="27770" y2="99476"/>
                        <a14:foregroundMark x1="27770" y1="99476" x2="26836" y2="99738"/>
                        <a14:foregroundMark x1="43258" y1="10616" x2="50601" y2="10092"/>
                        <a14:foregroundMark x1="89987" y1="77720" x2="90254" y2="65269"/>
                        <a14:foregroundMark x1="90254" y1="65269" x2="84513" y2="52818"/>
                        <a14:foregroundMark x1="84513" y1="52818" x2="83044" y2="52031"/>
                        <a14:foregroundMark x1="37784" y1="17824" x2="40053" y2="24115"/>
                        <a14:foregroundMark x1="28705" y1="22018" x2="46328" y2="21494"/>
                        <a14:foregroundMark x1="46328" y1="21494" x2="49533" y2="29751"/>
                        <a14:foregroundMark x1="48064" y1="13761" x2="58879" y2="16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6448" y="3728952"/>
            <a:ext cx="3071632" cy="31290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C4E12-20BF-27F7-CCDD-AE16E5C0B1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6" b="91435" l="9961" r="89990">
                        <a14:foregroundMark x1="13428" y1="90776" x2="14111" y2="91435"/>
                        <a14:foregroundMark x1="17969" y1="90190" x2="20996" y2="85212"/>
                        <a14:foregroundMark x1="28857" y1="71376" x2="31934" y2="60688"/>
                        <a14:foregroundMark x1="31934" y1="60688" x2="41260" y2="46559"/>
                        <a14:foregroundMark x1="41260" y1="46559" x2="40039" y2="21742"/>
                        <a14:foregroundMark x1="40039" y1="21742" x2="44982" y2="13964"/>
                        <a14:foregroundMark x1="34229" y1="23939" x2="39404" y2="16252"/>
                        <a14:foregroundMark x1="39404" y1="16252" x2="40283" y2="16252"/>
                        <a14:backgroundMark x1="46484" y1="13616" x2="44141" y2="13470"/>
                        <a14:backgroundMark x1="45801" y1="13470" x2="45068" y2="11567"/>
                        <a14:backgroundMark x1="57764" y1="37335" x2="60205" y2="34261"/>
                        <a14:backgroundMark x1="45898" y1="13177" x2="42871" y2="11933"/>
                      </a14:backgroundRemoval>
                    </a14:imgEffect>
                  </a14:imgLayer>
                </a14:imgProps>
              </a:ext>
            </a:extLst>
          </a:blip>
          <a:srcRect l="17732" r="31533" b="28711"/>
          <a:stretch/>
        </p:blipFill>
        <p:spPr>
          <a:xfrm flipH="1">
            <a:off x="8256812" y="3656998"/>
            <a:ext cx="3415479" cy="32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5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322E27A-D950-B9A4-B44E-1E2C3B96B3F5}"/>
              </a:ext>
            </a:extLst>
          </p:cNvPr>
          <p:cNvSpPr/>
          <p:nvPr/>
        </p:nvSpPr>
        <p:spPr>
          <a:xfrm>
            <a:off x="350235" y="187674"/>
            <a:ext cx="3561458" cy="6169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FDB05-1653-FA92-3B3C-C73BED54EDAC}"/>
              </a:ext>
            </a:extLst>
          </p:cNvPr>
          <p:cNvSpPr txBox="1"/>
          <p:nvPr/>
        </p:nvSpPr>
        <p:spPr>
          <a:xfrm>
            <a:off x="4185650" y="98600"/>
            <a:ext cx="752173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Ф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акторы, влияющие на встречаемость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гастролитов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в питании пустельги</a:t>
            </a:r>
            <a:endParaRPr lang="ru-RU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EDC5F-37CD-02CB-AEB4-261F55361928}"/>
              </a:ext>
            </a:extLst>
          </p:cNvPr>
          <p:cNvSpPr txBox="1"/>
          <p:nvPr/>
        </p:nvSpPr>
        <p:spPr>
          <a:xfrm>
            <a:off x="300255" y="1138480"/>
            <a:ext cx="7427083" cy="4025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Построение обобщенных линейных смешанных моделей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GLMM</a:t>
            </a:r>
            <a:endParaRPr lang="ru-RU" sz="2000" b="1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15C39A2-3995-D5CD-D8EC-8F7D36092CD4}"/>
              </a:ext>
            </a:extLst>
          </p:cNvPr>
          <p:cNvGrpSpPr/>
          <p:nvPr/>
        </p:nvGrpSpPr>
        <p:grpSpPr>
          <a:xfrm>
            <a:off x="660153" y="1578504"/>
            <a:ext cx="10680951" cy="3461793"/>
            <a:chOff x="585692" y="1645927"/>
            <a:chExt cx="11160257" cy="3540010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F8947CA7-B440-2270-D780-34F3C499196F}"/>
                </a:ext>
              </a:extLst>
            </p:cNvPr>
            <p:cNvGrpSpPr/>
            <p:nvPr/>
          </p:nvGrpSpPr>
          <p:grpSpPr>
            <a:xfrm>
              <a:off x="1196791" y="1645927"/>
              <a:ext cx="10549158" cy="3430429"/>
              <a:chOff x="914401" y="1691951"/>
              <a:chExt cx="11132817" cy="3590642"/>
            </a:xfrm>
          </p:grpSpPr>
          <p:cxnSp>
            <p:nvCxnSpPr>
              <p:cNvPr id="3" name="Прямая со стрелкой 2">
                <a:extLst>
                  <a:ext uri="{FF2B5EF4-FFF2-40B4-BE49-F238E27FC236}">
                    <a16:creationId xmlns:a16="http://schemas.microsoft.com/office/drawing/2014/main" id="{BFB01903-CEDA-BC44-62A1-39D5CB476CA7}"/>
                  </a:ext>
                </a:extLst>
              </p:cNvPr>
              <p:cNvCxnSpPr/>
              <p:nvPr/>
            </p:nvCxnSpPr>
            <p:spPr>
              <a:xfrm>
                <a:off x="3967505" y="2652638"/>
                <a:ext cx="682316" cy="55765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F3FE8650-60E3-BFA3-67D3-E2D0E5E4EED3}"/>
                  </a:ext>
                </a:extLst>
              </p:cNvPr>
              <p:cNvGrpSpPr/>
              <p:nvPr/>
            </p:nvGrpSpPr>
            <p:grpSpPr>
              <a:xfrm>
                <a:off x="914401" y="1691951"/>
                <a:ext cx="11132817" cy="3590642"/>
                <a:chOff x="914401" y="1691951"/>
                <a:chExt cx="11132817" cy="3590642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43F7092-A606-9877-F52B-EA323BED277B}"/>
                    </a:ext>
                  </a:extLst>
                </p:cNvPr>
                <p:cNvSpPr txBox="1"/>
                <p:nvPr/>
              </p:nvSpPr>
              <p:spPr>
                <a:xfrm>
                  <a:off x="3967505" y="3210294"/>
                  <a:ext cx="4618910" cy="830997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200" b="1" dirty="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наличие/отсутствие </a:t>
                  </a:r>
                  <a:r>
                    <a:rPr lang="ru-RU" sz="2200" b="1" dirty="0" err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гастролитов</a:t>
                  </a:r>
                  <a:r>
                    <a:rPr lang="ru-RU" sz="2200" b="1" dirty="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 в питании</a:t>
                  </a:r>
                  <a:endParaRPr lang="ru-RU" sz="2200" b="1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D7B0A27-58AC-A51E-9D83-3C520288B5E8}"/>
                    </a:ext>
                  </a:extLst>
                </p:cNvPr>
                <p:cNvSpPr txBox="1"/>
                <p:nvPr/>
              </p:nvSpPr>
              <p:spPr>
                <a:xfrm>
                  <a:off x="914401" y="2190973"/>
                  <a:ext cx="3053104" cy="461201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Доля серых полевок</a:t>
                  </a:r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17C559-47AD-36C0-B2B3-59BC2BBBA0A7}"/>
                    </a:ext>
                  </a:extLst>
                </p:cNvPr>
                <p:cNvSpPr txBox="1"/>
                <p:nvPr/>
              </p:nvSpPr>
              <p:spPr>
                <a:xfrm>
                  <a:off x="939586" y="3444992"/>
                  <a:ext cx="1858146" cy="461664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Доля птиц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0CDD21-01E3-A73D-744D-C153D9C60F33}"/>
                    </a:ext>
                  </a:extLst>
                </p:cNvPr>
                <p:cNvSpPr txBox="1"/>
                <p:nvPr/>
              </p:nvSpPr>
              <p:spPr>
                <a:xfrm>
                  <a:off x="914401" y="4811970"/>
                  <a:ext cx="2865111" cy="461665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Доля насекомых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068662-6EA3-DBCE-2713-6F38B9BDC3DD}"/>
                    </a:ext>
                  </a:extLst>
                </p:cNvPr>
                <p:cNvSpPr txBox="1"/>
                <p:nvPr/>
              </p:nvSpPr>
              <p:spPr>
                <a:xfrm>
                  <a:off x="8286164" y="1691951"/>
                  <a:ext cx="3376245" cy="830997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Средняя температура</a:t>
                  </a:r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Май-Август)</a:t>
                  </a:r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4E1D5D-919A-C331-BCED-6E9830D16E37}"/>
                    </a:ext>
                  </a:extLst>
                </p:cNvPr>
                <p:cNvSpPr txBox="1"/>
                <p:nvPr/>
              </p:nvSpPr>
              <p:spPr>
                <a:xfrm>
                  <a:off x="7901352" y="4451596"/>
                  <a:ext cx="4145866" cy="830997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Среднее количество осадков </a:t>
                  </a:r>
                </a:p>
                <a:p>
                  <a:pPr algn="ctr"/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Май-Август)</a:t>
                  </a:r>
                  <a:r>
                    <a:rPr lang="en-US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" name="Прямая со стрелкой 4">
                  <a:extLst>
                    <a:ext uri="{FF2B5EF4-FFF2-40B4-BE49-F238E27FC236}">
                      <a16:creationId xmlns:a16="http://schemas.microsoft.com/office/drawing/2014/main" id="{5DC55ADE-E281-776F-4B96-19F479CE104E}"/>
                    </a:ext>
                  </a:extLst>
                </p:cNvPr>
                <p:cNvCxnSpPr>
                  <a:cxnSpLocks/>
                  <a:stCxn id="12" idx="3"/>
                </p:cNvCxnSpPr>
                <p:nvPr/>
              </p:nvCxnSpPr>
              <p:spPr>
                <a:xfrm>
                  <a:off x="2797732" y="3675825"/>
                  <a:ext cx="1225685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Прямая со стрелкой 8">
                  <a:extLst>
                    <a:ext uri="{FF2B5EF4-FFF2-40B4-BE49-F238E27FC236}">
                      <a16:creationId xmlns:a16="http://schemas.microsoft.com/office/drawing/2014/main" id="{B9B77522-D95A-9D9A-BA01-89C32D51A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79512" y="4041291"/>
                  <a:ext cx="870310" cy="763803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 стрелкой 20">
                  <a:extLst>
                    <a:ext uri="{FF2B5EF4-FFF2-40B4-BE49-F238E27FC236}">
                      <a16:creationId xmlns:a16="http://schemas.microsoft.com/office/drawing/2014/main" id="{7EC6E013-8655-DB30-F6CC-9C010A935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88135" y="2626021"/>
                  <a:ext cx="638655" cy="634457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>
                  <a:extLst>
                    <a:ext uri="{FF2B5EF4-FFF2-40B4-BE49-F238E27FC236}">
                      <a16:creationId xmlns:a16="http://schemas.microsoft.com/office/drawing/2014/main" id="{F181BBF3-8DE7-40EE-0F40-A009EB354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586415" y="4020532"/>
                  <a:ext cx="653299" cy="431064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" name="Рисунок 34" descr="Флажок со сплошной заливкой">
              <a:extLst>
                <a:ext uri="{FF2B5EF4-FFF2-40B4-BE49-F238E27FC236}">
                  <a16:creationId xmlns:a16="http://schemas.microsoft.com/office/drawing/2014/main" id="{3D4621E2-5C3B-07E9-E390-AC5EF397B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692" y="2119413"/>
              <a:ext cx="559205" cy="559205"/>
            </a:xfrm>
            <a:prstGeom prst="rect">
              <a:avLst/>
            </a:prstGeom>
          </p:spPr>
        </p:pic>
        <p:pic>
          <p:nvPicPr>
            <p:cNvPr id="39" name="Рисунок 38" descr="Флажок со сплошной заливкой">
              <a:extLst>
                <a:ext uri="{FF2B5EF4-FFF2-40B4-BE49-F238E27FC236}">
                  <a16:creationId xmlns:a16="http://schemas.microsoft.com/office/drawing/2014/main" id="{A7629ABE-ACB1-186D-D12D-339047EA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1451" y="3331235"/>
              <a:ext cx="559205" cy="559205"/>
            </a:xfrm>
            <a:prstGeom prst="rect">
              <a:avLst/>
            </a:prstGeom>
          </p:spPr>
        </p:pic>
        <p:pic>
          <p:nvPicPr>
            <p:cNvPr id="40" name="Рисунок 39" descr="Флажок со сплошной заливкой">
              <a:extLst>
                <a:ext uri="{FF2B5EF4-FFF2-40B4-BE49-F238E27FC236}">
                  <a16:creationId xmlns:a16="http://schemas.microsoft.com/office/drawing/2014/main" id="{9C53E9CC-A883-CB68-7115-47D8A1D04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1450" y="4626732"/>
              <a:ext cx="559205" cy="559205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9823A75-9347-E1EE-80BB-841D76239802}"/>
              </a:ext>
            </a:extLst>
          </p:cNvPr>
          <p:cNvSpPr txBox="1"/>
          <p:nvPr/>
        </p:nvSpPr>
        <p:spPr>
          <a:xfrm>
            <a:off x="927747" y="5290932"/>
            <a:ext cx="3009530" cy="40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-зависимая переменная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CCE94F5-FFEC-DE20-A5BB-A344612D0B1F}"/>
              </a:ext>
            </a:extLst>
          </p:cNvPr>
          <p:cNvSpPr/>
          <p:nvPr/>
        </p:nvSpPr>
        <p:spPr>
          <a:xfrm>
            <a:off x="589984" y="5397239"/>
            <a:ext cx="349080" cy="3180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05B8CE5-FD07-82CA-7DB8-06240766589A}"/>
              </a:ext>
            </a:extLst>
          </p:cNvPr>
          <p:cNvSpPr/>
          <p:nvPr/>
        </p:nvSpPr>
        <p:spPr>
          <a:xfrm>
            <a:off x="589984" y="5913206"/>
            <a:ext cx="349080" cy="3180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2DA420A-472B-D661-A3A0-25AA9F97A8BD}"/>
              </a:ext>
            </a:extLst>
          </p:cNvPr>
          <p:cNvSpPr/>
          <p:nvPr/>
        </p:nvSpPr>
        <p:spPr>
          <a:xfrm>
            <a:off x="589984" y="6406032"/>
            <a:ext cx="349080" cy="3180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2" name="Рисунок 61" descr="Флажок со сплошной заливкой">
            <a:extLst>
              <a:ext uri="{FF2B5EF4-FFF2-40B4-BE49-F238E27FC236}">
                <a16:creationId xmlns:a16="http://schemas.microsoft.com/office/drawing/2014/main" id="{2E80A792-7A1A-6EB6-D2A9-DD9FF9E5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0491" y="5304310"/>
            <a:ext cx="383542" cy="35142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C0252DC-D1D1-53BC-371D-2A4CC7821442}"/>
              </a:ext>
            </a:extLst>
          </p:cNvPr>
          <p:cNvSpPr txBox="1"/>
          <p:nvPr/>
        </p:nvSpPr>
        <p:spPr>
          <a:xfrm>
            <a:off x="975062" y="6373150"/>
            <a:ext cx="7138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-независимые переменные (метеорологические факторы)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F02FD-72EE-B838-D80C-56DA75DA459B}"/>
              </a:ext>
            </a:extLst>
          </p:cNvPr>
          <p:cNvSpPr txBox="1"/>
          <p:nvPr/>
        </p:nvSpPr>
        <p:spPr>
          <a:xfrm>
            <a:off x="4286338" y="5274798"/>
            <a:ext cx="6244861" cy="40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-факторы, вошедшие в лучшую модель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ΔAICc</a:t>
            </a:r>
            <a:r>
              <a:rPr lang="ru-RU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&lt;2</a:t>
            </a:r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Номер слайда 67">
            <a:extLst>
              <a:ext uri="{FF2B5EF4-FFF2-40B4-BE49-F238E27FC236}">
                <a16:creationId xmlns:a16="http://schemas.microsoft.com/office/drawing/2014/main" id="{E7807345-838F-854E-C742-11AEC58B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353" y="6406032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53824-D16B-521F-0B0F-BC79568272BE}"/>
              </a:ext>
            </a:extLst>
          </p:cNvPr>
          <p:cNvSpPr txBox="1"/>
          <p:nvPr/>
        </p:nvSpPr>
        <p:spPr>
          <a:xfrm>
            <a:off x="927747" y="5870502"/>
            <a:ext cx="6005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-независимые переменные (состав питания)</a:t>
            </a:r>
          </a:p>
        </p:txBody>
      </p:sp>
    </p:spTree>
    <p:extLst>
      <p:ext uri="{BB962C8B-B14F-4D97-AF65-F5344CB8AC3E}">
        <p14:creationId xmlns:p14="http://schemas.microsoft.com/office/powerpoint/2010/main" val="428976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04D11E-8198-FCD3-3394-CD8C96209F08}"/>
              </a:ext>
            </a:extLst>
          </p:cNvPr>
          <p:cNvSpPr/>
          <p:nvPr/>
        </p:nvSpPr>
        <p:spPr>
          <a:xfrm>
            <a:off x="350235" y="187674"/>
            <a:ext cx="3561458" cy="6169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C6B9D-4623-D2B4-805E-64DF41A2244C}"/>
              </a:ext>
            </a:extLst>
          </p:cNvPr>
          <p:cNvSpPr txBox="1"/>
          <p:nvPr/>
        </p:nvSpPr>
        <p:spPr>
          <a:xfrm>
            <a:off x="4185650" y="98600"/>
            <a:ext cx="7521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Ф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акторы, влияющие на встречаемость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гастролитов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в питании пустельги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574CA-5576-710A-BC72-028108C54304}"/>
              </a:ext>
            </a:extLst>
          </p:cNvPr>
          <p:cNvSpPr txBox="1"/>
          <p:nvPr/>
        </p:nvSpPr>
        <p:spPr>
          <a:xfrm>
            <a:off x="295879" y="1054649"/>
            <a:ext cx="858547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Результаты лучшей обобщенной линейной смешанной модели </a:t>
            </a:r>
            <a:r>
              <a:rPr lang="en-US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GLMM</a:t>
            </a:r>
            <a:endParaRPr lang="ru-RU" sz="200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F666C57-F53F-9A46-5755-045AC67EF66C}"/>
              </a:ext>
            </a:extLst>
          </p:cNvPr>
          <p:cNvGrpSpPr/>
          <p:nvPr/>
        </p:nvGrpSpPr>
        <p:grpSpPr>
          <a:xfrm>
            <a:off x="801167" y="1904810"/>
            <a:ext cx="11228440" cy="2174363"/>
            <a:chOff x="596886" y="1982631"/>
            <a:chExt cx="11228440" cy="21743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2ACD1E-AC41-FDF8-F390-495380A89855}"/>
                </a:ext>
              </a:extLst>
            </p:cNvPr>
            <p:cNvSpPr txBox="1"/>
            <p:nvPr/>
          </p:nvSpPr>
          <p:spPr>
            <a:xfrm>
              <a:off x="5644213" y="3159719"/>
              <a:ext cx="1152182" cy="400110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β=0,20</a:t>
              </a:r>
              <a:endParaRPr lang="ru-RU" sz="2000" b="1" dirty="0"/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C0466B3-28E3-9C03-BCE6-708595F78BB5}"/>
                </a:ext>
              </a:extLst>
            </p:cNvPr>
            <p:cNvGrpSpPr/>
            <p:nvPr/>
          </p:nvGrpSpPr>
          <p:grpSpPr>
            <a:xfrm>
              <a:off x="596886" y="1982631"/>
              <a:ext cx="11228440" cy="2174363"/>
              <a:chOff x="645525" y="2274461"/>
              <a:chExt cx="11228440" cy="2174363"/>
            </a:xfrm>
          </p:grpSpPr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23E2D28C-B536-1F70-A644-C9B710013FC1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 flipV="1">
                <a:off x="7779276" y="2791170"/>
                <a:ext cx="1325899" cy="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3E6F2A-863D-1D7D-0825-936BCF9AF0ED}"/>
                  </a:ext>
                </a:extLst>
              </p:cNvPr>
              <p:cNvSpPr txBox="1"/>
              <p:nvPr/>
            </p:nvSpPr>
            <p:spPr>
              <a:xfrm>
                <a:off x="3623513" y="2442551"/>
                <a:ext cx="4188784" cy="77637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 sz="22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наличие/отсутствие </a:t>
                </a:r>
                <a:r>
                  <a:rPr lang="ru-RU" sz="2200" b="1" dirty="0" err="1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гастролитов</a:t>
                </a:r>
                <a:r>
                  <a:rPr lang="ru-RU" sz="22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 в питании</a:t>
                </a:r>
                <a:endParaRPr lang="ru-RU" sz="22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42C1FB-CD76-087D-5B3E-E1540E906667}"/>
                  </a:ext>
                </a:extLst>
              </p:cNvPr>
              <p:cNvSpPr txBox="1"/>
              <p:nvPr/>
            </p:nvSpPr>
            <p:spPr>
              <a:xfrm>
                <a:off x="9105175" y="2575727"/>
                <a:ext cx="2768790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 серых полевок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F4EEB-5D53-C366-4359-DB2913C9FF8B}"/>
                  </a:ext>
                </a:extLst>
              </p:cNvPr>
              <p:cNvSpPr txBox="1"/>
              <p:nvPr/>
            </p:nvSpPr>
            <p:spPr>
              <a:xfrm>
                <a:off x="645525" y="2575295"/>
                <a:ext cx="1685110" cy="43131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 птиц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42C500-7B31-6FA0-6129-E96C4CEF0ACF}"/>
                  </a:ext>
                </a:extLst>
              </p:cNvPr>
              <p:cNvSpPr txBox="1"/>
              <p:nvPr/>
            </p:nvSpPr>
            <p:spPr>
              <a:xfrm>
                <a:off x="4273761" y="4017504"/>
                <a:ext cx="2598304" cy="43132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Доля насекомых</a:t>
                </a:r>
              </a:p>
            </p:txBody>
          </p: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CD9CAE56-E112-CD45-C620-B428EFBB2D1C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>
                <a:off x="2330635" y="2790955"/>
                <a:ext cx="1292878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723C1850-3689-6A6E-A21C-12B40A11A5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2913" y="3218927"/>
                <a:ext cx="0" cy="79857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511FF1-5FE2-4DF9-F97C-C3DF7CF627E5}"/>
                  </a:ext>
                </a:extLst>
              </p:cNvPr>
              <p:cNvSpPr txBox="1"/>
              <p:nvPr/>
            </p:nvSpPr>
            <p:spPr>
              <a:xfrm>
                <a:off x="7946515" y="2283339"/>
                <a:ext cx="1111545" cy="40011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ru-RU" sz="20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β=-0,37</a:t>
                </a:r>
                <a:endParaRPr lang="ru-RU" sz="20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5C53C37-2C63-96BE-53F6-564264592CF0}"/>
                  </a:ext>
                </a:extLst>
              </p:cNvPr>
              <p:cNvSpPr txBox="1"/>
              <p:nvPr/>
            </p:nvSpPr>
            <p:spPr>
              <a:xfrm>
                <a:off x="2443268" y="2274461"/>
                <a:ext cx="1067612" cy="400110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β=-77,6</a:t>
                </a:r>
                <a:endParaRPr lang="ru-RU" sz="2000" b="1" dirty="0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F47BA10-ECB2-E329-B85D-B497AE84A911}"/>
              </a:ext>
            </a:extLst>
          </p:cNvPr>
          <p:cNvSpPr txBox="1"/>
          <p:nvPr/>
        </p:nvSpPr>
        <p:spPr>
          <a:xfrm>
            <a:off x="1032039" y="4772314"/>
            <a:ext cx="961317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ea typeface="Aptos" panose="020B0004020202020204" pitchFamily="34" charset="0"/>
              </a:rPr>
              <a:t>Г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астролиты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 питании обыкновенной пустельги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появляются при увеличении доли насекомых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в ее рационе.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Наличие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высоких долей серых полевок 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и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птиц в питании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напротив, приводит к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отсутствию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гастролитов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ru-RU" sz="2000" b="1" dirty="0"/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2806388C-4742-0058-453E-ECEDA5CF522A}"/>
              </a:ext>
            </a:extLst>
          </p:cNvPr>
          <p:cNvSpPr/>
          <p:nvPr/>
        </p:nvSpPr>
        <p:spPr>
          <a:xfrm>
            <a:off x="5368631" y="4120545"/>
            <a:ext cx="719847" cy="6517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Номер слайда 33">
            <a:extLst>
              <a:ext uri="{FF2B5EF4-FFF2-40B4-BE49-F238E27FC236}">
                <a16:creationId xmlns:a16="http://schemas.microsoft.com/office/drawing/2014/main" id="{609E4F49-19FE-14A7-9143-3B6D6D51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407" y="6369287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1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406C5B-016D-5D3D-4195-5DA6EB86F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57" b="32088"/>
          <a:stretch/>
        </p:blipFill>
        <p:spPr>
          <a:xfrm>
            <a:off x="19052" y="134740"/>
            <a:ext cx="12153896" cy="367526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AE97C5D-2674-6D1E-03A1-2A2640A0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6" y="0"/>
            <a:ext cx="12192000" cy="6572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3B8C8-415B-9F21-9CCF-06BDD1673CB2}"/>
              </a:ext>
            </a:extLst>
          </p:cNvPr>
          <p:cNvSpPr txBox="1"/>
          <p:nvPr/>
        </p:nvSpPr>
        <p:spPr>
          <a:xfrm>
            <a:off x="0" y="3810000"/>
            <a:ext cx="1217294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6DBD3-9106-771C-7B0E-AEA206DAFB21}"/>
              </a:ext>
            </a:extLst>
          </p:cNvPr>
          <p:cNvSpPr txBox="1"/>
          <p:nvPr/>
        </p:nvSpPr>
        <p:spPr>
          <a:xfrm>
            <a:off x="145511" y="4573967"/>
            <a:ext cx="11687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выражает благодарность директору сети заказников "Журавлиная родина" О.С. Гринченко за возможность проведения исследований на территории заказников,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К.В. Макарову за помощь в идентификации беспозвоночных животных из питания птиц,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студентам и аспирантам Института биологии и химии МПГУ,  кто помогал при проведении этой работы.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7651-0189-F9C0-85CB-DBF76259711F}"/>
              </a:ext>
            </a:extLst>
          </p:cNvPr>
          <p:cNvSpPr txBox="1"/>
          <p:nvPr/>
        </p:nvSpPr>
        <p:spPr>
          <a:xfrm>
            <a:off x="291830" y="6138153"/>
            <a:ext cx="984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https://i.pinimg.com/736x/ac/bb/c9/acbbc9e7b54d9135457de706ea351ebd.jpg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А.С. 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9076435-A692-F0E4-08CE-98C8F765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630" y="6379038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1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D974EC-41BB-AFE3-3542-821DFEF62897}"/>
              </a:ext>
            </a:extLst>
          </p:cNvPr>
          <p:cNvSpPr/>
          <p:nvPr/>
        </p:nvSpPr>
        <p:spPr>
          <a:xfrm>
            <a:off x="396240" y="167640"/>
            <a:ext cx="1141476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E2BFB-7637-53FA-B7C3-8F20D1366DC8}"/>
              </a:ext>
            </a:extLst>
          </p:cNvPr>
          <p:cNvSpPr txBox="1"/>
          <p:nvPr/>
        </p:nvSpPr>
        <p:spPr>
          <a:xfrm>
            <a:off x="396240" y="1383090"/>
            <a:ext cx="1141476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Желудочные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камни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гастролиты</a:t>
            </a:r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обломки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минералов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горных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пород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встречающиеся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мускульных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желудках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птиц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позвоночных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4A8F94-9F97-9C86-5069-792B50583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6" t="36410" r="49829" b="12889"/>
          <a:stretch/>
        </p:blipFill>
        <p:spPr>
          <a:xfrm>
            <a:off x="6784198" y="2940090"/>
            <a:ext cx="4366528" cy="340405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F9DF55B-2F6B-548F-F9FA-1A9CF9A915EC}"/>
              </a:ext>
            </a:extLst>
          </p:cNvPr>
          <p:cNvGrpSpPr/>
          <p:nvPr/>
        </p:nvGrpSpPr>
        <p:grpSpPr>
          <a:xfrm>
            <a:off x="-571275" y="3077734"/>
            <a:ext cx="7355473" cy="3780266"/>
            <a:chOff x="-360646" y="3793723"/>
            <a:chExt cx="6252901" cy="306948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E9A2E97-8B5B-1CFC-D51A-8C54F99C7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4667" y1="61827" x2="46750" y2="60951"/>
                          <a14:foregroundMark x1="55917" y1="20651" x2="56667" y2="20901"/>
                          <a14:foregroundMark x1="55083" y1="22278" x2="56917" y2="19399"/>
                          <a14:foregroundMark x1="54667" y1="23780" x2="56417" y2="19024"/>
                          <a14:foregroundMark x1="45000" y1="59700" x2="38833" y2="64080"/>
                          <a14:foregroundMark x1="38833" y1="64080" x2="40583" y2="56946"/>
                          <a14:foregroundMark x1="40583" y1="56946" x2="44417" y2="62453"/>
                          <a14:foregroundMark x1="44417" y1="62453" x2="39917" y2="57196"/>
                          <a14:foregroundMark x1="55083" y1="23279" x2="56583" y2="18899"/>
                          <a14:foregroundMark x1="57083" y1="17772" x2="55583" y2="21151"/>
                          <a14:foregroundMark x1="55333" y1="24781" x2="55750" y2="17397"/>
                          <a14:foregroundMark x1="55750" y1="17397" x2="55333" y2="20025"/>
                        </a14:backgroundRemoval>
                      </a14:imgEffect>
                    </a14:imgLayer>
                  </a14:imgProps>
                </a:ext>
              </a:extLst>
            </a:blip>
            <a:srcRect b="19647"/>
            <a:stretch/>
          </p:blipFill>
          <p:spPr>
            <a:xfrm>
              <a:off x="-360646" y="3793723"/>
              <a:ext cx="5737171" cy="306948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0BBF2EA-D2FA-92A4-AC76-60997FF23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77" b="89948" l="10000" r="90000">
                          <a14:foregroundMark x1="71167" y1="9399" x2="71167" y2="9399"/>
                          <a14:foregroundMark x1="68500" y1="8877" x2="68500" y2="8877"/>
                          <a14:foregroundMark x1="69417" y1="10313" x2="69417" y2="10313"/>
                          <a14:foregroundMark x1="69583" y1="10313" x2="69583" y2="10313"/>
                          <a14:foregroundMark x1="69833" y1="9138" x2="69833" y2="9138"/>
                        </a14:backgroundRemoval>
                      </a14:imgEffect>
                    </a14:imgLayer>
                  </a14:imgProps>
                </a:ext>
              </a:extLst>
            </a:blip>
            <a:srcRect b="18810"/>
            <a:stretch/>
          </p:blipFill>
          <p:spPr>
            <a:xfrm>
              <a:off x="1375620" y="4826038"/>
              <a:ext cx="3920695" cy="203196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C1C02F2-0EC8-5769-C9AD-923AB0904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125" l="10000" r="90000">
                          <a14:foregroundMark x1="12708" y1="98125" x2="12708" y2="98125"/>
                        </a14:backgroundRemoval>
                      </a14:imgEffect>
                    </a14:imgLayer>
                  </a14:imgProps>
                </a:ext>
              </a:extLst>
            </a:blip>
            <a:srcRect r="3848" b="13229"/>
            <a:stretch/>
          </p:blipFill>
          <p:spPr>
            <a:xfrm>
              <a:off x="3678465" y="5526125"/>
              <a:ext cx="2213790" cy="133187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C18142-3A0F-0F33-672E-6D0264FA2191}"/>
              </a:ext>
            </a:extLst>
          </p:cNvPr>
          <p:cNvSpPr txBox="1"/>
          <p:nvPr/>
        </p:nvSpPr>
        <p:spPr>
          <a:xfrm>
            <a:off x="6891548" y="6344141"/>
            <a:ext cx="44653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Середкин, 2022)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7B3646-1F09-358D-C6AE-E6E91427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443" y="6344141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3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61B1AAD-D313-D229-F8EF-8F805099FFF7}"/>
              </a:ext>
            </a:extLst>
          </p:cNvPr>
          <p:cNvSpPr/>
          <p:nvPr/>
        </p:nvSpPr>
        <p:spPr>
          <a:xfrm>
            <a:off x="388620" y="77366"/>
            <a:ext cx="1141476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15B18-A755-F09A-DB79-AD608BC96CA5}"/>
              </a:ext>
            </a:extLst>
          </p:cNvPr>
          <p:cNvSpPr txBox="1"/>
          <p:nvPr/>
        </p:nvSpPr>
        <p:spPr>
          <a:xfrm>
            <a:off x="1623060" y="1004451"/>
            <a:ext cx="8945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состав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гастролитов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72D87-12C8-8D4E-E180-723D6390F96A}"/>
              </a:ext>
            </a:extLst>
          </p:cNvPr>
          <p:cNvSpPr txBox="1"/>
          <p:nvPr/>
        </p:nvSpPr>
        <p:spPr>
          <a:xfrm>
            <a:off x="401955" y="4194192"/>
            <a:ext cx="3737610" cy="67313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Рудные минералы</a:t>
            </a:r>
            <a:endParaRPr lang="ru-RU" dirty="0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5ACFA8C-C5AA-64DD-37F0-7E487A85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200" r="92000">
                        <a14:foregroundMark x1="7200" y1="40000" x2="7200" y2="40000"/>
                        <a14:foregroundMark x1="7200" y1="40000" x2="42900" y2="33600"/>
                        <a14:foregroundMark x1="42900" y1="33600" x2="70600" y2="44800"/>
                        <a14:foregroundMark x1="70600" y1="44800" x2="92000" y2="61800"/>
                        <a14:foregroundMark x1="92000" y1="61800" x2="78400" y2="6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4753">
            <a:off x="1295788" y="2162101"/>
            <a:ext cx="2194372" cy="19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9DF456-EC4A-2BC4-0958-BCC59DE8DE88}"/>
              </a:ext>
            </a:extLst>
          </p:cNvPr>
          <p:cNvSpPr txBox="1"/>
          <p:nvPr/>
        </p:nvSpPr>
        <p:spPr>
          <a:xfrm>
            <a:off x="445771" y="1934019"/>
            <a:ext cx="1824989" cy="6612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69BC0-AAE8-BBF0-0EC9-D647F07B5255}"/>
              </a:ext>
            </a:extLst>
          </p:cNvPr>
          <p:cNvSpPr txBox="1"/>
          <p:nvPr/>
        </p:nvSpPr>
        <p:spPr>
          <a:xfrm>
            <a:off x="3798570" y="1861207"/>
            <a:ext cx="3377614" cy="6612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шпаты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8A65B-769A-EEC2-54D6-0BE0CEB5205A}"/>
              </a:ext>
            </a:extLst>
          </p:cNvPr>
          <p:cNvSpPr txBox="1"/>
          <p:nvPr/>
        </p:nvSpPr>
        <p:spPr>
          <a:xfrm>
            <a:off x="7905533" y="1861207"/>
            <a:ext cx="2503560" cy="6612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Карбонаты</a:t>
            </a:r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9D0645CA-7220-A7FA-1BF9-2FBE5FC1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19" y="2264622"/>
            <a:ext cx="2310223" cy="16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185B2D-1E2E-2C79-C8F1-C369729E4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2" b="89984" l="9563" r="90438">
                        <a14:foregroundMark x1="9250" y1="54680" x2="9563" y2="66749"/>
                        <a14:foregroundMark x1="9563" y1="66749" x2="22250" y2="65517"/>
                        <a14:foregroundMark x1="87188" y1="48030" x2="90438" y2="37438"/>
                        <a14:foregroundMark x1="90438" y1="37438" x2="86875" y2="34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2218">
            <a:off x="9297275" y="2039003"/>
            <a:ext cx="2419622" cy="1841937"/>
          </a:xfrm>
          <a:prstGeom prst="rect">
            <a:avLst/>
          </a:prstGeom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9DD0A608-8785-C73E-4265-932A95F3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7987" y1="71154" x2="49921" y2="79915"/>
                        <a14:foregroundMark x1="49921" y1="79915" x2="22134" y2="71011"/>
                        <a14:foregroundMark x1="22134" y1="71011" x2="37718" y2="35684"/>
                        <a14:foregroundMark x1="37718" y1="35684" x2="54305" y2="28276"/>
                        <a14:foregroundMark x1="54305" y1="28276" x2="72161" y2="53846"/>
                        <a14:foregroundMark x1="72161" y1="53846" x2="45642" y2="54915"/>
                        <a14:foregroundMark x1="45642" y1="54915" x2="53196" y2="48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7" y="4577094"/>
            <a:ext cx="2778760" cy="20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3ADC911-487E-3DDE-9C47-093CC89CF871}"/>
              </a:ext>
            </a:extLst>
          </p:cNvPr>
          <p:cNvGrpSpPr/>
          <p:nvPr/>
        </p:nvGrpSpPr>
        <p:grpSpPr>
          <a:xfrm>
            <a:off x="5248272" y="4577094"/>
            <a:ext cx="6033339" cy="2336961"/>
            <a:chOff x="6835031" y="4644481"/>
            <a:chExt cx="5903905" cy="233376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E2A9D19-DBF8-BC2D-1D8F-5C41C21B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7667">
                          <a14:foregroundMark x1="92083" y1="66625" x2="92083" y2="66625"/>
                          <a14:foregroundMark x1="96000" y1="66125" x2="96000" y2="66125"/>
                          <a14:foregroundMark x1="97667" y1="65375" x2="97667" y2="65375"/>
                        </a14:backgroundRemoval>
                      </a14:imgEffect>
                    </a14:imgLayer>
                  </a14:imgProps>
                </a:ext>
              </a:extLst>
            </a:blip>
            <a:srcRect l="21358" t="2222" r="2198" b="21333"/>
            <a:stretch/>
          </p:blipFill>
          <p:spPr>
            <a:xfrm>
              <a:off x="8400724" y="4751493"/>
              <a:ext cx="2184400" cy="145626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01A2CDD-90E5-E5E6-AAE4-E3C81667C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4740">
                          <a14:foregroundMark x1="92552" y1="49297" x2="92552" y2="49297"/>
                          <a14:foregroundMark x1="94740" y1="53203" x2="94740" y2="53203"/>
                          <a14:foregroundMark x1="70052" y1="35000" x2="64375" y2="34531"/>
                          <a14:foregroundMark x1="64375" y1="34531" x2="62917" y2="35391"/>
                          <a14:foregroundMark x1="46875" y1="66719" x2="42917" y2="61641"/>
                          <a14:foregroundMark x1="42917" y1="61641" x2="47240" y2="66172"/>
                          <a14:foregroundMark x1="47552" y1="67734" x2="46406" y2="67188"/>
                          <a14:foregroundMark x1="44531" y1="37188" x2="35938" y2="41953"/>
                          <a14:foregroundMark x1="35938" y1="41953" x2="36042" y2="41563"/>
                          <a14:foregroundMark x1="43958" y1="66328" x2="42604" y2="58750"/>
                          <a14:foregroundMark x1="42604" y1="58750" x2="48021" y2="67031"/>
                          <a14:foregroundMark x1="44219" y1="66172" x2="40469" y2="59766"/>
                          <a14:foregroundMark x1="40469" y1="59766" x2="42708" y2="49297"/>
                          <a14:foregroundMark x1="42708" y1="49297" x2="45573" y2="47109"/>
                          <a14:backgroundMark x1="70469" y1="74688" x2="70469" y2="74688"/>
                          <a14:backgroundMark x1="70469" y1="74688" x2="89271" y2="67031"/>
                          <a14:backgroundMark x1="89271" y1="67031" x2="91979" y2="62187"/>
                          <a14:backgroundMark x1="65990" y1="77813" x2="67448" y2="71094"/>
                          <a14:backgroundMark x1="67448" y1="71094" x2="70260" y2="69063"/>
                          <a14:backgroundMark x1="63906" y1="73594" x2="67656" y2="69609"/>
                          <a14:backgroundMark x1="58177" y1="72891" x2="59479" y2="73516"/>
                          <a14:backgroundMark x1="53490" y1="89219" x2="48854" y2="87969"/>
                          <a14:backgroundMark x1="48854" y1="87969" x2="49271" y2="77734"/>
                          <a14:backgroundMark x1="49271" y1="77734" x2="39896" y2="65938"/>
                          <a14:backgroundMark x1="85052" y1="62109" x2="79323" y2="64922"/>
                          <a14:backgroundMark x1="79323" y1="64922" x2="87448" y2="65625"/>
                        </a14:backgroundRemoval>
                      </a14:imgEffect>
                    </a14:imgLayer>
                  </a14:imgProps>
                </a:ext>
              </a:extLst>
            </a:blip>
            <a:srcRect l="34913" t="20360" b="29120"/>
            <a:stretch/>
          </p:blipFill>
          <p:spPr>
            <a:xfrm rot="523097">
              <a:off x="9924617" y="5521974"/>
              <a:ext cx="2814319" cy="145626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0FDDC76-7A66-354A-AFEE-73088A031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31" b="94162" l="9961" r="92188">
                          <a14:foregroundMark x1="25293" y1="88772" x2="34099" y2="91763"/>
                          <a14:foregroundMark x1="50832" y1="91095" x2="82422" y2="80090"/>
                          <a14:foregroundMark x1="82422" y1="80090" x2="82520" y2="78892"/>
                          <a14:foregroundMark x1="45703" y1="50150" x2="45313" y2="34132"/>
                          <a14:foregroundMark x1="45313" y1="34132" x2="44629" y2="29940"/>
                          <a14:foregroundMark x1="45801" y1="36377" x2="46777" y2="40868"/>
                          <a14:foregroundMark x1="89258" y1="74850" x2="92188" y2="73802"/>
                          <a14:backgroundMark x1="26758" y1="94012" x2="37988" y2="94760"/>
                          <a14:backgroundMark x1="37988" y1="94760" x2="63770" y2="92665"/>
                          <a14:backgroundMark x1="37891" y1="94611" x2="29688" y2="94162"/>
                          <a14:backgroundMark x1="29688" y1="94162" x2="31543" y2="94311"/>
                        </a14:backgroundRemoval>
                      </a14:imgEffect>
                    </a14:imgLayer>
                  </a14:imgProps>
                </a:ext>
              </a:extLst>
            </a:blip>
            <a:srcRect b="9607"/>
            <a:stretch/>
          </p:blipFill>
          <p:spPr>
            <a:xfrm>
              <a:off x="6835031" y="4644481"/>
              <a:ext cx="3750093" cy="221131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287509A-9FEC-685E-0A36-217311F827C8}"/>
              </a:ext>
            </a:extLst>
          </p:cNvPr>
          <p:cNvSpPr txBox="1"/>
          <p:nvPr/>
        </p:nvSpPr>
        <p:spPr>
          <a:xfrm>
            <a:off x="1906874" y="6370266"/>
            <a:ext cx="4465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Середкин, 2022)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507E45-21A6-2D35-EAF7-1235A0B80759}"/>
              </a:ext>
            </a:extLst>
          </p:cNvPr>
          <p:cNvSpPr txBox="1"/>
          <p:nvPr/>
        </p:nvSpPr>
        <p:spPr>
          <a:xfrm>
            <a:off x="6021528" y="4239585"/>
            <a:ext cx="524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сем. Утиные (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Anatidae</a:t>
            </a:r>
            <a:r>
              <a:rPr lang="ru-RU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3472812-0C1C-951F-F04B-843E392C9183}"/>
              </a:ext>
            </a:extLst>
          </p:cNvPr>
          <p:cNvCxnSpPr>
            <a:cxnSpLocks/>
          </p:cNvCxnSpPr>
          <p:nvPr/>
        </p:nvCxnSpPr>
        <p:spPr>
          <a:xfrm>
            <a:off x="6021528" y="4735004"/>
            <a:ext cx="5353924" cy="298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CD1985-30A0-AE6D-12C6-890ADBAF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4278" y="6370266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4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11D7CB9-6212-B581-897D-0B176D6BDDAF}"/>
              </a:ext>
            </a:extLst>
          </p:cNvPr>
          <p:cNvSpPr/>
          <p:nvPr/>
        </p:nvSpPr>
        <p:spPr>
          <a:xfrm>
            <a:off x="472440" y="148125"/>
            <a:ext cx="10934700" cy="64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08AC5-BD66-DA6C-A56D-4D3C2BE6F251}"/>
              </a:ext>
            </a:extLst>
          </p:cNvPr>
          <p:cNvSpPr txBox="1"/>
          <p:nvPr/>
        </p:nvSpPr>
        <p:spPr>
          <a:xfrm>
            <a:off x="751840" y="837852"/>
            <a:ext cx="1093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гастролитов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организме растительноядных птиц </a:t>
            </a:r>
          </a:p>
        </p:txBody>
      </p:sp>
      <p:pic>
        <p:nvPicPr>
          <p:cNvPr id="10" name="Рисунок 9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0F4C0B9F-7CD7-76C9-CEE7-C8F85AF3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9738" l="9880" r="90254">
                        <a14:foregroundMark x1="53271" y1="61337" x2="53271" y2="61337"/>
                        <a14:foregroundMark x1="51669" y1="61861" x2="51669" y2="61861"/>
                        <a14:foregroundMark x1="87583" y1="69201" x2="87583" y2="69201"/>
                        <a14:foregroundMark x1="64887" y1="72477" x2="64887" y2="72477"/>
                        <a14:foregroundMark x1="50601" y1="82438" x2="56075" y2="68021"/>
                        <a14:foregroundMark x1="56075" y1="68021" x2="74766" y2="64220"/>
                        <a14:foregroundMark x1="74766" y1="64220" x2="77570" y2="80341"/>
                        <a14:foregroundMark x1="77570" y1="80341" x2="71028" y2="81913"/>
                        <a14:foregroundMark x1="20561" y1="95806" x2="77437" y2="92792"/>
                        <a14:foregroundMark x1="77437" y1="92792" x2="86382" y2="75229"/>
                        <a14:foregroundMark x1="86382" y1="75229" x2="85714" y2="75623"/>
                        <a14:foregroundMark x1="72764" y1="97379" x2="27770" y2="99476"/>
                        <a14:foregroundMark x1="27770" y1="99476" x2="26836" y2="99738"/>
                        <a14:foregroundMark x1="43258" y1="10616" x2="50601" y2="10092"/>
                        <a14:foregroundMark x1="89987" y1="77720" x2="90254" y2="65269"/>
                        <a14:foregroundMark x1="90254" y1="65269" x2="84513" y2="52818"/>
                        <a14:foregroundMark x1="84513" y1="52818" x2="83044" y2="52031"/>
                        <a14:foregroundMark x1="37784" y1="17824" x2="40053" y2="24115"/>
                        <a14:foregroundMark x1="28705" y1="22018" x2="46328" y2="21494"/>
                        <a14:foregroundMark x1="46328" y1="21494" x2="49533" y2="29751"/>
                        <a14:foregroundMark x1="48064" y1="13761" x2="58879" y2="16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13716" y="4149625"/>
            <a:ext cx="2658679" cy="2708375"/>
          </a:xfrm>
          <a:prstGeom prst="rect">
            <a:avLst/>
          </a:prstGeom>
        </p:spPr>
      </p:pic>
      <p:graphicFrame>
        <p:nvGraphicFramePr>
          <p:cNvPr id="12" name="TextBox 8">
            <a:extLst>
              <a:ext uri="{FF2B5EF4-FFF2-40B4-BE49-F238E27FC236}">
                <a16:creationId xmlns:a16="http://schemas.microsoft.com/office/drawing/2014/main" id="{0317A915-F234-D520-5D6C-7E7171AC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100903"/>
              </p:ext>
            </p:extLst>
          </p:nvPr>
        </p:nvGraphicFramePr>
        <p:xfrm>
          <a:off x="241934" y="1410719"/>
          <a:ext cx="11767185" cy="229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D6DCB0A4-7F33-7FCC-FCEF-295E2854CBA9}"/>
              </a:ext>
            </a:extLst>
          </p:cNvPr>
          <p:cNvSpPr/>
          <p:nvPr/>
        </p:nvSpPr>
        <p:spPr>
          <a:xfrm>
            <a:off x="3225089" y="3559269"/>
            <a:ext cx="3582111" cy="1944543"/>
          </a:xfrm>
          <a:prstGeom prst="cloudCallout">
            <a:avLst>
              <a:gd name="adj1" fmla="val -82941"/>
              <a:gd name="adj2" fmla="val 243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обстоят дела у хищных птиц?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EF3A1-138C-4770-2936-76ECC65A1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740" l="156" r="98906">
                        <a14:foregroundMark x1="8945" y1="37865" x2="10273" y2="37500"/>
                        <a14:foregroundMark x1="81523" y1="42604" x2="80156" y2="42969"/>
                        <a14:foregroundMark x1="89727" y1="40052" x2="90547" y2="41510"/>
                        <a14:foregroundMark x1="2656" y1="53125" x2="4609" y2="72344"/>
                        <a14:foregroundMark x1="4609" y1="72344" x2="84219" y2="89583"/>
                        <a14:foregroundMark x1="84219" y1="89583" x2="85625" y2="74583"/>
                        <a14:foregroundMark x1="11367" y1="52760" x2="1875" y2="77031"/>
                        <a14:foregroundMark x1="1875" y1="77031" x2="26523" y2="96927"/>
                        <a14:foregroundMark x1="26523" y1="96927" x2="96641" y2="91771"/>
                        <a14:foregroundMark x1="96641" y1="91771" x2="95352" y2="66302"/>
                        <a14:foregroundMark x1="95352" y1="66302" x2="82070" y2="54531"/>
                        <a14:foregroundMark x1="82070" y1="54531" x2="84258" y2="68802"/>
                        <a14:foregroundMark x1="85352" y1="52760" x2="99258" y2="56354"/>
                        <a14:foregroundMark x1="99258" y1="56354" x2="97969" y2="97552"/>
                        <a14:foregroundMark x1="97969" y1="97552" x2="52656" y2="95938"/>
                        <a14:foregroundMark x1="52656" y1="95938" x2="56953" y2="88802"/>
                        <a14:foregroundMark x1="5938" y1="99740" x2="15273" y2="86094"/>
                        <a14:foregroundMark x1="15273" y1="86094" x2="7031" y2="84427"/>
                        <a14:foregroundMark x1="195" y1="57135" x2="3750" y2="95365"/>
                        <a14:foregroundMark x1="96523" y1="61875" x2="98906" y2="80781"/>
                        <a14:foregroundMark x1="98906" y1="80781" x2="98164" y2="49479"/>
                        <a14:foregroundMark x1="13008" y1="61510" x2="37188" y2="59375"/>
                        <a14:foregroundMark x1="37188" y1="59375" x2="41406" y2="51302"/>
                        <a14:foregroundMark x1="64063" y1="55313" x2="49063" y2="52760"/>
                        <a14:foregroundMark x1="64336" y1="53490" x2="56680" y2="51302"/>
                        <a14:foregroundMark x1="1563" y1="50573" x2="13828" y2="50573"/>
                        <a14:foregroundMark x1="13008" y1="56406" x2="80977" y2="61927"/>
                        <a14:foregroundMark x1="80977" y1="61927" x2="79141" y2="80260"/>
                        <a14:foregroundMark x1="79141" y1="80260" x2="49414" y2="86094"/>
                        <a14:foregroundMark x1="49414" y1="86094" x2="79727" y2="66875"/>
                        <a14:foregroundMark x1="79727" y1="66875" x2="66719" y2="76563"/>
                        <a14:foregroundMark x1="66719" y1="76563" x2="44688" y2="80417"/>
                        <a14:backgroundMark x1="18203" y1="48385" x2="25586" y2="48021"/>
                        <a14:backgroundMark x1="37305" y1="47292" x2="42227" y2="36406"/>
                        <a14:backgroundMark x1="32383" y1="26563" x2="32930" y2="29844"/>
                        <a14:backgroundMark x1="55586" y1="46927" x2="60234" y2="4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30" y="3310041"/>
            <a:ext cx="3673810" cy="2755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AA930-3DD0-E626-1AB7-06A2C0B61CC6}"/>
              </a:ext>
            </a:extLst>
          </p:cNvPr>
          <p:cNvSpPr txBox="1"/>
          <p:nvPr/>
        </p:nvSpPr>
        <p:spPr>
          <a:xfrm>
            <a:off x="7620000" y="6192864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Гастролиты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питания пустельги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8846908-2B02-61A7-7B6E-0FF41B49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979" y="6492875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5D684-77CA-AE09-87E2-A21D47599968}"/>
              </a:ext>
            </a:extLst>
          </p:cNvPr>
          <p:cNvSpPr txBox="1"/>
          <p:nvPr/>
        </p:nvSpPr>
        <p:spPr>
          <a:xfrm>
            <a:off x="2893670" y="5694212"/>
            <a:ext cx="4490953" cy="101566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данные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(Щербаков, Березников, 2011;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Буслаков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2012; Ермолаев, 2015)</a:t>
            </a:r>
          </a:p>
        </p:txBody>
      </p:sp>
    </p:spTree>
    <p:extLst>
      <p:ext uri="{BB962C8B-B14F-4D97-AF65-F5344CB8AC3E}">
        <p14:creationId xmlns:p14="http://schemas.microsoft.com/office/powerpoint/2010/main" val="177815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D70CC3-1157-A5FE-A59D-F5FB497A100C}"/>
              </a:ext>
            </a:extLst>
          </p:cNvPr>
          <p:cNvSpPr/>
          <p:nvPr/>
        </p:nvSpPr>
        <p:spPr>
          <a:xfrm>
            <a:off x="354798" y="96177"/>
            <a:ext cx="11414760" cy="5104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2A13BC10-19E5-19B0-1AAD-8880A611C2F7}"/>
              </a:ext>
            </a:extLst>
          </p:cNvPr>
          <p:cNvSpPr txBox="1"/>
          <p:nvPr/>
        </p:nvSpPr>
        <p:spPr>
          <a:xfrm>
            <a:off x="899547" y="750141"/>
            <a:ext cx="10001500" cy="85606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установить влияние различных факторов на встречаемость </a:t>
            </a:r>
            <a:r>
              <a:rPr lang="ru-RU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гастролитов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рационе обыкновенной пустельги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DC8BC9-3982-C259-8ECD-8C712294B55B}"/>
              </a:ext>
            </a:extLst>
          </p:cNvPr>
          <p:cNvSpPr/>
          <p:nvPr/>
        </p:nvSpPr>
        <p:spPr>
          <a:xfrm>
            <a:off x="2189975" y="1908312"/>
            <a:ext cx="7833451" cy="7016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Место и сроки проведения исследования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 descr="Заповедная «Журавлиная родина» | Тобольская районная централизованная  библиотечная система">
            <a:extLst>
              <a:ext uri="{FF2B5EF4-FFF2-40B4-BE49-F238E27FC236}">
                <a16:creationId xmlns:a16="http://schemas.microsoft.com/office/drawing/2014/main" id="{FE833D72-2FA0-01E0-A845-F84D3059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98" y="1487603"/>
            <a:ext cx="1413260" cy="11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50831-153B-D994-DF16-797B2E912D24}"/>
              </a:ext>
            </a:extLst>
          </p:cNvPr>
          <p:cNvSpPr txBox="1"/>
          <p:nvPr/>
        </p:nvSpPr>
        <p:spPr>
          <a:xfrm>
            <a:off x="2907363" y="2872362"/>
            <a:ext cx="841523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материалов исследования осуществлялся в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2009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гг.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сети заказников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«Журавлиная родина»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(Московская область, Талдомский р-н)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E9F7C2-4FD6-577A-0449-3FA939EB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081" y="6452323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6ADCC52-C283-83C0-C5F0-2E11A906D324}"/>
              </a:ext>
            </a:extLst>
          </p:cNvPr>
          <p:cNvGrpSpPr/>
          <p:nvPr/>
        </p:nvGrpSpPr>
        <p:grpSpPr>
          <a:xfrm>
            <a:off x="34696" y="2139996"/>
            <a:ext cx="3180866" cy="2962518"/>
            <a:chOff x="393700" y="3098376"/>
            <a:chExt cx="3849116" cy="364222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B6A6010-7796-8431-5A22-4A5377A3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00" y="3098376"/>
              <a:ext cx="3849116" cy="3642227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8E8A341-21F0-235B-3824-9E4C9C9BB0E7}"/>
                </a:ext>
              </a:extLst>
            </p:cNvPr>
            <p:cNvSpPr/>
            <p:nvPr/>
          </p:nvSpPr>
          <p:spPr>
            <a:xfrm>
              <a:off x="2300660" y="3449066"/>
              <a:ext cx="387187" cy="35198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22AD97-E9F4-C8C9-CB04-3C3D1E26C2D1}"/>
              </a:ext>
            </a:extLst>
          </p:cNvPr>
          <p:cNvSpPr txBox="1"/>
          <p:nvPr/>
        </p:nvSpPr>
        <p:spPr>
          <a:xfrm>
            <a:off x="2727764" y="5119961"/>
            <a:ext cx="7077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с апреля по июль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раза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проводилась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стандартной методике (Галушин, 1982)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определено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3514 жертв пустельги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04A6457-EABC-76AE-88BE-9837C62DEB98}"/>
              </a:ext>
            </a:extLst>
          </p:cNvPr>
          <p:cNvCxnSpPr>
            <a:cxnSpLocks/>
          </p:cNvCxnSpPr>
          <p:nvPr/>
        </p:nvCxnSpPr>
        <p:spPr>
          <a:xfrm flipH="1" flipV="1">
            <a:off x="1871273" y="2627447"/>
            <a:ext cx="1036090" cy="47599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Рисунок 23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9B2B9FE2-9143-34D9-7406-70605698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738" l="9880" r="90254">
                        <a14:foregroundMark x1="53271" y1="61337" x2="53271" y2="61337"/>
                        <a14:foregroundMark x1="51669" y1="61861" x2="51669" y2="61861"/>
                        <a14:foregroundMark x1="87583" y1="69201" x2="87583" y2="69201"/>
                        <a14:foregroundMark x1="64887" y1="72477" x2="64887" y2="72477"/>
                        <a14:foregroundMark x1="50601" y1="82438" x2="56075" y2="68021"/>
                        <a14:foregroundMark x1="56075" y1="68021" x2="74766" y2="64220"/>
                        <a14:foregroundMark x1="74766" y1="64220" x2="77570" y2="80341"/>
                        <a14:foregroundMark x1="77570" y1="80341" x2="71028" y2="81913"/>
                        <a14:foregroundMark x1="20561" y1="95806" x2="77437" y2="92792"/>
                        <a14:foregroundMark x1="77437" y1="92792" x2="86382" y2="75229"/>
                        <a14:foregroundMark x1="86382" y1="75229" x2="85714" y2="75623"/>
                        <a14:foregroundMark x1="72764" y1="97379" x2="27770" y2="99476"/>
                        <a14:foregroundMark x1="27770" y1="99476" x2="26836" y2="99738"/>
                        <a14:foregroundMark x1="43258" y1="10616" x2="50601" y2="10092"/>
                        <a14:foregroundMark x1="89987" y1="77720" x2="90254" y2="65269"/>
                        <a14:foregroundMark x1="90254" y1="65269" x2="84513" y2="52818"/>
                        <a14:foregroundMark x1="84513" y1="52818" x2="83044" y2="52031"/>
                        <a14:foregroundMark x1="37784" y1="17824" x2="40053" y2="24115"/>
                        <a14:foregroundMark x1="28705" y1="22018" x2="46328" y2="21494"/>
                        <a14:foregroundMark x1="46328" y1="21494" x2="49533" y2="29751"/>
                        <a14:foregroundMark x1="48064" y1="13761" x2="58879" y2="16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7920" y="4437990"/>
            <a:ext cx="2301646" cy="23446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FDE312F-4DE5-A9EA-1788-F6AC39307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586" y="5471058"/>
            <a:ext cx="1493649" cy="1261981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EA1174E-E97B-89A1-5BCC-C3745F64DEBE}"/>
              </a:ext>
            </a:extLst>
          </p:cNvPr>
          <p:cNvSpPr/>
          <p:nvPr/>
        </p:nvSpPr>
        <p:spPr>
          <a:xfrm>
            <a:off x="3533650" y="4431568"/>
            <a:ext cx="5465849" cy="5714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Сбор материалов по питанию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3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C4EE6D-3839-D6F8-DC53-440D586C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1160" y="6323997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672D20D-96ED-4A90-5EA4-5BDDBCABEC1C}"/>
              </a:ext>
            </a:extLst>
          </p:cNvPr>
          <p:cNvSpPr/>
          <p:nvPr/>
        </p:nvSpPr>
        <p:spPr>
          <a:xfrm>
            <a:off x="408297" y="168878"/>
            <a:ext cx="10945503" cy="5524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относительной численности основных видов жертв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6B578-1034-1849-4B91-27A03C9585F3}"/>
              </a:ext>
            </a:extLst>
          </p:cNvPr>
          <p:cNvSpPr txBox="1"/>
          <p:nvPr/>
        </p:nvSpPr>
        <p:spPr>
          <a:xfrm>
            <a:off x="408297" y="923236"/>
            <a:ext cx="805984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осуществлялось две серии отловов с помощью ловушек Геро (Наумов, 1963):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начале периода гнездования птиц (апрель);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(июнь), в  период завершения гнездования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отработано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25841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ловушко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-суток.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Отловлено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1882 особи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млекопитающих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0E777F-FABC-4FD1-A01E-BC3D337D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05" t="13822" r="8200" b="7224"/>
          <a:stretch/>
        </p:blipFill>
        <p:spPr>
          <a:xfrm flipH="1">
            <a:off x="8709636" y="907300"/>
            <a:ext cx="2644164" cy="1904948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83837F2-D0D4-31F5-7F93-66A6C2A2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7" b="93014" l="4056" r="96578">
                        <a14:foregroundMark x1="5703" y1="38922" x2="17364" y2="18563"/>
                        <a14:foregroundMark x1="17364" y1="18563" x2="31305" y2="6786"/>
                        <a14:foregroundMark x1="31305" y1="6786" x2="44740" y2="12375"/>
                        <a14:foregroundMark x1="44740" y1="12375" x2="44867" y2="12974"/>
                        <a14:foregroundMark x1="4056" y1="35130" x2="8365" y2="31337"/>
                        <a14:foregroundMark x1="87579" y1="57285" x2="86565" y2="78244"/>
                        <a14:foregroundMark x1="86565" y1="78244" x2="71103" y2="93014"/>
                        <a14:foregroundMark x1="71103" y1="93014" x2="62738" y2="87425"/>
                        <a14:foregroundMark x1="90621" y1="66667" x2="86312" y2="53094"/>
                        <a14:foregroundMark x1="96578" y1="61477" x2="87833" y2="6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55">
            <a:off x="7094417" y="1949182"/>
            <a:ext cx="1224069" cy="7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4A6D829-FDB5-BC0A-46BB-7B00AD048AC6}"/>
              </a:ext>
            </a:extLst>
          </p:cNvPr>
          <p:cNvSpPr/>
          <p:nvPr/>
        </p:nvSpPr>
        <p:spPr>
          <a:xfrm>
            <a:off x="2541295" y="3010535"/>
            <a:ext cx="7109409" cy="6237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Статистическая обработка данных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75AD112-F853-252D-CAD1-A71930CC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1" y="3683909"/>
            <a:ext cx="852587" cy="8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13BA58-E9DC-30B3-2B2D-60FBC04A3A08}"/>
              </a:ext>
            </a:extLst>
          </p:cNvPr>
          <p:cNvSpPr txBox="1"/>
          <p:nvPr/>
        </p:nvSpPr>
        <p:spPr>
          <a:xfrm>
            <a:off x="1296065" y="3823136"/>
            <a:ext cx="954696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Aptos" panose="020B0004020202020204" pitchFamily="34" charset="0"/>
              </a:rPr>
              <a:t>И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спользовали метод построения обобщенных линейных смешанных моделей 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General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Linear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Mixed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Model (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GLMM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 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 logit link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функцией и биномиальным распределением</a:t>
            </a:r>
            <a:endParaRPr lang="ru-RU" dirty="0"/>
          </a:p>
        </p:txBody>
      </p:sp>
      <p:pic>
        <p:nvPicPr>
          <p:cNvPr id="16" name="Рисунок 15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E36E7956-F437-DA31-4800-7D7E3DC97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9738" l="9880" r="90254">
                        <a14:foregroundMark x1="53271" y1="61337" x2="53271" y2="61337"/>
                        <a14:foregroundMark x1="51669" y1="61861" x2="51669" y2="61861"/>
                        <a14:foregroundMark x1="87583" y1="69201" x2="87583" y2="69201"/>
                        <a14:foregroundMark x1="64887" y1="72477" x2="64887" y2="72477"/>
                        <a14:foregroundMark x1="50601" y1="82438" x2="56075" y2="68021"/>
                        <a14:foregroundMark x1="56075" y1="68021" x2="74766" y2="64220"/>
                        <a14:foregroundMark x1="74766" y1="64220" x2="77570" y2="80341"/>
                        <a14:foregroundMark x1="77570" y1="80341" x2="71028" y2="81913"/>
                        <a14:foregroundMark x1="20561" y1="95806" x2="77437" y2="92792"/>
                        <a14:foregroundMark x1="77437" y1="92792" x2="86382" y2="75229"/>
                        <a14:foregroundMark x1="86382" y1="75229" x2="85714" y2="75623"/>
                        <a14:foregroundMark x1="72764" y1="97379" x2="27770" y2="99476"/>
                        <a14:foregroundMark x1="27770" y1="99476" x2="26836" y2="99738"/>
                        <a14:foregroundMark x1="43258" y1="10616" x2="50601" y2="10092"/>
                        <a14:foregroundMark x1="89987" y1="77720" x2="90254" y2="65269"/>
                        <a14:foregroundMark x1="90254" y1="65269" x2="84513" y2="52818"/>
                        <a14:foregroundMark x1="84513" y1="52818" x2="83044" y2="52031"/>
                        <a14:foregroundMark x1="37784" y1="17824" x2="40053" y2="24115"/>
                        <a14:foregroundMark x1="28705" y1="22018" x2="46328" y2="21494"/>
                        <a14:foregroundMark x1="46328" y1="21494" x2="49533" y2="29751"/>
                        <a14:foregroundMark x1="48064" y1="13761" x2="58879" y2="16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3651" y="4879175"/>
            <a:ext cx="1942516" cy="1978825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0FA03D1-8D40-CCCA-DA46-71AB2CAEE70C}"/>
              </a:ext>
            </a:extLst>
          </p:cNvPr>
          <p:cNvGrpSpPr/>
          <p:nvPr/>
        </p:nvGrpSpPr>
        <p:grpSpPr>
          <a:xfrm>
            <a:off x="2407260" y="4764853"/>
            <a:ext cx="8576440" cy="1703436"/>
            <a:chOff x="2392020" y="4918314"/>
            <a:chExt cx="8576440" cy="1703436"/>
          </a:xfrm>
        </p:grpSpPr>
        <p:sp>
          <p:nvSpPr>
            <p:cNvPr id="18" name="Облачко с текстом: прямоугольное со скругленными углами 17">
              <a:extLst>
                <a:ext uri="{FF2B5EF4-FFF2-40B4-BE49-F238E27FC236}">
                  <a16:creationId xmlns:a16="http://schemas.microsoft.com/office/drawing/2014/main" id="{C340C097-C6F4-C9B1-E9C3-63F9F36E66B6}"/>
                </a:ext>
              </a:extLst>
            </p:cNvPr>
            <p:cNvSpPr/>
            <p:nvPr/>
          </p:nvSpPr>
          <p:spPr>
            <a:xfrm>
              <a:off x="2392020" y="5276097"/>
              <a:ext cx="4096785" cy="1105888"/>
            </a:xfrm>
            <a:prstGeom prst="wedgeRoundRectCallout">
              <a:avLst>
                <a:gd name="adj1" fmla="val -66410"/>
                <a:gd name="adj2" fmla="val -8547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Зависимая переменная: </a:t>
              </a:r>
              <a:b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наличие/отсутствие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гастролитов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питании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85CAA8-3FCF-E8F2-B7D1-EB322490EBE0}"/>
                </a:ext>
              </a:extLst>
            </p:cNvPr>
            <p:cNvSpPr txBox="1"/>
            <p:nvPr/>
          </p:nvSpPr>
          <p:spPr>
            <a:xfrm>
              <a:off x="7671145" y="5569977"/>
              <a:ext cx="274320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 питания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E76D87-CC4C-C6A1-88B0-38843A47BFE2}"/>
                </a:ext>
              </a:extLst>
            </p:cNvPr>
            <p:cNvSpPr txBox="1"/>
            <p:nvPr/>
          </p:nvSpPr>
          <p:spPr>
            <a:xfrm>
              <a:off x="7007502" y="4918314"/>
              <a:ext cx="3851431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Численность жертв в природе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E71EAB-FFAF-ADBB-86D8-324CDA3E62BC}"/>
                </a:ext>
              </a:extLst>
            </p:cNvPr>
            <p:cNvSpPr txBox="1"/>
            <p:nvPr/>
          </p:nvSpPr>
          <p:spPr>
            <a:xfrm>
              <a:off x="7117029" y="6221640"/>
              <a:ext cx="3851431" cy="4001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Метеорологические факторы</a:t>
              </a:r>
            </a:p>
          </p:txBody>
        </p: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42A2E7FA-E591-6C18-1FFB-E4872B73CCA2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6488805" y="5118369"/>
              <a:ext cx="518697" cy="2000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9D1793B4-3148-B318-A6A7-95E0EDB04F9D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488805" y="5770032"/>
              <a:ext cx="11823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F9D486F7-75DC-A421-3267-F6679E893596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6488805" y="6221640"/>
              <a:ext cx="628224" cy="2000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267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5903BCE-F719-F6E0-0ED4-C10B69147883}"/>
              </a:ext>
            </a:extLst>
          </p:cNvPr>
          <p:cNvSpPr/>
          <p:nvPr/>
        </p:nvSpPr>
        <p:spPr>
          <a:xfrm>
            <a:off x="144780" y="206662"/>
            <a:ext cx="3191282" cy="689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D93F7-B977-827C-9749-27E00606BFB5}"/>
              </a:ext>
            </a:extLst>
          </p:cNvPr>
          <p:cNvSpPr txBox="1"/>
          <p:nvPr/>
        </p:nvSpPr>
        <p:spPr>
          <a:xfrm>
            <a:off x="3689598" y="222326"/>
            <a:ext cx="8290560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Спектр питания обыкновенной пустельги на территории северного Подмосковья в 2009–2019 гг.</a:t>
            </a:r>
            <a:endParaRPr lang="ru-RU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13D509D-1DE4-1D2D-E746-589CBC9AF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158747"/>
              </p:ext>
            </p:extLst>
          </p:nvPr>
        </p:nvGraphicFramePr>
        <p:xfrm>
          <a:off x="2750414" y="2405672"/>
          <a:ext cx="6691172" cy="442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F660E5-E34D-352A-62D9-72D3520DD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530" y="2258162"/>
            <a:ext cx="1828115" cy="1670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906F3B-14D3-0E3D-5BDA-B4E2289E7AE6}"/>
              </a:ext>
            </a:extLst>
          </p:cNvPr>
          <p:cNvSpPr txBox="1"/>
          <p:nvPr/>
        </p:nvSpPr>
        <p:spPr>
          <a:xfrm>
            <a:off x="593227" y="3800909"/>
            <a:ext cx="3569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кузнечик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Decticus</a:t>
            </a:r>
            <a:r>
              <a:rPr lang="en-US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verrucivorus</a:t>
            </a:r>
            <a:r>
              <a:rPr lang="ru-RU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1244775-C4F1-B9CC-954B-A4E56576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8288" y="4410754"/>
            <a:ext cx="1859849" cy="1778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BA5CB8-A1CC-3AC4-C687-3AF0D3A58EA6}"/>
              </a:ext>
            </a:extLst>
          </p:cNvPr>
          <p:cNvSpPr txBox="1"/>
          <p:nvPr/>
        </p:nvSpPr>
        <p:spPr>
          <a:xfrm>
            <a:off x="637819" y="6071084"/>
            <a:ext cx="3444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Майский хрущ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Melolontha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3241F09B-E579-C912-2B54-4656BFAA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864" y="2251642"/>
            <a:ext cx="1830785" cy="1715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6B035F-60E5-F8F6-07D0-7FB7DD4FA9D4}"/>
              </a:ext>
            </a:extLst>
          </p:cNvPr>
          <p:cNvSpPr txBox="1"/>
          <p:nvPr/>
        </p:nvSpPr>
        <p:spPr>
          <a:xfrm>
            <a:off x="8034494" y="3834232"/>
            <a:ext cx="3684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полевка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Microtus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arvalis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391344FC-1628-3C99-2F38-54630E7D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874" y="4511427"/>
            <a:ext cx="1859848" cy="1715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83B6CC-105F-A29D-6F07-05817CC7546C}"/>
              </a:ext>
            </a:extLst>
          </p:cNvPr>
          <p:cNvSpPr txBox="1"/>
          <p:nvPr/>
        </p:nvSpPr>
        <p:spPr>
          <a:xfrm>
            <a:off x="8054096" y="6122368"/>
            <a:ext cx="3684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Полевка-экономка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Microtus oeconomus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9084A80-F02A-4FED-A1F2-27D3C8F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6390" y="6226437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72ED1-F27E-AACC-321E-EA18224B4C04}"/>
              </a:ext>
            </a:extLst>
          </p:cNvPr>
          <p:cNvSpPr txBox="1"/>
          <p:nvPr/>
        </p:nvSpPr>
        <p:spPr>
          <a:xfrm>
            <a:off x="869875" y="1347258"/>
            <a:ext cx="10804935" cy="8925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спектре питания отмечен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вид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жертв:  </a:t>
            </a:r>
          </a:p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Позвоночные животные  – 37 видов, Беспозвоночные животные – 24 вида </a:t>
            </a:r>
          </a:p>
        </p:txBody>
      </p:sp>
    </p:spTree>
    <p:extLst>
      <p:ext uri="{BB962C8B-B14F-4D97-AF65-F5344CB8AC3E}">
        <p14:creationId xmlns:p14="http://schemas.microsoft.com/office/powerpoint/2010/main" val="142351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D881C37-1DA2-6151-64F9-3CD2ECB6F4C3}"/>
              </a:ext>
            </a:extLst>
          </p:cNvPr>
          <p:cNvSpPr/>
          <p:nvPr/>
        </p:nvSpPr>
        <p:spPr>
          <a:xfrm>
            <a:off x="264268" y="206662"/>
            <a:ext cx="3208020" cy="6924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16DD3-AD3F-60C6-22EF-A11C5F19F1AA}"/>
              </a:ext>
            </a:extLst>
          </p:cNvPr>
          <p:cNvSpPr txBox="1"/>
          <p:nvPr/>
        </p:nvSpPr>
        <p:spPr>
          <a:xfrm>
            <a:off x="3812432" y="243481"/>
            <a:ext cx="7924800" cy="95410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Межгодовые изменения спектра питания обыкновенной пустельги 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603C3B-AEA1-9EE4-4272-FC149C1D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532" y="6315433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8562F9D-6C5D-AE41-110F-A9BD72F7CBB3}"/>
              </a:ext>
            </a:extLst>
          </p:cNvPr>
          <p:cNvGrpSpPr/>
          <p:nvPr/>
        </p:nvGrpSpPr>
        <p:grpSpPr>
          <a:xfrm>
            <a:off x="3946347" y="1392589"/>
            <a:ext cx="7656969" cy="5221930"/>
            <a:chOff x="3871527" y="1560578"/>
            <a:chExt cx="7656969" cy="522193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3C43648-7A2B-96DB-B1DE-A6CFC23FD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527" y="1699466"/>
              <a:ext cx="7656969" cy="5083042"/>
            </a:xfrm>
            <a:prstGeom prst="rect">
              <a:avLst/>
            </a:prstGeom>
          </p:spPr>
        </p:pic>
        <p:pic>
          <p:nvPicPr>
            <p:cNvPr id="14" name="Рисунок 13" descr="Флажок со сплошной заливкой">
              <a:extLst>
                <a:ext uri="{FF2B5EF4-FFF2-40B4-BE49-F238E27FC236}">
                  <a16:creationId xmlns:a16="http://schemas.microsoft.com/office/drawing/2014/main" id="{273BFCA9-1C80-013D-8113-7209B733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75647" y="1588246"/>
              <a:ext cx="419617" cy="428759"/>
            </a:xfrm>
            <a:prstGeom prst="rect">
              <a:avLst/>
            </a:prstGeom>
          </p:spPr>
        </p:pic>
        <p:pic>
          <p:nvPicPr>
            <p:cNvPr id="17" name="Рисунок 16" descr="Флажок со сплошной заливкой">
              <a:extLst>
                <a:ext uri="{FF2B5EF4-FFF2-40B4-BE49-F238E27FC236}">
                  <a16:creationId xmlns:a16="http://schemas.microsoft.com/office/drawing/2014/main" id="{9B7AC63A-7D3D-6318-DB5D-ABC03554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91185" y="1560578"/>
              <a:ext cx="419617" cy="428759"/>
            </a:xfrm>
            <a:prstGeom prst="rect">
              <a:avLst/>
            </a:prstGeom>
          </p:spPr>
        </p:pic>
        <p:pic>
          <p:nvPicPr>
            <p:cNvPr id="19" name="Рисунок 18" descr="Флажок со сплошной заливкой">
              <a:extLst>
                <a:ext uri="{FF2B5EF4-FFF2-40B4-BE49-F238E27FC236}">
                  <a16:creationId xmlns:a16="http://schemas.microsoft.com/office/drawing/2014/main" id="{57A0069E-5ADE-AED4-22E6-BDFBA918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99594" y="1588797"/>
              <a:ext cx="419617" cy="428759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45166C-DEF5-AEE4-3B89-E85C14EE3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53" y="3299654"/>
            <a:ext cx="3312239" cy="248417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B4F2705-C5EB-906A-238C-6A52AC203132}"/>
              </a:ext>
            </a:extLst>
          </p:cNvPr>
          <p:cNvGrpSpPr/>
          <p:nvPr/>
        </p:nvGrpSpPr>
        <p:grpSpPr>
          <a:xfrm>
            <a:off x="335454" y="1531477"/>
            <a:ext cx="3312238" cy="1135860"/>
            <a:chOff x="704779" y="1994312"/>
            <a:chExt cx="3096854" cy="10156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E0D453-1463-1A61-98F8-61B75779801C}"/>
                </a:ext>
              </a:extLst>
            </p:cNvPr>
            <p:cNvSpPr txBox="1"/>
            <p:nvPr/>
          </p:nvSpPr>
          <p:spPr>
            <a:xfrm>
              <a:off x="704779" y="1994312"/>
              <a:ext cx="3096854" cy="101566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годы, когда были обнаружены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гастролиты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питании пустельги</a:t>
              </a:r>
            </a:p>
          </p:txBody>
        </p:sp>
        <p:pic>
          <p:nvPicPr>
            <p:cNvPr id="16" name="Рисунок 15" descr="Флажок со сплошной заливкой">
              <a:extLst>
                <a:ext uri="{FF2B5EF4-FFF2-40B4-BE49-F238E27FC236}">
                  <a16:creationId xmlns:a16="http://schemas.microsoft.com/office/drawing/2014/main" id="{B8A030B2-BCE4-64C8-8853-D7A2E2D56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920" y="1996076"/>
              <a:ext cx="419617" cy="428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134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FCF8B3-269E-70AC-8D8A-37D472FD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90" y="6068352"/>
            <a:ext cx="2743200" cy="365125"/>
          </a:xfrm>
        </p:spPr>
        <p:txBody>
          <a:bodyPr/>
          <a:lstStyle/>
          <a:p>
            <a:fld id="{06E893F1-7FD3-41C2-8636-850C9AB84E34}" type="slidenum"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034E079-71AC-4583-647C-49C50942ABB3}"/>
              </a:ext>
            </a:extLst>
          </p:cNvPr>
          <p:cNvSpPr/>
          <p:nvPr/>
        </p:nvSpPr>
        <p:spPr>
          <a:xfrm>
            <a:off x="410182" y="156288"/>
            <a:ext cx="3694889" cy="688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058F3-4555-17CD-B43E-B2095C2DA1AB}"/>
              </a:ext>
            </a:extLst>
          </p:cNvPr>
          <p:cNvSpPr txBox="1"/>
          <p:nvPr/>
        </p:nvSpPr>
        <p:spPr>
          <a:xfrm>
            <a:off x="4523361" y="156288"/>
            <a:ext cx="641214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серых полевок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модельной территории в 2009-2019 гг.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D8DE5E-2821-2A97-A921-AC6FD08BD174}"/>
              </a:ext>
            </a:extLst>
          </p:cNvPr>
          <p:cNvSpPr txBox="1"/>
          <p:nvPr/>
        </p:nvSpPr>
        <p:spPr>
          <a:xfrm>
            <a:off x="7210007" y="1353886"/>
            <a:ext cx="4673606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с высокой численностью серых полевок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совпадали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годами, когда были обнаружены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гастролиты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8D005F-D8A9-AC9E-3CB5-A3ECB1BF7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38995" y="3082131"/>
            <a:ext cx="3615629" cy="225890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DD8CE1-1AD1-3D38-7353-2F1BC8022A06}"/>
              </a:ext>
            </a:extLst>
          </p:cNvPr>
          <p:cNvGrpSpPr/>
          <p:nvPr/>
        </p:nvGrpSpPr>
        <p:grpSpPr>
          <a:xfrm>
            <a:off x="265422" y="755773"/>
            <a:ext cx="7386024" cy="5081473"/>
            <a:chOff x="265422" y="755773"/>
            <a:chExt cx="7386024" cy="5081473"/>
          </a:xfrm>
        </p:grpSpPr>
        <p:graphicFrame>
          <p:nvGraphicFramePr>
            <p:cNvPr id="9" name="Диаграмма 8">
              <a:extLst>
                <a:ext uri="{FF2B5EF4-FFF2-40B4-BE49-F238E27FC236}">
                  <a16:creationId xmlns:a16="http://schemas.microsoft.com/office/drawing/2014/main" id="{99F6D309-DA3E-A3DD-4892-C80D33656E1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58932464"/>
                </p:ext>
              </p:extLst>
            </p:nvPr>
          </p:nvGraphicFramePr>
          <p:xfrm>
            <a:off x="265422" y="755773"/>
            <a:ext cx="7386024" cy="50814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2" name="Рисунок 1" descr="Флажок со сплошной заливкой">
              <a:extLst>
                <a:ext uri="{FF2B5EF4-FFF2-40B4-BE49-F238E27FC236}">
                  <a16:creationId xmlns:a16="http://schemas.microsoft.com/office/drawing/2014/main" id="{D577B8F8-DA29-EE82-DC1B-5F677CAF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13552" y="3082131"/>
              <a:ext cx="419617" cy="428759"/>
            </a:xfrm>
            <a:prstGeom prst="rect">
              <a:avLst/>
            </a:prstGeom>
          </p:spPr>
        </p:pic>
        <p:pic>
          <p:nvPicPr>
            <p:cNvPr id="3" name="Рисунок 2" descr="Флажок со сплошной заливкой">
              <a:extLst>
                <a:ext uri="{FF2B5EF4-FFF2-40B4-BE49-F238E27FC236}">
                  <a16:creationId xmlns:a16="http://schemas.microsoft.com/office/drawing/2014/main" id="{2EC87B55-4A19-9AB1-349B-9D288A855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4512" y="1820328"/>
              <a:ext cx="419617" cy="42875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1139255-9C74-00EF-1CD0-1D5FD0EBD482}"/>
              </a:ext>
            </a:extLst>
          </p:cNvPr>
          <p:cNvGrpSpPr/>
          <p:nvPr/>
        </p:nvGrpSpPr>
        <p:grpSpPr>
          <a:xfrm>
            <a:off x="869312" y="5970070"/>
            <a:ext cx="9307638" cy="461665"/>
            <a:chOff x="605152" y="5854941"/>
            <a:chExt cx="9307638" cy="461665"/>
          </a:xfrm>
        </p:grpSpPr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4D429876-B478-B301-2A22-1DEFFE687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5152" y="5887847"/>
              <a:ext cx="419617" cy="4287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409F07-7D2B-8BE1-7056-207CAC113354}"/>
                </a:ext>
              </a:extLst>
            </p:cNvPr>
            <p:cNvSpPr txBox="1"/>
            <p:nvPr/>
          </p:nvSpPr>
          <p:spPr>
            <a:xfrm>
              <a:off x="814960" y="5854941"/>
              <a:ext cx="90978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годы, когда были обнаружены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гастролиты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питании пустельги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115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6140</TotalTime>
  <Words>686</Words>
  <Application>Microsoft Office PowerPoint</Application>
  <PresentationFormat>Широкоэкранный</PresentationFormat>
  <Paragraphs>122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Wingdings</vt:lpstr>
      <vt:lpstr>Тема Office</vt:lpstr>
      <vt:lpstr>РОЛЬ ГАСТРОЛИТОВ В ПИТАНИИ ХИЩНЫХ ПТИЦ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Ковинька Татьяна Сергеевна</dc:creator>
  <cp:lastModifiedBy>Ковинька Татьяна Сергеевна</cp:lastModifiedBy>
  <cp:revision>55</cp:revision>
  <dcterms:created xsi:type="dcterms:W3CDTF">2024-08-27T18:47:15Z</dcterms:created>
  <dcterms:modified xsi:type="dcterms:W3CDTF">2024-09-24T10:23:50Z</dcterms:modified>
</cp:coreProperties>
</file>