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4" r:id="rId3"/>
    <p:sldId id="307" r:id="rId4"/>
    <p:sldId id="278" r:id="rId5"/>
    <p:sldId id="279" r:id="rId6"/>
    <p:sldId id="289" r:id="rId7"/>
    <p:sldId id="277" r:id="rId8"/>
    <p:sldId id="308" r:id="rId9"/>
    <p:sldId id="280" r:id="rId10"/>
    <p:sldId id="309" r:id="rId11"/>
    <p:sldId id="288" r:id="rId12"/>
    <p:sldId id="281" r:id="rId13"/>
    <p:sldId id="285" r:id="rId14"/>
    <p:sldId id="283" r:id="rId15"/>
    <p:sldId id="284" r:id="rId16"/>
    <p:sldId id="296" r:id="rId17"/>
    <p:sldId id="310" r:id="rId18"/>
    <p:sldId id="293" r:id="rId19"/>
    <p:sldId id="303" r:id="rId20"/>
    <p:sldId id="301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MОVS" initials="A" lastIdx="0" clrIdx="0">
    <p:extLst>
      <p:ext uri="{19B8F6BF-5375-455C-9EA6-DF929625EA0E}">
        <p15:presenceInfo xmlns:p15="http://schemas.microsoft.com/office/powerpoint/2012/main" userId="ALMОV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66CC"/>
    <a:srgbClr val="4B83E7"/>
    <a:srgbClr val="660066"/>
    <a:srgbClr val="3366FF"/>
    <a:srgbClr val="00FF00"/>
    <a:srgbClr val="3399FF"/>
    <a:srgbClr val="FF99FF"/>
    <a:srgbClr val="FF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89" d="100"/>
          <a:sy n="89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648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811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375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69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336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73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757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2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85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8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5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02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76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62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99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5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98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8825EA-48C9-499C-AF82-7367F62A50E3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20CBE5A-7A66-4993-B7D8-0CFDEC498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3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0659" y="-21002"/>
            <a:ext cx="850968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миграционных маршрутов и районов зимовок молодых больших подорликов, выявленные при помощи </a:t>
            </a:r>
            <a:endParaRPr lang="en-US" sz="32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GPS-GSM</a:t>
            </a:r>
            <a:r>
              <a:rPr lang="ru-RU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телеметрии</a:t>
            </a:r>
            <a:endParaRPr lang="ru-RU" sz="32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7" descr="rosip_1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72" y="3987114"/>
            <a:ext cx="1225398" cy="124113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659" y="2680410"/>
            <a:ext cx="8476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А.Л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Мищенко,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А.В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Шариков,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Д.А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Карвовский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В.Н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Мельников,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О.В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Суханова,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Р.Х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Бекмансуров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Д.А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Зотов,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О.С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Гринченко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737" y="5590324"/>
            <a:ext cx="4631502" cy="1028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50" y="3843342"/>
            <a:ext cx="1313011" cy="1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9" y="529442"/>
            <a:ext cx="9144000" cy="5191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1890" y="3330147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Египет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1890" y="3991867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Судан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939" y="160110"/>
            <a:ext cx="9044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latin typeface="Calibri" panose="020F0502020204030204" pitchFamily="34" charset="0"/>
              </a:rPr>
              <a:t>Зимовка подорлика</a:t>
            </a:r>
            <a:r>
              <a:rPr 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ru-RU" b="1" dirty="0" err="1" smtClean="0">
                <a:solidFill>
                  <a:srgbClr val="800000"/>
                </a:solidFill>
                <a:latin typeface="Calibri" panose="020F0502020204030204" pitchFamily="34" charset="0"/>
              </a:rPr>
              <a:t>Юлдаша</a:t>
            </a:r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800000"/>
                </a:solidFill>
                <a:latin typeface="Calibri" panose="020F0502020204030204" pitchFamily="34" charset="0"/>
              </a:rPr>
              <a:t>на </a:t>
            </a:r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водохранилище Насер с 7 ноября 2023 по </a:t>
            </a:r>
            <a:r>
              <a:rPr lang="ru-RU" b="1" dirty="0">
                <a:solidFill>
                  <a:srgbClr val="800000"/>
                </a:solidFill>
                <a:latin typeface="Calibri" panose="020F0502020204030204" pitchFamily="34" charset="0"/>
              </a:rPr>
              <a:t>13 </a:t>
            </a:r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марта 2024 </a:t>
            </a:r>
            <a:endParaRPr lang="ru-RU" b="1" dirty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459" y="5980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0764" y="5703671"/>
            <a:ext cx="8973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 panose="020F0502020204030204" pitchFamily="34" charset="0"/>
              </a:rPr>
              <a:t>IBA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</a:rPr>
              <a:t>Водохранилище Насер </a:t>
            </a:r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ru-RU" dirty="0" smtClean="0">
                <a:latin typeface="Calibri" panose="020F0502020204030204" pitchFamily="34" charset="0"/>
              </a:rPr>
              <a:t>площадь </a:t>
            </a:r>
            <a:r>
              <a:rPr lang="en-US" dirty="0" smtClean="0">
                <a:latin typeface="Calibri" panose="020F0502020204030204" pitchFamily="34" charset="0"/>
              </a:rPr>
              <a:t>5400 </a:t>
            </a:r>
            <a:r>
              <a:rPr lang="ru-RU" dirty="0" err="1" smtClean="0">
                <a:latin typeface="Calibri" panose="020F0502020204030204" pitchFamily="34" charset="0"/>
              </a:rPr>
              <a:t>км</a:t>
            </a:r>
            <a:r>
              <a:rPr lang="ru-RU" baseline="30000" dirty="0" err="1" smtClean="0">
                <a:latin typeface="Calibri" panose="020F0502020204030204" pitchFamily="34" charset="0"/>
              </a:rPr>
              <a:t>2</a:t>
            </a:r>
            <a:r>
              <a:rPr lang="ru-RU" dirty="0" smtClean="0">
                <a:latin typeface="Calibri" panose="020F0502020204030204" pitchFamily="34" charset="0"/>
              </a:rPr>
              <a:t>)</a:t>
            </a:r>
            <a:r>
              <a:rPr lang="ru-RU" baseline="30000" dirty="0" smtClean="0">
                <a:latin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</a:rPr>
              <a:t>– одно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</a:rPr>
              <a:t>из важнейших водно-болотных угодий Северной Африки. Здесь зимует более 200 000 водоплавающих и околоводных птиц (</a:t>
            </a:r>
            <a:r>
              <a:rPr lang="en-US" dirty="0" smtClean="0">
                <a:latin typeface="Calibri" panose="020F0502020204030204" pitchFamily="34" charset="0"/>
              </a:rPr>
              <a:t>Baha el Din, 2001).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2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78" y="3008728"/>
            <a:ext cx="4707409" cy="36928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1" y="82379"/>
            <a:ext cx="4850028" cy="3880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653" y="5223043"/>
            <a:ext cx="4357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Миграционный маршрут и гибель </a:t>
            </a:r>
          </a:p>
          <a:p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подорлика Дина в Аравийской пустыне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18324" y="5546209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†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46309" y="82379"/>
            <a:ext cx="4137891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</a:rPr>
              <a:t>В отличие от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подорликов Лето и </a:t>
            </a:r>
            <a:r>
              <a:rPr lang="ru-RU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Юлдаша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</a:rPr>
              <a:t>две особи: Дина и Задира в осенне-зимнее время попали в «экологические ловушки»: пустыни.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Дина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</a:rPr>
              <a:t>попал в пределы пустынь Аравийского полуострова 10 ноября 2022 г., а 26 ноября от него поступили последние координаты. </a:t>
            </a:r>
            <a:r>
              <a:rPr lang="ru-RU" sz="1600" dirty="0" smtClean="0">
                <a:latin typeface="Calibri" panose="020F0502020204030204" pitchFamily="34" charset="0"/>
              </a:rPr>
              <a:t>Задира</a:t>
            </a:r>
            <a:r>
              <a:rPr lang="ru-RU" sz="1600" dirty="0">
                <a:latin typeface="Calibri" panose="020F0502020204030204" pitchFamily="34" charset="0"/>
              </a:rPr>
              <a:t>, также зимовавший на Аравийском полуострове и прибрежных равнинах Персидского </a:t>
            </a:r>
            <a:r>
              <a:rPr lang="ru-RU" sz="1600" dirty="0" smtClean="0">
                <a:latin typeface="Calibri" panose="020F0502020204030204" pitchFamily="34" charset="0"/>
              </a:rPr>
              <a:t>залива с </a:t>
            </a:r>
            <a:r>
              <a:rPr lang="ru-RU" sz="1600" dirty="0">
                <a:latin typeface="Calibri" panose="020F0502020204030204" pitchFamily="34" charset="0"/>
              </a:rPr>
              <a:t>11 ноября 2019 г. до начала марта 2020 г</a:t>
            </a:r>
            <a:r>
              <a:rPr lang="ru-RU" sz="1600" dirty="0" smtClean="0">
                <a:latin typeface="Calibri" panose="020F0502020204030204" pitchFamily="34" charset="0"/>
              </a:rPr>
              <a:t>., </a:t>
            </a:r>
            <a:r>
              <a:rPr lang="ru-RU" sz="1600" dirty="0">
                <a:latin typeface="Calibri" panose="020F0502020204030204" pitchFamily="34" charset="0"/>
              </a:rPr>
              <a:t>смог выжить. </a:t>
            </a:r>
            <a:r>
              <a:rPr lang="ru-RU" sz="1600" dirty="0" smtClean="0">
                <a:latin typeface="Calibri" panose="020F0502020204030204" pitchFamily="34" charset="0"/>
              </a:rPr>
              <a:t>Но был вынужден </a:t>
            </a:r>
            <a:r>
              <a:rPr lang="ru-RU" sz="1600" dirty="0">
                <a:latin typeface="Calibri" panose="020F0502020204030204" pitchFamily="34" charset="0"/>
              </a:rPr>
              <a:t>был </a:t>
            </a:r>
            <a:r>
              <a:rPr lang="ru-RU" sz="1600" dirty="0" smtClean="0">
                <a:latin typeface="Calibri" panose="020F0502020204030204" pitchFamily="34" charset="0"/>
              </a:rPr>
              <a:t>совершать наибольшие среди наших птиц дневные </a:t>
            </a:r>
            <a:r>
              <a:rPr lang="ru-RU" sz="1600" dirty="0">
                <a:latin typeface="Calibri" panose="020F0502020204030204" pitchFamily="34" charset="0"/>
              </a:rPr>
              <a:t>перемещения в поисках </a:t>
            </a:r>
            <a:r>
              <a:rPr lang="ru-RU" sz="1600" dirty="0" smtClean="0">
                <a:latin typeface="Calibri" panose="020F0502020204030204" pitchFamily="34" charset="0"/>
              </a:rPr>
              <a:t>пищи.</a:t>
            </a:r>
            <a:endParaRPr lang="ru-RU" sz="1600" b="1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ru-RU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4356" y="1990936"/>
            <a:ext cx="7319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ea typeface="Newton-Italic"/>
              </a:rPr>
              <a:t>Мы выяснили, что если молодые </a:t>
            </a:r>
            <a:r>
              <a:rPr lang="ru-RU" sz="2000" b="1" dirty="0" smtClean="0">
                <a:ea typeface="Newton-Italic"/>
              </a:rPr>
              <a:t>подорлики </a:t>
            </a:r>
            <a:r>
              <a:rPr lang="ru-RU" sz="2000" b="1" dirty="0">
                <a:ea typeface="Newton-Italic"/>
              </a:rPr>
              <a:t>в процессе </a:t>
            </a:r>
            <a:r>
              <a:rPr lang="ru-RU" sz="2000" b="1" dirty="0" smtClean="0">
                <a:ea typeface="Newton-Italic"/>
              </a:rPr>
              <a:t>осенней миграции </a:t>
            </a:r>
            <a:r>
              <a:rPr lang="ru-RU" sz="2000" b="1" dirty="0">
                <a:ea typeface="Newton-Italic"/>
              </a:rPr>
              <a:t>обнаруживают угодья, богатые </a:t>
            </a:r>
            <a:r>
              <a:rPr lang="ru-RU" sz="2000" b="1" dirty="0" smtClean="0">
                <a:ea typeface="Newton-Italic"/>
              </a:rPr>
              <a:t>добычей, </a:t>
            </a:r>
            <a:r>
              <a:rPr lang="ru-RU" sz="2000" b="1" dirty="0">
                <a:ea typeface="Newton-Italic"/>
              </a:rPr>
              <a:t>то они совершают там длительные миграционные </a:t>
            </a:r>
            <a:r>
              <a:rPr lang="ru-RU" sz="2000" b="1" dirty="0" smtClean="0">
                <a:ea typeface="Newton-Italic"/>
              </a:rPr>
              <a:t>остановки.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324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932"/>
            <a:ext cx="9144000" cy="5191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4566" y="406401"/>
            <a:ext cx="6124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Длительная миграционная остановка Гека в дельте Дуная, </a:t>
            </a:r>
          </a:p>
          <a:p>
            <a:pPr algn="ctr"/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9 ноября – 12 декабря 2023 </a:t>
            </a:r>
            <a:endParaRPr lang="ru-RU" b="1" dirty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9" y="1869694"/>
            <a:ext cx="8978328" cy="4502685"/>
          </a:xfrm>
          <a:prstGeom prst="rect">
            <a:avLst/>
          </a:prstGeom>
          <a:ln>
            <a:solidFill>
              <a:srgbClr val="1F14AC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06161" y="1476969"/>
            <a:ext cx="78506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Район первой зимовки Одуванчика, 2019/2020</a:t>
            </a:r>
            <a:endParaRPr lang="ru-RU" b="1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8543" y="2452752"/>
            <a:ext cx="1248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latin typeface="Calibri" panose="020F0502020204030204" pitchFamily="34" charset="0"/>
              </a:rPr>
              <a:t>Дельта Нила</a:t>
            </a:r>
            <a:endParaRPr lang="ru-RU" sz="1400" b="1" i="1" dirty="0">
              <a:latin typeface="Calibri" panose="020F0502020204030204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3678325" y="2740254"/>
            <a:ext cx="228599" cy="470110"/>
          </a:xfrm>
          <a:prstGeom prst="downArrow">
            <a:avLst/>
          </a:prstGeom>
          <a:solidFill>
            <a:srgbClr val="FF0000"/>
          </a:solidFill>
          <a:ln>
            <a:solidFill>
              <a:srgbClr val="1F1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198384" y="2079530"/>
            <a:ext cx="209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F14AC"/>
                </a:solidFill>
                <a:latin typeface="Calibri" panose="020F0502020204030204" pitchFamily="34" charset="0"/>
              </a:rPr>
              <a:t>Средиземное море</a:t>
            </a:r>
            <a:endParaRPr lang="ru-RU" dirty="0">
              <a:solidFill>
                <a:srgbClr val="1F14AC"/>
              </a:solidFill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813" y="174119"/>
            <a:ext cx="8443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kern="100" dirty="0">
                <a:ea typeface="Newton-Italic"/>
              </a:rPr>
              <a:t>Мы </a:t>
            </a:r>
            <a:r>
              <a:rPr lang="ru-RU" b="1" kern="100" dirty="0" smtClean="0">
                <a:ea typeface="Newton-Italic"/>
              </a:rPr>
              <a:t>установили, что</a:t>
            </a:r>
            <a:r>
              <a:rPr lang="en-US" b="1" kern="100" dirty="0">
                <a:ea typeface="Newton-Italic"/>
              </a:rPr>
              <a:t> </a:t>
            </a:r>
            <a:r>
              <a:rPr lang="ru-RU" b="1" kern="100" dirty="0" smtClean="0">
                <a:ea typeface="Newton-Italic"/>
              </a:rPr>
              <a:t>если молодые большие подорлики в процессе первой осенней миграции обнаруживают богатые кормовые угодья, то, запомнив их, птицы </a:t>
            </a:r>
            <a:r>
              <a:rPr lang="ru-RU" b="1" kern="100" dirty="0">
                <a:ea typeface="Newton-Italic"/>
              </a:rPr>
              <a:t>могут в последующие годы изменить район зимовки, оседая на зиму на этих кормных территориях. Это лучше всего показать на примере Одуванчика. </a:t>
            </a:r>
            <a:endParaRPr lang="ru-RU" b="1" kern="1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9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2" y="500646"/>
            <a:ext cx="4316497" cy="28699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9" y="4107202"/>
            <a:ext cx="4321283" cy="2546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9119" y="6344288"/>
            <a:ext cx="2017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2-я зимовка</a:t>
            </a:r>
            <a:r>
              <a:rPr lang="en-US" sz="1400" b="1" dirty="0" smtClean="0">
                <a:latin typeface="Calibri" panose="020F0502020204030204" pitchFamily="34" charset="0"/>
              </a:rPr>
              <a:t>, 2020/2021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15" y="4123210"/>
            <a:ext cx="4321285" cy="2546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7669" y="6344287"/>
            <a:ext cx="2017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3-я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ru-RU" sz="1400" b="1" dirty="0" smtClean="0">
                <a:latin typeface="Calibri" panose="020F0502020204030204" pitchFamily="34" charset="0"/>
              </a:rPr>
              <a:t>зимовка</a:t>
            </a:r>
            <a:r>
              <a:rPr lang="en-US" sz="1400" b="1" dirty="0" smtClean="0">
                <a:latin typeface="Calibri" panose="020F0502020204030204" pitchFamily="34" charset="0"/>
              </a:rPr>
              <a:t>, 2021/2022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598" y="131673"/>
            <a:ext cx="8908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Остановка</a:t>
            </a:r>
            <a:r>
              <a:rPr lang="en-US" sz="16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Одуванчика с 4 </a:t>
            </a:r>
            <a:r>
              <a:rPr lang="ru-RU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по </a:t>
            </a:r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22 октября 2019 </a:t>
            </a:r>
            <a:r>
              <a:rPr lang="ru-RU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на </a:t>
            </a:r>
            <a:r>
              <a:rPr lang="ru-RU" sz="1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Прикубанской</a:t>
            </a:r>
            <a:r>
              <a:rPr lang="ru-RU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равнине в Краснодарском крае</a:t>
            </a:r>
            <a:endParaRPr lang="en-US" sz="1600" b="1" dirty="0" smtClean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6645" y="3730625"/>
            <a:ext cx="505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Район зимовки Одуванчика во вторую и третью зимы 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428" y="731168"/>
            <a:ext cx="1469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rgbClr val="1F14AC"/>
                </a:solidFill>
                <a:latin typeface="Calibri" panose="020F0502020204030204" pitchFamily="34" charset="0"/>
              </a:rPr>
              <a:t>Азовское море</a:t>
            </a:r>
            <a:endParaRPr lang="ru-RU" sz="1600" i="1" dirty="0">
              <a:solidFill>
                <a:srgbClr val="1F14AC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4343" y="2832250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rgbClr val="1F14AC"/>
                </a:solidFill>
                <a:latin typeface="Calibri" panose="020F0502020204030204" pitchFamily="34" charset="0"/>
              </a:rPr>
              <a:t>Чёрное море</a:t>
            </a:r>
            <a:endParaRPr lang="ru-RU" sz="1600" i="1" dirty="0">
              <a:solidFill>
                <a:srgbClr val="1F14AC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4101" y="1576589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Calibri" panose="020F0502020204030204" pitchFamily="34" charset="0"/>
              </a:rPr>
              <a:t>Краснодар</a:t>
            </a:r>
            <a:endParaRPr lang="ru-RU" sz="1200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1420" y="2771615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50 km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2410" y="5196472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0127" y="5196472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8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" y="452513"/>
            <a:ext cx="9144000" cy="4585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2949" y="706629"/>
            <a:ext cx="126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Calibri" panose="020F0502020204030204" pitchFamily="34" charset="0"/>
              </a:rPr>
              <a:t>Краснодар</a:t>
            </a:r>
            <a:endParaRPr lang="ru-RU" b="1" dirty="0">
              <a:solidFill>
                <a:srgbClr val="99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4140" y="2380274"/>
            <a:ext cx="11576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1643EA"/>
                </a:solidFill>
              </a:rPr>
              <a:t>Краснодарское </a:t>
            </a:r>
          </a:p>
          <a:p>
            <a:r>
              <a:rPr lang="ru-RU" sz="1100" dirty="0" smtClean="0">
                <a:solidFill>
                  <a:srgbClr val="1643EA"/>
                </a:solidFill>
              </a:rPr>
              <a:t>водохранилище</a:t>
            </a:r>
            <a:endParaRPr lang="ru-RU" sz="1100" dirty="0">
              <a:solidFill>
                <a:srgbClr val="1643E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1217" y="5292400"/>
            <a:ext cx="793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Район зимовки Одуванчика в Республике Адыгея в критический период, </a:t>
            </a:r>
          </a:p>
          <a:p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с 3 декабря 2022 г. по 20 января 2023 г.,</a:t>
            </a:r>
            <a:r>
              <a:rPr lang="en-US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площадью всего около 85 </a:t>
            </a:r>
            <a:r>
              <a:rPr lang="ru-RU" b="1" dirty="0" err="1" smtClean="0">
                <a:solidFill>
                  <a:srgbClr val="800000"/>
                </a:solidFill>
                <a:latin typeface="Calibri" panose="020F0502020204030204" pitchFamily="34" charset="0"/>
              </a:rPr>
              <a:t>км</a:t>
            </a:r>
            <a:r>
              <a:rPr lang="ru-RU" b="1" baseline="30000" dirty="0" err="1" smtClean="0">
                <a:solidFill>
                  <a:srgbClr val="800000"/>
                </a:solidFill>
                <a:latin typeface="Calibri" panose="020F0502020204030204" pitchFamily="34" charset="0"/>
              </a:rPr>
              <a:t>2</a:t>
            </a:r>
            <a:endParaRPr lang="en-US" b="1" dirty="0" smtClean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2949" y="88567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65" y="4512292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2 km</a:t>
            </a:r>
            <a:endParaRPr lang="ru-RU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6" y="996778"/>
            <a:ext cx="8591263" cy="571294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0487" y="192211"/>
            <a:ext cx="85912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Биотопы, которые Одуванчик постоянно посещал во время миграционной остановки в 2019 г. и зимовок в последующие годы, представлены </a:t>
            </a:r>
            <a:r>
              <a:rPr lang="ru-RU" b="1" dirty="0" smtClean="0"/>
              <a:t>в основном системами </a:t>
            </a:r>
            <a:r>
              <a:rPr lang="ru-RU" b="1" dirty="0"/>
              <a:t>рисовых полей с сетью каналов. </a:t>
            </a:r>
            <a:r>
              <a:rPr lang="ru-RU" b="1" dirty="0" smtClean="0"/>
              <a:t>Помимо </a:t>
            </a:r>
            <a:r>
              <a:rPr lang="ru-RU" b="1" dirty="0" err="1" smtClean="0"/>
              <a:t>Одуваничка</a:t>
            </a:r>
            <a:r>
              <a:rPr lang="ru-RU" b="1" dirty="0" smtClean="0"/>
              <a:t>, в феврале 2022 г. на рисовых системах Краснодарского края и Республики Адыгеи мы зарегистрировали 10 молодых и взрослых особей этого редкого вида.</a:t>
            </a:r>
            <a:endParaRPr lang="ru-RU" sz="1600" b="1" dirty="0">
              <a:solidFill>
                <a:srgbClr val="99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22" y="1692882"/>
            <a:ext cx="3764690" cy="2666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6469" y="3745843"/>
            <a:ext cx="3580596" cy="613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400" dirty="0" smtClean="0">
                <a:latin typeface="Calibri" panose="020F0502020204030204" pitchFamily="34" charset="0"/>
              </a:rPr>
              <a:t>Один из взрослых больших подорликов, </a:t>
            </a:r>
          </a:p>
          <a:p>
            <a:pPr algn="just">
              <a:lnSpc>
                <a:spcPct val="80000"/>
              </a:lnSpc>
            </a:pPr>
            <a:r>
              <a:rPr lang="ru-RU" sz="1400" dirty="0" smtClean="0">
                <a:latin typeface="Calibri" panose="020F0502020204030204" pitchFamily="34" charset="0"/>
              </a:rPr>
              <a:t>отмеченных в феврале 2022 г. над рисовым </a:t>
            </a:r>
          </a:p>
          <a:p>
            <a:pPr algn="just">
              <a:lnSpc>
                <a:spcPct val="80000"/>
              </a:lnSpc>
            </a:pPr>
            <a:r>
              <a:rPr lang="ru-RU" sz="1400" dirty="0" smtClean="0">
                <a:latin typeface="Calibri" panose="020F0502020204030204" pitchFamily="34" charset="0"/>
              </a:rPr>
              <a:t>полем. </a:t>
            </a:r>
            <a:r>
              <a:rPr lang="ru-RU" sz="1200" dirty="0" smtClean="0">
                <a:latin typeface="Calibri" panose="020F0502020204030204" pitchFamily="34" charset="0"/>
              </a:rPr>
              <a:t>Фото </a:t>
            </a:r>
            <a:r>
              <a:rPr lang="ru-RU" sz="1200" dirty="0" err="1" smtClean="0">
                <a:latin typeface="Calibri" panose="020F0502020204030204" pitchFamily="34" charset="0"/>
              </a:rPr>
              <a:t>А.Л</a:t>
            </a:r>
            <a:r>
              <a:rPr lang="ru-RU" sz="1200" dirty="0" smtClean="0">
                <a:latin typeface="Calibri" panose="020F0502020204030204" pitchFamily="34" charset="0"/>
              </a:rPr>
              <a:t>. Мищенко. </a:t>
            </a:r>
            <a:endParaRPr lang="ru-RU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6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751" y="205946"/>
            <a:ext cx="8237838" cy="2687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b="1" dirty="0"/>
              <a:t>Мы предполагаем, что высокая численность, концентрация и постоянная доступность крупных грызунов – серых крыс – в течение всего осенне-зимнего периода (</a:t>
            </a:r>
            <a:r>
              <a:rPr lang="ru-RU" b="1" dirty="0" err="1"/>
              <a:t>Рыльников</a:t>
            </a:r>
            <a:r>
              <a:rPr lang="ru-RU" b="1" dirty="0"/>
              <a:t>, Карасева, 1985; Ка­расева и др., 1986) является одной из главных причин формирования устойчивой зимовки большого подорлика на рисовых системах </a:t>
            </a:r>
            <a:r>
              <a:rPr lang="ru-RU" b="1" dirty="0" err="1"/>
              <a:t>Прикубанской</a:t>
            </a:r>
            <a:r>
              <a:rPr lang="ru-RU" b="1" dirty="0"/>
              <a:t> </a:t>
            </a:r>
            <a:r>
              <a:rPr lang="ru-RU" b="1" dirty="0" smtClean="0"/>
              <a:t>равнины.</a:t>
            </a:r>
            <a:endParaRPr lang="ru-RU" b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Численность </a:t>
            </a:r>
            <a:r>
              <a:rPr lang="ru-RU" b="1" dirty="0">
                <a:solidFill>
                  <a:srgbClr val="000000"/>
                </a:solidFill>
                <a:ea typeface="Times New Roman" panose="02020603050405020304" pitchFamily="18" charset="0"/>
              </a:rPr>
              <a:t>крыс на рисовых полях многократно выше, чем в при­родных биотопах. </a:t>
            </a:r>
            <a:r>
              <a:rPr lang="ru-RU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rgbClr val="000000"/>
                </a:solidFill>
                <a:ea typeface="Times New Roman" panose="02020603050405020304" pitchFamily="18" charset="0"/>
              </a:rPr>
              <a:t>берегам кубанских лиманов число крыс на 100 </a:t>
            </a:r>
            <a:r>
              <a:rPr lang="ru-RU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метров </a:t>
            </a:r>
            <a:r>
              <a:rPr lang="ru-RU" b="1" dirty="0">
                <a:solidFill>
                  <a:srgbClr val="000000"/>
                </a:solidFill>
                <a:ea typeface="Times New Roman" panose="02020603050405020304" pitchFamily="18" charset="0"/>
              </a:rPr>
              <a:t>составляло всего 0,1–0,2 особи, тог­да как по валам рисовых чеков оно было </a:t>
            </a:r>
            <a:r>
              <a:rPr lang="ru-RU" b="1" dirty="0">
                <a:solidFill>
                  <a:srgbClr val="C00000"/>
                </a:solidFill>
                <a:ea typeface="Times New Roman" panose="02020603050405020304" pitchFamily="18" charset="0"/>
              </a:rPr>
              <a:t>в 50–100 раз выше</a:t>
            </a:r>
            <a:r>
              <a:rPr lang="ru-RU" b="1" dirty="0">
                <a:solidFill>
                  <a:srgbClr val="000000"/>
                </a:solidFill>
                <a:ea typeface="Times New Roman" panose="02020603050405020304" pitchFamily="18" charset="0"/>
              </a:rPr>
              <a:t>: до 10 и более особей (</a:t>
            </a:r>
            <a:r>
              <a:rPr lang="ru-RU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Карасева </a:t>
            </a:r>
            <a:r>
              <a:rPr lang="ru-RU" b="1" dirty="0">
                <a:solidFill>
                  <a:srgbClr val="000000"/>
                </a:solidFill>
                <a:ea typeface="Times New Roman" panose="02020603050405020304" pitchFamily="18" charset="0"/>
              </a:rPr>
              <a:t>и др., 1986). </a:t>
            </a:r>
            <a:endParaRPr lang="ru-RU" b="1" dirty="0"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70" y="3020854"/>
            <a:ext cx="4295736" cy="28562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67560" y="5877062"/>
            <a:ext cx="4555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Нора серой крысы в земляном </a:t>
            </a:r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валу, </a:t>
            </a:r>
            <a:r>
              <a:rPr lang="ru-RU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ограничивающем рисовый чек. 22 февраля </a:t>
            </a:r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2022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</a:rPr>
              <a:t>Фото А.Л. Мищенко</a:t>
            </a:r>
            <a:endParaRPr lang="ru-RU" sz="1400" dirty="0">
              <a:latin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3" y="3427152"/>
            <a:ext cx="3855308" cy="257083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97280" y="3427152"/>
            <a:ext cx="3258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Серая крыса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Rattus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norvegicus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555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024191"/>
              </p:ext>
            </p:extLst>
          </p:nvPr>
        </p:nvGraphicFramePr>
        <p:xfrm>
          <a:off x="227638" y="879947"/>
          <a:ext cx="8692639" cy="4400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4581">
                  <a:extLst>
                    <a:ext uri="{9D8B030D-6E8A-4147-A177-3AD203B41FA5}">
                      <a16:colId xmlns:a16="http://schemas.microsoft.com/office/drawing/2014/main" val="916260716"/>
                    </a:ext>
                  </a:extLst>
                </a:gridCol>
                <a:gridCol w="2950557">
                  <a:extLst>
                    <a:ext uri="{9D8B030D-6E8A-4147-A177-3AD203B41FA5}">
                      <a16:colId xmlns:a16="http://schemas.microsoft.com/office/drawing/2014/main" val="1742143161"/>
                    </a:ext>
                  </a:extLst>
                </a:gridCol>
                <a:gridCol w="2231021">
                  <a:extLst>
                    <a:ext uri="{9D8B030D-6E8A-4147-A177-3AD203B41FA5}">
                      <a16:colId xmlns:a16="http://schemas.microsoft.com/office/drawing/2014/main" val="1530727875"/>
                    </a:ext>
                  </a:extLst>
                </a:gridCol>
                <a:gridCol w="2476480">
                  <a:extLst>
                    <a:ext uri="{9D8B030D-6E8A-4147-A177-3AD203B41FA5}">
                      <a16:colId xmlns:a16="http://schemas.microsoft.com/office/drawing/2014/main" val="757417880"/>
                    </a:ext>
                  </a:extLst>
                </a:gridCol>
              </a:tblGrid>
              <a:tr h="4743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Кличка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Регион в России и дата мечения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Место и дата гибели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Причина гибели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1113052"/>
                  </a:ext>
                </a:extLst>
              </a:tr>
              <a:tr h="496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Задира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Владимирская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обл., июль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Иран, 20.03.2020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Удар электротоком на ЛЭП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6316913"/>
                  </a:ext>
                </a:extLst>
              </a:tr>
              <a:tr h="496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</a:rPr>
                        <a:t>Клязьма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Ивановская обл., июль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</a:rPr>
                        <a:t>Ливия, 21.10.2020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</a:rPr>
                        <a:t>Неизвестна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826638"/>
                  </a:ext>
                </a:extLst>
              </a:tr>
              <a:tr h="496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Боец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Московская обл., июль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Израиль, примерно 05.02.2022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Неизвестна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0657441"/>
                  </a:ext>
                </a:extLst>
              </a:tr>
              <a:tr h="496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Проша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Calibri" panose="020F0502020204030204" pitchFamily="34" charset="0"/>
                        </a:rPr>
                        <a:t>Респ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. Татарстан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, август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Россия, Самарская обл., примерно 14.10.2022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В капкане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для лисы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с приманкой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5887962"/>
                  </a:ext>
                </a:extLst>
              </a:tr>
              <a:tr h="496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Тиша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Московская обл., июль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Абхазия, 29.10.2022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Застрелен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браконьером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9353572"/>
                  </a:ext>
                </a:extLst>
              </a:tr>
              <a:tr h="496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</a:rPr>
                        <a:t>Киря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Calibri" panose="020F0502020204030204" pitchFamily="34" charset="0"/>
                        </a:rPr>
                        <a:t>Респ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Чувашия, июль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Иран, 11.11.2022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Удар электротоком на ЛЭП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6017456"/>
                  </a:ext>
                </a:extLst>
              </a:tr>
              <a:tr h="496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Дина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Московская обл., июль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Саудовская Аравия, 26.11.2022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Неизвестна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9379540"/>
                  </a:ext>
                </a:extLst>
              </a:tr>
              <a:tr h="4269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Лето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Московская обл., июль 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г. Кострома, середина июля 2023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Вероятно, птичий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грипп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230875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6516" y="-241279"/>
            <a:ext cx="8763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На сегодняшний день достоверно живы (регулярно передают координаты) только </a:t>
            </a:r>
            <a:r>
              <a:rPr lang="ru-RU" sz="1600" b="1" dirty="0">
                <a:solidFill>
                  <a:srgbClr val="800000"/>
                </a:solidFill>
                <a:latin typeface="Calibri" panose="020F0502020204030204" pitchFamily="34" charset="0"/>
              </a:rPr>
              <a:t>2</a:t>
            </a:r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из 12 подорликов – Одуванчик и Гек. Вероятно живы, но находятся вне зоны связи 2 особи (</a:t>
            </a:r>
            <a:r>
              <a:rPr lang="ru-RU" sz="1600" b="1" dirty="0" err="1" smtClean="0">
                <a:solidFill>
                  <a:srgbClr val="800000"/>
                </a:solidFill>
                <a:latin typeface="Calibri" panose="020F0502020204030204" pitchFamily="34" charset="0"/>
              </a:rPr>
              <a:t>Юлдаш</a:t>
            </a:r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и Чук). Причины гибели остальных показаны в таблице.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7636" y="5262201"/>
            <a:ext cx="8656768" cy="1620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Очевидно, </a:t>
            </a:r>
            <a:r>
              <a:rPr lang="ru-RU" sz="1600" b="1" dirty="0">
                <a:solidFill>
                  <a:srgbClr val="8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высокая смертность неполовозрелых особей </a:t>
            </a:r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на пролёте и зимовках является </a:t>
            </a:r>
            <a:r>
              <a:rPr lang="ru-RU" sz="1600" b="1" dirty="0">
                <a:solidFill>
                  <a:srgbClr val="8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одной из главных причин сокращения численности большого подорлика в Европейской части России</a:t>
            </a:r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Новые зимовки на </a:t>
            </a:r>
            <a:r>
              <a:rPr lang="ru-RU" sz="1600" b="1" dirty="0" err="1" smtClean="0">
                <a:solidFill>
                  <a:srgbClr val="8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Прикубанской</a:t>
            </a:r>
            <a:r>
              <a:rPr lang="ru-RU" sz="1600" b="1" dirty="0" smtClean="0">
                <a:solidFill>
                  <a:srgbClr val="8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равнине и в Причерноморье сильно сокращают длину миграционных маршрутов и уменьшают риск гибели. Однако численность зимующих там птиц пока невелика.</a:t>
            </a:r>
            <a:endParaRPr lang="ru-RU" sz="1600" b="1" dirty="0">
              <a:solidFill>
                <a:srgbClr val="8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967"/>
            <a:ext cx="9144000" cy="4682792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747582" y="3175280"/>
            <a:ext cx="226854" cy="214083"/>
          </a:xfrm>
          <a:prstGeom prst="ellipse">
            <a:avLst/>
          </a:prstGeom>
          <a:solidFill>
            <a:srgbClr val="FF00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77402" y="1850592"/>
            <a:ext cx="226854" cy="214083"/>
          </a:xfrm>
          <a:prstGeom prst="ellipse">
            <a:avLst/>
          </a:prstGeom>
          <a:solidFill>
            <a:srgbClr val="FF00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45466" y="1931062"/>
            <a:ext cx="226854" cy="214083"/>
          </a:xfrm>
          <a:prstGeom prst="ellipse">
            <a:avLst/>
          </a:prstGeom>
          <a:solidFill>
            <a:srgbClr val="FF00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976800" y="2478093"/>
            <a:ext cx="226854" cy="214083"/>
          </a:xfrm>
          <a:prstGeom prst="ellipse">
            <a:avLst/>
          </a:prstGeom>
          <a:solidFill>
            <a:srgbClr val="FF00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648808" y="2160041"/>
            <a:ext cx="226854" cy="214083"/>
          </a:xfrm>
          <a:prstGeom prst="ellipse">
            <a:avLst/>
          </a:prstGeom>
          <a:solidFill>
            <a:srgbClr val="FF00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372861" y="5787818"/>
            <a:ext cx="400049" cy="4571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255135" y="5810677"/>
            <a:ext cx="662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50 </a:t>
            </a:r>
            <a:r>
              <a:rPr lang="en-US" sz="1400" b="1" dirty="0" smtClean="0">
                <a:latin typeface="Calibri" panose="020F0502020204030204" pitchFamily="34" charset="0"/>
              </a:rPr>
              <a:t>km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8048" y="1586096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</a:rPr>
              <a:t>Одуванчик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4675" y="1757652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</a:rPr>
              <a:t>Боец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6624" y="1878176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latin typeface="Calibri" panose="020F0502020204030204" pitchFamily="34" charset="0"/>
              </a:rPr>
              <a:t>Клязьма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8735" y="2614985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</a:rPr>
              <a:t>Задира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1951" y="2936328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</a:rPr>
              <a:t>Проша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040" y="330800"/>
            <a:ext cx="8129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Места мечения 1</a:t>
            </a:r>
            <a:r>
              <a:rPr lang="en-US" sz="20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2</a:t>
            </a:r>
            <a:r>
              <a:rPr lang="ru-RU" sz="20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птенцов большого подорлика</a:t>
            </a:r>
            <a:r>
              <a:rPr lang="ru-RU" sz="20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в Европейской России</a:t>
            </a:r>
            <a:endParaRPr lang="en-US" sz="2000" b="1" dirty="0" smtClean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76340" y="5759005"/>
            <a:ext cx="9797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– 2019</a:t>
            </a:r>
            <a:endParaRPr lang="en-US" b="1" dirty="0" smtClean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– 2022</a:t>
            </a:r>
            <a:endParaRPr lang="ru-RU" b="1" dirty="0" smtClean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 –</a:t>
            </a:r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2023 </a:t>
            </a:r>
            <a:endParaRPr lang="ru-RU" b="1" dirty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24003" y="2005094"/>
            <a:ext cx="226854" cy="214083"/>
          </a:xfrm>
          <a:prstGeom prst="ellipse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81319" y="2062791"/>
            <a:ext cx="226854" cy="214083"/>
          </a:xfrm>
          <a:prstGeom prst="ellipse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836318" y="2089433"/>
            <a:ext cx="226854" cy="214083"/>
          </a:xfrm>
          <a:prstGeom prst="ellipse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036377" y="3282321"/>
            <a:ext cx="226854" cy="214083"/>
          </a:xfrm>
          <a:prstGeom prst="ellipse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8" y="2014794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</a:rPr>
              <a:t>Лето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25803" y="1837765"/>
            <a:ext cx="62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</a:rPr>
              <a:t>Тиша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20677" y="1963296"/>
            <a:ext cx="722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</a:rPr>
              <a:t>Дина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50106" y="3396720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latin typeface="Calibri" panose="020F0502020204030204" pitchFamily="34" charset="0"/>
              </a:rPr>
              <a:t>Киря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384" y="2969595"/>
            <a:ext cx="101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1F14AC"/>
                </a:solidFill>
                <a:latin typeface="Calibri" panose="020F0502020204030204" pitchFamily="34" charset="0"/>
              </a:rPr>
              <a:t>Москва</a:t>
            </a:r>
            <a:endParaRPr lang="ru-RU" b="1" i="1" dirty="0">
              <a:solidFill>
                <a:srgbClr val="1F14AC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6624" y="1765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936391" y="1642280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1F14AC"/>
                </a:solidFill>
                <a:latin typeface="Calibri" panose="020F0502020204030204" pitchFamily="34" charset="0"/>
              </a:rPr>
              <a:t>Иваново</a:t>
            </a:r>
            <a:endParaRPr lang="ru-RU" sz="1600" b="1" i="1" dirty="0">
              <a:solidFill>
                <a:srgbClr val="1F14AC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00281" y="2642330"/>
            <a:ext cx="814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1F14AC"/>
                </a:solidFill>
                <a:latin typeface="Calibri" panose="020F0502020204030204" pitchFamily="34" charset="0"/>
              </a:rPr>
              <a:t>Казань</a:t>
            </a:r>
            <a:endParaRPr lang="ru-RU" sz="1600" b="1" i="1" dirty="0">
              <a:solidFill>
                <a:srgbClr val="1F14AC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076864" y="5832454"/>
            <a:ext cx="226854" cy="214083"/>
          </a:xfrm>
          <a:prstGeom prst="ellipse">
            <a:avLst/>
          </a:prstGeom>
          <a:solidFill>
            <a:srgbClr val="FF00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076864" y="6113628"/>
            <a:ext cx="226854" cy="214083"/>
          </a:xfrm>
          <a:prstGeom prst="ellipse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889883" y="3175279"/>
            <a:ext cx="226854" cy="214083"/>
          </a:xfrm>
          <a:prstGeom prst="ellipse">
            <a:avLst/>
          </a:prstGeom>
          <a:solidFill>
            <a:srgbClr val="FF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27776" y="3210861"/>
            <a:ext cx="826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latin typeface="Calibri" panose="020F0502020204030204" pitchFamily="34" charset="0"/>
              </a:rPr>
              <a:t>Юлдаш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4089362" y="6394802"/>
            <a:ext cx="226854" cy="214083"/>
          </a:xfrm>
          <a:prstGeom prst="ellipse">
            <a:avLst/>
          </a:prstGeom>
          <a:solidFill>
            <a:srgbClr val="FF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540439" y="2214379"/>
            <a:ext cx="226854" cy="214083"/>
          </a:xfrm>
          <a:prstGeom prst="ellipse">
            <a:avLst/>
          </a:prstGeom>
          <a:solidFill>
            <a:srgbClr val="FF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714138" y="2274737"/>
            <a:ext cx="226854" cy="214083"/>
          </a:xfrm>
          <a:prstGeom prst="ellipse">
            <a:avLst/>
          </a:prstGeom>
          <a:solidFill>
            <a:srgbClr val="FF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3128" y="2441444"/>
            <a:ext cx="895181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>
                <a:latin typeface="Calibri" panose="020F0502020204030204" pitchFamily="34" charset="0"/>
              </a:rPr>
              <a:t>Чук, Гек </a:t>
            </a:r>
            <a:endParaRPr lang="ru-RU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8054" y="-2157144"/>
            <a:ext cx="6417276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529" y="2388498"/>
            <a:ext cx="7850326" cy="297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ru-RU" sz="20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Благодарности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Авторы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благодарны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NABU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International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за поддержку работ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Русского общества сохранения и изучения птиц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Центральной России и благотворительному фонду "Татнефть" за грант по мечению подорлика 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Татарстане.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Выражаем благодарность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М.В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Корепову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 обучение методике мечения птиц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трекерами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Мы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признательны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Кордиану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Бартошуку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Kordian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Bartoszuk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з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техническое и программное обеспечение слежения за птицами и ряд ценных советов,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М.Н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Иванову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Ю.В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Лохману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О.А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Зубковой,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Н.В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Бекмансуровой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Е.А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Ахатову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 также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студентам и аспирантам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МПГУ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 активное участие в работе.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Bild 8" descr="G:\Internationales\02_Öffentlichkeitsarbeit\Allgemeines\Corporate Design\Logos\NABU Logo Foundation\NABU_Internatioal_en_Logo\NABU_Internatioal_en_Logo_RGB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77" y="480266"/>
            <a:ext cx="1843825" cy="16698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58" y="967814"/>
            <a:ext cx="2042985" cy="799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686" y="893403"/>
            <a:ext cx="2073722" cy="7706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6496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01" y="833162"/>
            <a:ext cx="6742562" cy="56841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3988" y="0"/>
            <a:ext cx="777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Благодарю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0007" y="6125973"/>
            <a:ext cx="1694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</a:rPr>
              <a:t>Фото </a:t>
            </a:r>
            <a:r>
              <a:rPr lang="ru-RU" sz="1400" dirty="0" err="1" smtClean="0">
                <a:latin typeface="Calibri" panose="020F0502020204030204" pitchFamily="34" charset="0"/>
              </a:rPr>
              <a:t>А.Л</a:t>
            </a:r>
            <a:r>
              <a:rPr lang="ru-RU" sz="1400" dirty="0" smtClean="0">
                <a:latin typeface="Calibri" panose="020F0502020204030204" pitchFamily="34" charset="0"/>
              </a:rPr>
              <a:t>. Мищенко</a:t>
            </a:r>
            <a:endParaRPr lang="ru-RU" sz="1400" dirty="0">
              <a:latin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2" y="5960983"/>
            <a:ext cx="3443046" cy="7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9" y="0"/>
            <a:ext cx="9162759" cy="6843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15" y="3195637"/>
            <a:ext cx="301968" cy="293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22" y="4163377"/>
            <a:ext cx="301968" cy="293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89" y="5428297"/>
            <a:ext cx="301968" cy="293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42" y="1635167"/>
            <a:ext cx="301968" cy="2930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40" y="1910714"/>
            <a:ext cx="301968" cy="2930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33" y="967405"/>
            <a:ext cx="301968" cy="2930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95" y="1113948"/>
            <a:ext cx="301968" cy="2930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35" y="1874235"/>
            <a:ext cx="301968" cy="2930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35" y="2191418"/>
            <a:ext cx="301968" cy="2930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65" y="4239577"/>
            <a:ext cx="301968" cy="2930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29" y="4309920"/>
            <a:ext cx="301968" cy="2930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3342180"/>
            <a:ext cx="301968" cy="29308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65" y="3064718"/>
            <a:ext cx="301968" cy="293087"/>
          </a:xfrm>
          <a:prstGeom prst="rect">
            <a:avLst/>
          </a:prstGeom>
        </p:spPr>
      </p:pic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79858"/>
              </p:ext>
            </p:extLst>
          </p:nvPr>
        </p:nvGraphicFramePr>
        <p:xfrm>
          <a:off x="110411" y="4247962"/>
          <a:ext cx="4209535" cy="2474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4032">
                  <a:extLst>
                    <a:ext uri="{9D8B030D-6E8A-4147-A177-3AD203B41FA5}">
                      <a16:colId xmlns:a16="http://schemas.microsoft.com/office/drawing/2014/main" val="3501355046"/>
                    </a:ext>
                  </a:extLst>
                </a:gridCol>
                <a:gridCol w="486033">
                  <a:extLst>
                    <a:ext uri="{9D8B030D-6E8A-4147-A177-3AD203B41FA5}">
                      <a16:colId xmlns:a16="http://schemas.microsoft.com/office/drawing/2014/main" val="2584246703"/>
                    </a:ext>
                  </a:extLst>
                </a:gridCol>
                <a:gridCol w="1419655">
                  <a:extLst>
                    <a:ext uri="{9D8B030D-6E8A-4147-A177-3AD203B41FA5}">
                      <a16:colId xmlns:a16="http://schemas.microsoft.com/office/drawing/2014/main" val="1145996097"/>
                    </a:ext>
                  </a:extLst>
                </a:gridCol>
                <a:gridCol w="1309815">
                  <a:extLst>
                    <a:ext uri="{9D8B030D-6E8A-4147-A177-3AD203B41FA5}">
                      <a16:colId xmlns:a16="http://schemas.microsoft.com/office/drawing/2014/main" val="2030886943"/>
                    </a:ext>
                  </a:extLst>
                </a:gridCol>
              </a:tblGrid>
              <a:tr h="636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Кличка птицы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Год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Район зимовки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Длина маршрута, км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0512039"/>
                  </a:ext>
                </a:extLst>
              </a:tr>
              <a:tr h="6234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Юлдаш</a:t>
                      </a: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вдхр</a:t>
                      </a: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Насер, юг Египта и север Судана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4840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7084781"/>
                  </a:ext>
                </a:extLst>
              </a:tr>
              <a:tr h="4856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Одуванчик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дельта р. Нил, Египет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4530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8869801"/>
                  </a:ext>
                </a:extLst>
              </a:tr>
              <a:tr h="4856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Одуванчик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Прикубанская</a:t>
                      </a: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равнина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1460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3764680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Чук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Причерноморье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1950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353303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1224" y="372474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Максимальная и минимальная </a:t>
            </a:r>
            <a:endParaRPr lang="en-US" alt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протяжённость </a:t>
            </a:r>
            <a:r>
              <a:rPr lang="ru-RU" alt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осеннего маршрута</a:t>
            </a:r>
            <a:endParaRPr lang="ru-RU" alt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138514"/>
              </p:ext>
            </p:extLst>
          </p:nvPr>
        </p:nvGraphicFramePr>
        <p:xfrm>
          <a:off x="1050214" y="2436150"/>
          <a:ext cx="6785539" cy="2065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5259">
                  <a:extLst>
                    <a:ext uri="{9D8B030D-6E8A-4147-A177-3AD203B41FA5}">
                      <a16:colId xmlns:a16="http://schemas.microsoft.com/office/drawing/2014/main" val="1086419708"/>
                    </a:ext>
                  </a:extLst>
                </a:gridCol>
                <a:gridCol w="2625259">
                  <a:extLst>
                    <a:ext uri="{9D8B030D-6E8A-4147-A177-3AD203B41FA5}">
                      <a16:colId xmlns:a16="http://schemas.microsoft.com/office/drawing/2014/main" val="4132114164"/>
                    </a:ext>
                  </a:extLst>
                </a:gridCol>
                <a:gridCol w="2815021">
                  <a:extLst>
                    <a:ext uri="{9D8B030D-6E8A-4147-A177-3AD203B41FA5}">
                      <a16:colId xmlns:a16="http://schemas.microsoft.com/office/drawing/2014/main" val="1288823234"/>
                    </a:ext>
                  </a:extLst>
                </a:gridCol>
              </a:tblGrid>
              <a:tr h="242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Миграция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</a:rPr>
                        <a:t>Min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1595163"/>
                  </a:ext>
                </a:extLst>
              </a:tr>
              <a:tr h="8017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Осенняя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9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дней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Одуванчик, в Краснодарский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край (2023)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дней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, Лето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, на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озеро </a:t>
                      </a:r>
                      <a:r>
                        <a:rPr lang="ru-RU" sz="1600" dirty="0" err="1" smtClean="0">
                          <a:effectLst/>
                          <a:latin typeface="Calibri" panose="020F0502020204030204" pitchFamily="34" charset="0"/>
                        </a:rPr>
                        <a:t>Хойран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в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Турции (2022)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6862839"/>
                  </a:ext>
                </a:extLst>
              </a:tr>
              <a:tr h="1002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Весенняя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6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дней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, Одуванчик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ru-RU" sz="1600" baseline="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из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Республики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Адыгея (2022)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49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дней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Лето,</a:t>
                      </a:r>
                      <a:r>
                        <a:rPr lang="ru-RU" sz="1600" baseline="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с озера </a:t>
                      </a: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</a:rPr>
                        <a:t>Улубат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</a:rPr>
                        <a:t> в 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</a:rPr>
                        <a:t>Турции (2023)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526873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61874" y="1715960"/>
            <a:ext cx="716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Минимальная и максимальная продолжительность миграций</a:t>
            </a:r>
            <a:endParaRPr lang="ru-RU" sz="2000" b="1" dirty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75" y="1708832"/>
            <a:ext cx="5836545" cy="43956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0085" y="139172"/>
            <a:ext cx="8493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Скудные литературные данные, основанные на результатах телеметрии,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показывают,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что молодые большие подорлики мигрируют на зимовку самостоятельно и </a:t>
            </a:r>
            <a:r>
              <a:rPr lang="ru-RU" sz="1600" dirty="0">
                <a:latin typeface="Times New Roman" panose="02020603050405020304" pitchFamily="18" charset="0"/>
                <a:ea typeface="MinionPro-Regular"/>
              </a:rPr>
              <a:t>по другому маршруту, нежели их родители (</a:t>
            </a:r>
            <a:r>
              <a:rPr lang="ru-RU" sz="1600" dirty="0" err="1">
                <a:latin typeface="Times New Roman" panose="02020603050405020304" pitchFamily="18" charset="0"/>
                <a:ea typeface="MinionPro-Regular"/>
              </a:rPr>
              <a:t>Meyburg</a:t>
            </a:r>
            <a:r>
              <a:rPr lang="ru-RU" sz="1600" dirty="0">
                <a:latin typeface="Times New Roman" panose="02020603050405020304" pitchFamily="18" charset="0"/>
                <a:ea typeface="MinionPro-Regular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MinionPro-Regular"/>
              </a:rPr>
              <a:t>et al</a:t>
            </a:r>
            <a:r>
              <a:rPr lang="ru-RU" sz="1600" dirty="0">
                <a:latin typeface="Times New Roman" panose="02020603050405020304" pitchFamily="18" charset="0"/>
                <a:ea typeface="MinionPro-Regular"/>
              </a:rPr>
              <a:t>., 2005). </a:t>
            </a:r>
            <a:r>
              <a:rPr lang="ru-RU" sz="1600" dirty="0" smtClean="0">
                <a:latin typeface="Times New Roman" panose="02020603050405020304" pitchFamily="18" charset="0"/>
                <a:ea typeface="MinionPro-Regular"/>
              </a:rPr>
              <a:t>По-видимому</a:t>
            </a:r>
            <a:r>
              <a:rPr lang="ru-RU" sz="1600" dirty="0">
                <a:latin typeface="Times New Roman" panose="02020603050405020304" pitchFamily="18" charset="0"/>
                <a:ea typeface="MinionPro-Regular"/>
              </a:rPr>
              <a:t>, первая осенняя миграция молодых особей </a:t>
            </a:r>
            <a:r>
              <a:rPr lang="ru-RU" sz="1600" dirty="0" smtClean="0">
                <a:latin typeface="Times New Roman" panose="02020603050405020304" pitchFamily="18" charset="0"/>
                <a:ea typeface="MinionPro-Regular"/>
              </a:rPr>
              <a:t>ещё </a:t>
            </a:r>
            <a:r>
              <a:rPr lang="ru-RU" sz="1600" dirty="0">
                <a:latin typeface="Times New Roman" panose="02020603050405020304" pitchFamily="18" charset="0"/>
                <a:ea typeface="MinionPro-Regular"/>
              </a:rPr>
              <a:t>не имеет строгого </a:t>
            </a:r>
            <a:r>
              <a:rPr lang="ru-RU" sz="1600" dirty="0" smtClean="0">
                <a:latin typeface="Times New Roman" panose="02020603050405020304" pitchFamily="18" charset="0"/>
                <a:ea typeface="MinionPro-Regular"/>
              </a:rPr>
              <a:t>направления, </a:t>
            </a:r>
            <a:r>
              <a:rPr lang="ru-RU" sz="1600" dirty="0">
                <a:latin typeface="Times New Roman" panose="02020603050405020304" pitchFamily="18" charset="0"/>
                <a:ea typeface="MinionPro-Regular"/>
              </a:rPr>
              <a:t>и в значительной мере является делом случая (</a:t>
            </a:r>
            <a:r>
              <a:rPr lang="en-US" sz="1600" dirty="0" err="1">
                <a:latin typeface="Times New Roman" panose="02020603050405020304" pitchFamily="18" charset="0"/>
                <a:ea typeface="Newton-Italic"/>
              </a:rPr>
              <a:t>Maciorowski</a:t>
            </a:r>
            <a:r>
              <a:rPr lang="en-US" sz="1600" dirty="0">
                <a:latin typeface="Times New Roman" panose="02020603050405020304" pitchFamily="18" charset="0"/>
                <a:ea typeface="Newton-Italic"/>
              </a:rPr>
              <a:t> et al</a:t>
            </a:r>
            <a:r>
              <a:rPr lang="ru-RU" sz="1600" dirty="0">
                <a:latin typeface="Times New Roman" panose="02020603050405020304" pitchFamily="18" charset="0"/>
                <a:ea typeface="Newton-Italic"/>
              </a:rPr>
              <a:t>., 2014). Мы подтвердили </a:t>
            </a:r>
            <a:r>
              <a:rPr lang="ru-RU" sz="1600" dirty="0" smtClean="0">
                <a:latin typeface="Times New Roman" panose="02020603050405020304" pitchFamily="18" charset="0"/>
                <a:ea typeface="Newton-Italic"/>
              </a:rPr>
              <a:t>это предположение </a:t>
            </a:r>
            <a:r>
              <a:rPr lang="ru-RU" sz="1600" dirty="0">
                <a:latin typeface="Times New Roman" panose="02020603050405020304" pitchFamily="18" charset="0"/>
                <a:ea typeface="Newton-Italic"/>
              </a:rPr>
              <a:t>слежением за нашими </a:t>
            </a:r>
            <a:r>
              <a:rPr lang="ru-RU" sz="1600" dirty="0" smtClean="0">
                <a:latin typeface="Times New Roman" panose="02020603050405020304" pitchFamily="18" charset="0"/>
                <a:ea typeface="Newton-Italic"/>
              </a:rPr>
              <a:t>птицами. </a:t>
            </a:r>
            <a:endParaRPr lang="ru-RU" sz="1600" dirty="0"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9477" y="6121022"/>
            <a:ext cx="1906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</a:rPr>
              <a:t>Фото </a:t>
            </a:r>
            <a:r>
              <a:rPr lang="ru-RU" sz="1400" dirty="0" err="1" smtClean="0">
                <a:latin typeface="Calibri" panose="020F0502020204030204" pitchFamily="34" charset="0"/>
              </a:rPr>
              <a:t>Д.А</a:t>
            </a:r>
            <a:r>
              <a:rPr lang="ru-RU" sz="1400" dirty="0" smtClean="0">
                <a:latin typeface="Calibri" panose="020F0502020204030204" pitchFamily="34" charset="0"/>
              </a:rPr>
              <a:t>. </a:t>
            </a:r>
            <a:r>
              <a:rPr lang="ru-RU" sz="1400" dirty="0" err="1" smtClean="0">
                <a:latin typeface="Calibri" panose="020F0502020204030204" pitchFamily="34" charset="0"/>
              </a:rPr>
              <a:t>Карвовского</a:t>
            </a:r>
            <a:endParaRPr lang="ru-RU" sz="1400" dirty="0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" y="1562308"/>
            <a:ext cx="3823771" cy="5044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90" y="1562308"/>
            <a:ext cx="4001441" cy="5044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1215" y="217478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Чук ♀</a:t>
            </a:r>
            <a:endParaRPr lang="ru-RU" sz="2000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8595" y="2174788"/>
            <a:ext cx="7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Гек ♂</a:t>
            </a:r>
            <a:endParaRPr lang="ru-RU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4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96" y="848324"/>
            <a:ext cx="4186569" cy="5904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1" y="2151790"/>
            <a:ext cx="4259539" cy="4042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050" y="128024"/>
            <a:ext cx="746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Первая осенняя миграция двух подорликов, </a:t>
            </a:r>
            <a:r>
              <a:rPr lang="ru-RU" b="1" dirty="0">
                <a:solidFill>
                  <a:srgbClr val="800000"/>
                </a:solidFill>
                <a:latin typeface="Calibri" panose="020F0502020204030204" pitchFamily="34" charset="0"/>
              </a:rPr>
              <a:t>родившихся в разные годы</a:t>
            </a:r>
          </a:p>
          <a:p>
            <a:pPr algn="ctr"/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на одном гнездовом участке в пойме р. Кама, Татарстан </a:t>
            </a:r>
            <a:endParaRPr lang="ru-RU" b="1" dirty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782458"/>
            <a:ext cx="163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Проша, 2019 г.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3094" y="1077091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Calibri" panose="020F0502020204030204" pitchFamily="34" charset="0"/>
              </a:rPr>
              <a:t>Юлдаш</a:t>
            </a:r>
            <a:r>
              <a:rPr lang="ru-RU" b="1" dirty="0" smtClean="0">
                <a:latin typeface="Calibri" panose="020F0502020204030204" pitchFamily="34" charset="0"/>
              </a:rPr>
              <a:t>, 2023</a:t>
            </a:r>
            <a:endParaRPr lang="ru-RU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5" y="568401"/>
            <a:ext cx="3541745" cy="3510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82" y="550564"/>
            <a:ext cx="3445624" cy="3884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08" y="2271585"/>
            <a:ext cx="3422733" cy="3529912"/>
          </a:xfrm>
          <a:prstGeom prst="rect">
            <a:avLst/>
          </a:prstGeom>
          <a:ln>
            <a:solidFill>
              <a:srgbClr val="4B83E7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80519" y="181232"/>
            <a:ext cx="530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Кольцевые миграционные маршруты трёх особей </a:t>
            </a:r>
            <a:endParaRPr lang="ru-RU" b="1" dirty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5820" y="5800078"/>
            <a:ext cx="7809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Calibri" panose="020F0502020204030204" pitchFamily="34" charset="0"/>
              </a:rPr>
              <a:t>Весенние миграции</a:t>
            </a:r>
            <a:r>
              <a:rPr lang="ru-RU" sz="1600" b="1" dirty="0">
                <a:latin typeface="Calibri" panose="020F0502020204030204" pitchFamily="34" charset="0"/>
              </a:rPr>
              <a:t> - оттенки </a:t>
            </a:r>
            <a:r>
              <a:rPr lang="ru-RU" sz="1600" b="1" dirty="0" smtClean="0">
                <a:latin typeface="Calibri" panose="020F0502020204030204" pitchFamily="34" charset="0"/>
              </a:rPr>
              <a:t>зелёного. </a:t>
            </a:r>
            <a:r>
              <a:rPr lang="ru-RU" sz="1600" b="1" u="sng" dirty="0" smtClean="0">
                <a:latin typeface="Calibri" panose="020F0502020204030204" pitchFamily="34" charset="0"/>
              </a:rPr>
              <a:t>Осенние </a:t>
            </a:r>
            <a:r>
              <a:rPr lang="ru-RU" sz="1600" b="1" u="sng" dirty="0">
                <a:latin typeface="Calibri" panose="020F0502020204030204" pitchFamily="34" charset="0"/>
              </a:rPr>
              <a:t>миграции </a:t>
            </a:r>
            <a:r>
              <a:rPr lang="ru-RU" sz="1600" b="1" dirty="0">
                <a:latin typeface="Calibri" panose="020F0502020204030204" pitchFamily="34" charset="0"/>
              </a:rPr>
              <a:t>- оттенки </a:t>
            </a:r>
            <a:r>
              <a:rPr lang="ru-RU" sz="1600" b="1" dirty="0" smtClean="0">
                <a:latin typeface="Calibri" panose="020F0502020204030204" pitchFamily="34" charset="0"/>
              </a:rPr>
              <a:t>жёлто-бурого.</a:t>
            </a:r>
            <a:endParaRPr lang="ru-RU" sz="1600" b="1" dirty="0">
              <a:latin typeface="Calibri" panose="020F0502020204030204" pitchFamily="34" charset="0"/>
            </a:endParaRPr>
          </a:p>
          <a:p>
            <a:r>
              <a:rPr lang="ru-RU" sz="1600" b="1" dirty="0" smtClean="0">
                <a:latin typeface="Calibri" panose="020F0502020204030204" pitchFamily="34" charset="0"/>
              </a:rPr>
              <a:t>У Бойца - чем </a:t>
            </a:r>
            <a:r>
              <a:rPr lang="ru-RU" sz="1600" b="1" dirty="0">
                <a:latin typeface="Calibri" panose="020F0502020204030204" pitchFamily="34" charset="0"/>
              </a:rPr>
              <a:t>темнее цвет, тем </a:t>
            </a:r>
            <a:r>
              <a:rPr lang="ru-RU" sz="1600" b="1" dirty="0" smtClean="0">
                <a:latin typeface="Calibri" panose="020F0502020204030204" pitchFamily="34" charset="0"/>
              </a:rPr>
              <a:t>более поздняя </a:t>
            </a:r>
            <a:r>
              <a:rPr lang="ru-RU" sz="1600" b="1" dirty="0">
                <a:latin typeface="Calibri" panose="020F0502020204030204" pitchFamily="34" charset="0"/>
              </a:rPr>
              <a:t>миграция (</a:t>
            </a:r>
            <a:r>
              <a:rPr lang="ru-RU" sz="1600" b="1" dirty="0" smtClean="0">
                <a:latin typeface="Calibri" panose="020F0502020204030204" pitchFamily="34" charset="0"/>
              </a:rPr>
              <a:t>следующий </a:t>
            </a:r>
            <a:r>
              <a:rPr lang="ru-RU" sz="1600" b="1" dirty="0">
                <a:latin typeface="Calibri" panose="020F0502020204030204" pitchFamily="34" charset="0"/>
              </a:rPr>
              <a:t>год и т.д</a:t>
            </a:r>
            <a:r>
              <a:rPr lang="ru-RU" sz="1600" b="1" dirty="0" smtClean="0">
                <a:latin typeface="Calibri" panose="020F0502020204030204" pitchFamily="34" charset="0"/>
              </a:rPr>
              <a:t>.).</a:t>
            </a:r>
            <a:endParaRPr lang="ru-RU" sz="1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845" y="626075"/>
            <a:ext cx="8347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Наши исследования показали, что обнаружение подорликам в первый год жизни, при отсутствии строгого направления осенней миграции, богатых кормом угодий в местах зимовки – дело случая. Одним особям «везёт», другим – нет.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70" y="2589334"/>
            <a:ext cx="3751697" cy="31674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55597" y="5831015"/>
            <a:ext cx="1734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</a:rPr>
              <a:t>Фото </a:t>
            </a:r>
            <a:r>
              <a:rPr lang="ru-RU" sz="1400" dirty="0" err="1">
                <a:latin typeface="Calibri" panose="020F0502020204030204" pitchFamily="34" charset="0"/>
              </a:rPr>
              <a:t>А.Л</a:t>
            </a:r>
            <a:r>
              <a:rPr lang="ru-RU" sz="1400" dirty="0">
                <a:latin typeface="Calibri" panose="020F0502020204030204" pitchFamily="34" charset="0"/>
              </a:rPr>
              <a:t>. Мищенко </a:t>
            </a:r>
          </a:p>
        </p:txBody>
      </p:sp>
    </p:spTree>
    <p:extLst>
      <p:ext uri="{BB962C8B-B14F-4D97-AF65-F5344CB8AC3E}">
        <p14:creationId xmlns:p14="http://schemas.microsoft.com/office/powerpoint/2010/main" val="15858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" y="709866"/>
            <a:ext cx="9144000" cy="4585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09" y="340534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Зимовка подорлика</a:t>
            </a:r>
            <a:r>
              <a:rPr lang="en-US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800000"/>
                </a:solidFill>
                <a:latin typeface="Calibri" panose="020F0502020204030204" pitchFamily="34" charset="0"/>
              </a:rPr>
              <a:t>Л</a:t>
            </a:r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ето на озере </a:t>
            </a:r>
            <a:r>
              <a:rPr lang="ru-RU" b="1" dirty="0" err="1" smtClean="0">
                <a:solidFill>
                  <a:srgbClr val="800000"/>
                </a:solidFill>
                <a:latin typeface="Calibri" panose="020F0502020204030204" pitchFamily="34" charset="0"/>
              </a:rPr>
              <a:t>Улубат</a:t>
            </a:r>
            <a:r>
              <a:rPr lang="ru-RU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в Турции с 24 декабря 2022 по 13 апреля 2023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618" y="5295637"/>
            <a:ext cx="827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На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IBA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оз.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Улубат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</a:rPr>
              <a:t>(площадь 135 </a:t>
            </a:r>
            <a:r>
              <a:rPr lang="ru-RU" dirty="0" err="1">
                <a:latin typeface="Calibri" panose="020F0502020204030204" pitchFamily="34" charset="0"/>
              </a:rPr>
              <a:t>км</a:t>
            </a:r>
            <a:r>
              <a:rPr lang="ru-RU" baseline="30000" dirty="0" err="1">
                <a:latin typeface="Calibri" panose="020F0502020204030204" pitchFamily="34" charset="0"/>
              </a:rPr>
              <a:t>2</a:t>
            </a:r>
            <a:r>
              <a:rPr lang="ru-RU" dirty="0">
                <a:latin typeface="Calibri" panose="020F0502020204030204" pitchFamily="34" charset="0"/>
              </a:rPr>
              <a:t>)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зимуют до 321 550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лысух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 до 42 500 красноголовых нырков и до 13 600 хохлатых чернетей </a:t>
            </a:r>
            <a:r>
              <a:rPr lang="ru-RU" dirty="0">
                <a:latin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</a:rPr>
              <a:t>Magnin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</a:rPr>
              <a:t>et al</a:t>
            </a:r>
            <a:r>
              <a:rPr lang="ru-RU" i="1" dirty="0">
                <a:latin typeface="Calibri" panose="020F0502020204030204" pitchFamily="34" charset="0"/>
              </a:rPr>
              <a:t>.</a:t>
            </a:r>
            <a:r>
              <a:rPr lang="ru-RU" dirty="0">
                <a:latin typeface="Calibri" panose="020F0502020204030204" pitchFamily="34" charset="0"/>
              </a:rPr>
              <a:t>, </a:t>
            </a:r>
            <a:r>
              <a:rPr lang="ru-RU" dirty="0" smtClean="0">
                <a:latin typeface="Calibri" panose="020F0502020204030204" pitchFamily="34" charset="0"/>
              </a:rPr>
              <a:t>2000).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95" y="473675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2 km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5209</TotalTime>
  <Words>1261</Words>
  <Application>Microsoft Office PowerPoint</Application>
  <PresentationFormat>Экран (4:3)</PresentationFormat>
  <Paragraphs>158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Garamond</vt:lpstr>
      <vt:lpstr>MinionPro-Regular</vt:lpstr>
      <vt:lpstr>Newton-Italic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ALMОVS</dc:creator>
  <cp:lastModifiedBy>Alexander Mischenko</cp:lastModifiedBy>
  <cp:revision>212</cp:revision>
  <dcterms:created xsi:type="dcterms:W3CDTF">2021-08-11T15:51:08Z</dcterms:created>
  <dcterms:modified xsi:type="dcterms:W3CDTF">2024-09-23T16:19:56Z</dcterms:modified>
</cp:coreProperties>
</file>