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53"/>
  </p:notesMasterIdLst>
  <p:sldIdLst>
    <p:sldId id="257" r:id="rId2"/>
    <p:sldId id="291" r:id="rId3"/>
    <p:sldId id="346" r:id="rId4"/>
    <p:sldId id="313" r:id="rId5"/>
    <p:sldId id="314" r:id="rId6"/>
    <p:sldId id="347" r:id="rId7"/>
    <p:sldId id="348" r:id="rId8"/>
    <p:sldId id="300" r:id="rId9"/>
    <p:sldId id="302" r:id="rId10"/>
    <p:sldId id="301" r:id="rId11"/>
    <p:sldId id="330" r:id="rId12"/>
    <p:sldId id="326" r:id="rId13"/>
    <p:sldId id="335" r:id="rId14"/>
    <p:sldId id="297" r:id="rId15"/>
    <p:sldId id="277" r:id="rId16"/>
    <p:sldId id="278" r:id="rId17"/>
    <p:sldId id="272" r:id="rId18"/>
    <p:sldId id="273" r:id="rId19"/>
    <p:sldId id="271" r:id="rId20"/>
    <p:sldId id="333" r:id="rId21"/>
    <p:sldId id="349" r:id="rId22"/>
    <p:sldId id="317" r:id="rId23"/>
    <p:sldId id="318" r:id="rId24"/>
    <p:sldId id="319" r:id="rId25"/>
    <p:sldId id="340" r:id="rId26"/>
    <p:sldId id="350" r:id="rId27"/>
    <p:sldId id="275" r:id="rId28"/>
    <p:sldId id="334" r:id="rId29"/>
    <p:sldId id="292" r:id="rId30"/>
    <p:sldId id="279" r:id="rId31"/>
    <p:sldId id="338" r:id="rId32"/>
    <p:sldId id="344" r:id="rId33"/>
    <p:sldId id="276" r:id="rId34"/>
    <p:sldId id="339" r:id="rId35"/>
    <p:sldId id="295" r:id="rId36"/>
    <p:sldId id="316" r:id="rId37"/>
    <p:sldId id="352" r:id="rId38"/>
    <p:sldId id="353" r:id="rId39"/>
    <p:sldId id="341" r:id="rId40"/>
    <p:sldId id="351" r:id="rId41"/>
    <p:sldId id="331" r:id="rId42"/>
    <p:sldId id="332" r:id="rId43"/>
    <p:sldId id="285" r:id="rId44"/>
    <p:sldId id="263" r:id="rId45"/>
    <p:sldId id="337" r:id="rId46"/>
    <p:sldId id="322" r:id="rId47"/>
    <p:sldId id="336" r:id="rId48"/>
    <p:sldId id="321" r:id="rId49"/>
    <p:sldId id="287" r:id="rId50"/>
    <p:sldId id="306" r:id="rId51"/>
    <p:sldId id="290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по результатам учёта в южных</a:t>
            </a:r>
            <a:r>
              <a:rPr lang="ru-RU" baseline="0" dirty="0"/>
              <a:t> регионах России</a:t>
            </a:r>
            <a:endParaRPr lang="ru-RU" dirty="0"/>
          </a:p>
        </c:rich>
      </c:tx>
      <c:layout>
        <c:manualLayout>
          <c:xMode val="edge"/>
          <c:yMode val="edge"/>
          <c:x val="0.24226367551317124"/>
          <c:y val="2.54424832932144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1471017465240137E-2"/>
          <c:y val="0.14213889592532955"/>
          <c:w val="0.94578595861062176"/>
          <c:h val="0.710377728500433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Саратовская обл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90F-4F17-B1EB-683B2A4E98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Степной орёл</c:v>
                </c:pt>
                <c:pt idx="1">
                  <c:v>Пустельга</c:v>
                </c:pt>
                <c:pt idx="2">
                  <c:v>Курганник</c:v>
                </c:pt>
                <c:pt idx="3">
                  <c:v>Врановые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</c:v>
                </c:pt>
                <c:pt idx="1">
                  <c:v>51</c:v>
                </c:pt>
                <c:pt idx="2">
                  <c:v>2</c:v>
                </c:pt>
                <c:pt idx="3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0F-4F17-B1EB-683B2A4E986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Волгоградская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90F-4F17-B1EB-683B2A4E98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Степной орёл</c:v>
                </c:pt>
                <c:pt idx="1">
                  <c:v>Пустельга</c:v>
                </c:pt>
                <c:pt idx="2">
                  <c:v>Курганник</c:v>
                </c:pt>
                <c:pt idx="3">
                  <c:v>Врановые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19</c:v>
                </c:pt>
                <c:pt idx="1">
                  <c:v>31</c:v>
                </c:pt>
                <c:pt idx="2">
                  <c:v>10</c:v>
                </c:pt>
                <c:pt idx="3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0F-4F17-B1EB-683B2A4E986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Астраханская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90F-4F17-B1EB-683B2A4E98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Степной орёл</c:v>
                </c:pt>
                <c:pt idx="1">
                  <c:v>Пустельга</c:v>
                </c:pt>
                <c:pt idx="2">
                  <c:v>Курганник</c:v>
                </c:pt>
                <c:pt idx="3">
                  <c:v>Врановые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86</c:v>
                </c:pt>
                <c:pt idx="1">
                  <c:v>6</c:v>
                </c:pt>
                <c:pt idx="2">
                  <c:v>4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90F-4F17-B1EB-683B2A4E986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Калмыкия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5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90F-4F17-B1EB-683B2A4E98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Степной орёл</c:v>
                </c:pt>
                <c:pt idx="1">
                  <c:v>Пустельга</c:v>
                </c:pt>
                <c:pt idx="2">
                  <c:v>Курганник</c:v>
                </c:pt>
                <c:pt idx="3">
                  <c:v>Врановые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5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90F-4F17-B1EB-683B2A4E986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95431688"/>
        <c:axId val="194981888"/>
      </c:barChart>
      <c:catAx>
        <c:axId val="195431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4981888"/>
        <c:crosses val="autoZero"/>
        <c:auto val="1"/>
        <c:lblAlgn val="ctr"/>
        <c:lblOffset val="100"/>
        <c:noMultiLvlLbl val="0"/>
      </c:catAx>
      <c:valAx>
        <c:axId val="194981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431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01FBB4-4181-4E53-AF4E-BF91B8E034FD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53959B4-E078-4F43-94B6-003F7C2EDBCD}">
      <dgm:prSet custT="1"/>
      <dgm:spPr/>
      <dgm:t>
        <a:bodyPr/>
        <a:lstStyle/>
        <a:p>
          <a:pPr rtl="0"/>
          <a:r>
            <a:rPr lang="ru-RU" sz="2000" b="0" u="sng" dirty="0"/>
            <a:t>ЛЭП-УЯЗВИМЫЕ ПТИЦЫ </a:t>
          </a:r>
          <a:endParaRPr lang="ru-RU" sz="2000" b="0" dirty="0"/>
        </a:p>
      </dgm:t>
    </dgm:pt>
    <dgm:pt modelId="{CB7E4762-47C9-4B16-84D0-C37234FF497C}" type="parTrans" cxnId="{42BC8DA8-5BD9-42D6-AE9A-B3116353B6AB}">
      <dgm:prSet/>
      <dgm:spPr/>
      <dgm:t>
        <a:bodyPr/>
        <a:lstStyle/>
        <a:p>
          <a:endParaRPr lang="ru-RU"/>
        </a:p>
      </dgm:t>
    </dgm:pt>
    <dgm:pt modelId="{B63557D8-7089-4C38-BFF7-CB27A94C206F}" type="sibTrans" cxnId="{42BC8DA8-5BD9-42D6-AE9A-B3116353B6AB}">
      <dgm:prSet/>
      <dgm:spPr/>
      <dgm:t>
        <a:bodyPr/>
        <a:lstStyle/>
        <a:p>
          <a:endParaRPr lang="ru-RU"/>
        </a:p>
      </dgm:t>
    </dgm:pt>
    <dgm:pt modelId="{5339005A-D240-483A-AF94-04AC52556051}">
      <dgm:prSet custT="1"/>
      <dgm:spPr/>
      <dgm:t>
        <a:bodyPr/>
        <a:lstStyle/>
        <a:p>
          <a:pPr rtl="0"/>
          <a:r>
            <a:rPr lang="ru-RU" sz="1400" b="1" dirty="0"/>
            <a:t>Определение </a:t>
          </a:r>
        </a:p>
      </dgm:t>
    </dgm:pt>
    <dgm:pt modelId="{31C88247-EB89-4EE6-8887-E872805A28DD}" type="parTrans" cxnId="{6EC16FD0-3C61-494C-91AF-8946E14FF5A3}">
      <dgm:prSet/>
      <dgm:spPr/>
      <dgm:t>
        <a:bodyPr/>
        <a:lstStyle/>
        <a:p>
          <a:endParaRPr lang="ru-RU"/>
        </a:p>
      </dgm:t>
    </dgm:pt>
    <dgm:pt modelId="{7770EF5B-6CC7-4E91-80F2-52386141C84A}" type="sibTrans" cxnId="{6EC16FD0-3C61-494C-91AF-8946E14FF5A3}">
      <dgm:prSet/>
      <dgm:spPr/>
      <dgm:t>
        <a:bodyPr/>
        <a:lstStyle/>
        <a:p>
          <a:endParaRPr lang="ru-RU"/>
        </a:p>
      </dgm:t>
    </dgm:pt>
    <dgm:pt modelId="{17F67F52-FB4D-495B-B9C4-45AB13B85886}">
      <dgm:prSet custT="1"/>
      <dgm:spPr/>
      <dgm:t>
        <a:bodyPr/>
        <a:lstStyle/>
        <a:p>
          <a:pPr rtl="0"/>
          <a:r>
            <a:rPr lang="ru-RU" sz="1400" b="1" dirty="0"/>
            <a:t>Охранный статус , нормативы стоимости</a:t>
          </a:r>
        </a:p>
      </dgm:t>
    </dgm:pt>
    <dgm:pt modelId="{1760FC4C-B315-4AFF-AE39-C9487F563310}" type="parTrans" cxnId="{A0C9F05B-64C4-4DDA-AF5E-501F95074939}">
      <dgm:prSet/>
      <dgm:spPr/>
      <dgm:t>
        <a:bodyPr/>
        <a:lstStyle/>
        <a:p>
          <a:endParaRPr lang="ru-RU"/>
        </a:p>
      </dgm:t>
    </dgm:pt>
    <dgm:pt modelId="{7253D174-6762-4899-A01A-D627756E81C7}" type="sibTrans" cxnId="{A0C9F05B-64C4-4DDA-AF5E-501F95074939}">
      <dgm:prSet/>
      <dgm:spPr/>
      <dgm:t>
        <a:bodyPr/>
        <a:lstStyle/>
        <a:p>
          <a:endParaRPr lang="ru-RU"/>
        </a:p>
      </dgm:t>
    </dgm:pt>
    <dgm:pt modelId="{A4765028-8E38-4374-8219-CD7677E9314A}">
      <dgm:prSet custT="1"/>
      <dgm:spPr/>
      <dgm:t>
        <a:bodyPr/>
        <a:lstStyle/>
        <a:p>
          <a:pPr rtl="0"/>
          <a:r>
            <a:rPr lang="ru-RU" sz="1400" b="1" dirty="0"/>
            <a:t>Методы оценки орнитологической ситуации </a:t>
          </a:r>
        </a:p>
      </dgm:t>
    </dgm:pt>
    <dgm:pt modelId="{7EA9B06C-DF5A-4EDB-BC94-D205A7234ED7}" type="parTrans" cxnId="{D9D0116F-3C40-4D06-B597-71CCB08878AD}">
      <dgm:prSet/>
      <dgm:spPr/>
      <dgm:t>
        <a:bodyPr/>
        <a:lstStyle/>
        <a:p>
          <a:endParaRPr lang="ru-RU"/>
        </a:p>
      </dgm:t>
    </dgm:pt>
    <dgm:pt modelId="{E18F6271-4613-4FE0-BC00-700DDC351004}" type="sibTrans" cxnId="{D9D0116F-3C40-4D06-B597-71CCB08878AD}">
      <dgm:prSet/>
      <dgm:spPr/>
      <dgm:t>
        <a:bodyPr/>
        <a:lstStyle/>
        <a:p>
          <a:endParaRPr lang="ru-RU"/>
        </a:p>
      </dgm:t>
    </dgm:pt>
    <dgm:pt modelId="{1AC8EFF0-F74A-405A-8822-48ECE4737B27}" type="pres">
      <dgm:prSet presAssocID="{E601FBB4-4181-4E53-AF4E-BF91B8E034FD}" presName="diagram" presStyleCnt="0">
        <dgm:presLayoutVars>
          <dgm:dir/>
          <dgm:resizeHandles val="exact"/>
        </dgm:presLayoutVars>
      </dgm:prSet>
      <dgm:spPr/>
    </dgm:pt>
    <dgm:pt modelId="{22CE0DE2-FA4C-4AB3-8B44-861DFFB9A5AB}" type="pres">
      <dgm:prSet presAssocID="{B53959B4-E078-4F43-94B6-003F7C2EDBCD}" presName="node" presStyleLbl="node1" presStyleIdx="0" presStyleCnt="1" custScaleX="157786" custLinFactNeighborX="-1836" custLinFactNeighborY="442">
        <dgm:presLayoutVars>
          <dgm:bulletEnabled val="1"/>
        </dgm:presLayoutVars>
      </dgm:prSet>
      <dgm:spPr/>
    </dgm:pt>
  </dgm:ptLst>
  <dgm:cxnLst>
    <dgm:cxn modelId="{3A22AE04-D55D-42C8-8389-EF47A6FD4A03}" type="presOf" srcId="{E601FBB4-4181-4E53-AF4E-BF91B8E034FD}" destId="{1AC8EFF0-F74A-405A-8822-48ECE4737B27}" srcOrd="0" destOrd="0" presId="urn:microsoft.com/office/officeart/2005/8/layout/process5"/>
    <dgm:cxn modelId="{6FF1F616-CC64-4F4C-B600-531780B0020B}" type="presOf" srcId="{A4765028-8E38-4374-8219-CD7677E9314A}" destId="{22CE0DE2-FA4C-4AB3-8B44-861DFFB9A5AB}" srcOrd="0" destOrd="3" presId="urn:microsoft.com/office/officeart/2005/8/layout/process5"/>
    <dgm:cxn modelId="{A0C9F05B-64C4-4DDA-AF5E-501F95074939}" srcId="{B53959B4-E078-4F43-94B6-003F7C2EDBCD}" destId="{17F67F52-FB4D-495B-B9C4-45AB13B85886}" srcOrd="1" destOrd="0" parTransId="{1760FC4C-B315-4AFF-AE39-C9487F563310}" sibTransId="{7253D174-6762-4899-A01A-D627756E81C7}"/>
    <dgm:cxn modelId="{D9D0116F-3C40-4D06-B597-71CCB08878AD}" srcId="{B53959B4-E078-4F43-94B6-003F7C2EDBCD}" destId="{A4765028-8E38-4374-8219-CD7677E9314A}" srcOrd="2" destOrd="0" parTransId="{7EA9B06C-DF5A-4EDB-BC94-D205A7234ED7}" sibTransId="{E18F6271-4613-4FE0-BC00-700DDC351004}"/>
    <dgm:cxn modelId="{DF303E88-EDDE-4665-9E26-B9D4ECB58372}" type="presOf" srcId="{5339005A-D240-483A-AF94-04AC52556051}" destId="{22CE0DE2-FA4C-4AB3-8B44-861DFFB9A5AB}" srcOrd="0" destOrd="1" presId="urn:microsoft.com/office/officeart/2005/8/layout/process5"/>
    <dgm:cxn modelId="{3975778A-AFA1-4BAD-B8CA-7BF412EE39FA}" type="presOf" srcId="{17F67F52-FB4D-495B-B9C4-45AB13B85886}" destId="{22CE0DE2-FA4C-4AB3-8B44-861DFFB9A5AB}" srcOrd="0" destOrd="2" presId="urn:microsoft.com/office/officeart/2005/8/layout/process5"/>
    <dgm:cxn modelId="{17830A93-BDD4-4672-AB4F-ADD281A7124E}" type="presOf" srcId="{B53959B4-E078-4F43-94B6-003F7C2EDBCD}" destId="{22CE0DE2-FA4C-4AB3-8B44-861DFFB9A5AB}" srcOrd="0" destOrd="0" presId="urn:microsoft.com/office/officeart/2005/8/layout/process5"/>
    <dgm:cxn modelId="{42BC8DA8-5BD9-42D6-AE9A-B3116353B6AB}" srcId="{E601FBB4-4181-4E53-AF4E-BF91B8E034FD}" destId="{B53959B4-E078-4F43-94B6-003F7C2EDBCD}" srcOrd="0" destOrd="0" parTransId="{CB7E4762-47C9-4B16-84D0-C37234FF497C}" sibTransId="{B63557D8-7089-4C38-BFF7-CB27A94C206F}"/>
    <dgm:cxn modelId="{6EC16FD0-3C61-494C-91AF-8946E14FF5A3}" srcId="{B53959B4-E078-4F43-94B6-003F7C2EDBCD}" destId="{5339005A-D240-483A-AF94-04AC52556051}" srcOrd="0" destOrd="0" parTransId="{31C88247-EB89-4EE6-8887-E872805A28DD}" sibTransId="{7770EF5B-6CC7-4E91-80F2-52386141C84A}"/>
    <dgm:cxn modelId="{7F984BF6-2404-4DEE-935B-327D63D8C817}" type="presParOf" srcId="{1AC8EFF0-F74A-405A-8822-48ECE4737B27}" destId="{22CE0DE2-FA4C-4AB3-8B44-861DFFB9A5AB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945A172-BACE-4F3B-885B-9C4AA25DBC85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478879-A79B-4DAE-B877-6CD00DB6F6FD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algn="l" rtl="0"/>
          <a:r>
            <a:rPr lang="ru-RU" sz="3200" dirty="0"/>
            <a:t>Должностные регламенты  </a:t>
          </a:r>
        </a:p>
      </dgm:t>
    </dgm:pt>
    <dgm:pt modelId="{3416387E-1110-40D0-BAE0-5A9BCE2D8568}" type="parTrans" cxnId="{4A03D342-9C85-4B9E-8DF4-7D620F66D0FE}">
      <dgm:prSet/>
      <dgm:spPr/>
      <dgm:t>
        <a:bodyPr/>
        <a:lstStyle/>
        <a:p>
          <a:endParaRPr lang="ru-RU"/>
        </a:p>
      </dgm:t>
    </dgm:pt>
    <dgm:pt modelId="{2A081356-CD87-4FF7-9FD8-8D290420485C}" type="sibTrans" cxnId="{4A03D342-9C85-4B9E-8DF4-7D620F66D0FE}">
      <dgm:prSet/>
      <dgm:spPr/>
      <dgm:t>
        <a:bodyPr/>
        <a:lstStyle/>
        <a:p>
          <a:endParaRPr lang="ru-RU"/>
        </a:p>
      </dgm:t>
    </dgm:pt>
    <dgm:pt modelId="{EAC7FE36-701C-47EA-8AD5-D6D985D1BDDF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 rtl="0"/>
          <a:r>
            <a:rPr lang="ru-RU" sz="2800" dirty="0"/>
            <a:t>Подготовка персонала (орнитологический минимум) </a:t>
          </a:r>
        </a:p>
      </dgm:t>
    </dgm:pt>
    <dgm:pt modelId="{04E3C2ED-CBB0-45AA-BE28-705E425A03B4}" type="parTrans" cxnId="{40DA6DC5-42BF-4C42-B461-D7ACDFA187BF}">
      <dgm:prSet/>
      <dgm:spPr/>
      <dgm:t>
        <a:bodyPr/>
        <a:lstStyle/>
        <a:p>
          <a:endParaRPr lang="ru-RU"/>
        </a:p>
      </dgm:t>
    </dgm:pt>
    <dgm:pt modelId="{C1E3DEF0-7FB3-4E97-8AA1-743588D37E07}" type="sibTrans" cxnId="{40DA6DC5-42BF-4C42-B461-D7ACDFA187BF}">
      <dgm:prSet/>
      <dgm:spPr/>
      <dgm:t>
        <a:bodyPr/>
        <a:lstStyle/>
        <a:p>
          <a:endParaRPr lang="ru-RU"/>
        </a:p>
      </dgm:t>
    </dgm:pt>
    <dgm:pt modelId="{13481831-6964-4E1E-878E-EEC213187DCE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l" rtl="0"/>
          <a:r>
            <a:rPr lang="ru-RU" sz="2800" dirty="0"/>
            <a:t>Мониторинг</a:t>
          </a:r>
          <a:r>
            <a:rPr lang="ru-RU" sz="2100" dirty="0"/>
            <a:t> </a:t>
          </a:r>
          <a:r>
            <a:rPr lang="ru-RU" sz="2400" dirty="0"/>
            <a:t>(обследование ЭСО, регистрация аварий и гибели птиц)</a:t>
          </a:r>
        </a:p>
      </dgm:t>
    </dgm:pt>
    <dgm:pt modelId="{A2229D31-B409-4FBB-B478-30D7AA14A266}" type="parTrans" cxnId="{ADBBD288-B629-46A3-9476-187BCB824DF7}">
      <dgm:prSet/>
      <dgm:spPr/>
      <dgm:t>
        <a:bodyPr/>
        <a:lstStyle/>
        <a:p>
          <a:endParaRPr lang="ru-RU"/>
        </a:p>
      </dgm:t>
    </dgm:pt>
    <dgm:pt modelId="{243A674D-7596-4C48-A6C3-036C61C142EF}" type="sibTrans" cxnId="{ADBBD288-B629-46A3-9476-187BCB824DF7}">
      <dgm:prSet/>
      <dgm:spPr/>
      <dgm:t>
        <a:bodyPr/>
        <a:lstStyle/>
        <a:p>
          <a:endParaRPr lang="ru-RU"/>
        </a:p>
      </dgm:t>
    </dgm:pt>
    <dgm:pt modelId="{3FE7F61F-3794-46EC-8543-82E914E09B43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 rtl="0"/>
          <a:r>
            <a:rPr lang="ru-RU" sz="2800" dirty="0"/>
            <a:t>Оценка эффективности </a:t>
          </a:r>
          <a:r>
            <a:rPr lang="ru-RU" sz="2800" dirty="0" err="1"/>
            <a:t>птицезащитных</a:t>
          </a:r>
          <a:r>
            <a:rPr lang="ru-RU" sz="2800" dirty="0"/>
            <a:t> мероприятий (ПЗМ )</a:t>
          </a:r>
        </a:p>
      </dgm:t>
    </dgm:pt>
    <dgm:pt modelId="{6FA99636-EB84-463D-8B25-C28CF6B7B1CC}" type="parTrans" cxnId="{C981A4F8-B7FC-4EEE-AF14-F532E8D32DD1}">
      <dgm:prSet/>
      <dgm:spPr/>
      <dgm:t>
        <a:bodyPr/>
        <a:lstStyle/>
        <a:p>
          <a:endParaRPr lang="ru-RU"/>
        </a:p>
      </dgm:t>
    </dgm:pt>
    <dgm:pt modelId="{1DE20ACE-298F-4263-8990-8D0834DABD37}" type="sibTrans" cxnId="{C981A4F8-B7FC-4EEE-AF14-F532E8D32DD1}">
      <dgm:prSet/>
      <dgm:spPr/>
      <dgm:t>
        <a:bodyPr/>
        <a:lstStyle/>
        <a:p>
          <a:endParaRPr lang="ru-RU"/>
        </a:p>
      </dgm:t>
    </dgm:pt>
    <dgm:pt modelId="{12B23375-9996-40EC-BAC7-AA1DC21B3C82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 rtl="0"/>
          <a:r>
            <a:rPr lang="ru-RU" sz="2800" dirty="0"/>
            <a:t>Отчётность</a:t>
          </a:r>
          <a:r>
            <a:rPr lang="ru-RU" sz="2100" dirty="0"/>
            <a:t> </a:t>
          </a:r>
          <a:r>
            <a:rPr lang="ru-RU" sz="2400" dirty="0"/>
            <a:t>(рекомендации по повышению </a:t>
          </a:r>
          <a:r>
            <a:rPr lang="ru-RU" sz="2400" dirty="0" err="1"/>
            <a:t>орнитобезопасности</a:t>
          </a:r>
          <a:r>
            <a:rPr lang="ru-RU" sz="2400" dirty="0"/>
            <a:t> ЭСО)</a:t>
          </a:r>
        </a:p>
      </dgm:t>
    </dgm:pt>
    <dgm:pt modelId="{E2472153-E3C8-442D-853E-6C2EE5D5C804}" type="parTrans" cxnId="{7DA7C53B-5B83-4606-BFD1-3A114DBA6DA0}">
      <dgm:prSet/>
      <dgm:spPr/>
      <dgm:t>
        <a:bodyPr/>
        <a:lstStyle/>
        <a:p>
          <a:endParaRPr lang="ru-RU"/>
        </a:p>
      </dgm:t>
    </dgm:pt>
    <dgm:pt modelId="{2E4AC815-2094-43F6-9F74-CAD9426F725A}" type="sibTrans" cxnId="{7DA7C53B-5B83-4606-BFD1-3A114DBA6DA0}">
      <dgm:prSet/>
      <dgm:spPr/>
      <dgm:t>
        <a:bodyPr/>
        <a:lstStyle/>
        <a:p>
          <a:endParaRPr lang="ru-RU"/>
        </a:p>
      </dgm:t>
    </dgm:pt>
    <dgm:pt modelId="{58531484-7187-45FF-BE7C-FD5584DE11DD}" type="pres">
      <dgm:prSet presAssocID="{1945A172-BACE-4F3B-885B-9C4AA25DBC85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9CCA2DA7-7CF0-4F76-AAF9-D3D0E752A215}" type="pres">
      <dgm:prSet presAssocID="{F3478879-A79B-4DAE-B877-6CD00DB6F6FD}" presName="circle1" presStyleLbl="node1" presStyleIdx="0" presStyleCnt="5" custLinFactNeighborX="-516" custLinFactNeighborY="-516"/>
      <dgm:spPr/>
    </dgm:pt>
    <dgm:pt modelId="{D388C90E-5283-46EF-8B06-132D1F91DCE6}" type="pres">
      <dgm:prSet presAssocID="{F3478879-A79B-4DAE-B877-6CD00DB6F6FD}" presName="space" presStyleCnt="0"/>
      <dgm:spPr/>
    </dgm:pt>
    <dgm:pt modelId="{F9E81879-CCC2-4625-9EEC-E58DD3DDEF18}" type="pres">
      <dgm:prSet presAssocID="{F3478879-A79B-4DAE-B877-6CD00DB6F6FD}" presName="rect1" presStyleLbl="alignAcc1" presStyleIdx="0" presStyleCnt="5" custLinFactNeighborY="9540"/>
      <dgm:spPr/>
    </dgm:pt>
    <dgm:pt modelId="{BFAA26D9-C3DF-49B7-9047-16F9E0D78B63}" type="pres">
      <dgm:prSet presAssocID="{EAC7FE36-701C-47EA-8AD5-D6D985D1BDDF}" presName="vertSpace2" presStyleLbl="node1" presStyleIdx="0" presStyleCnt="5"/>
      <dgm:spPr/>
    </dgm:pt>
    <dgm:pt modelId="{95023E88-2CBE-4730-99C0-2C04C70F90B2}" type="pres">
      <dgm:prSet presAssocID="{EAC7FE36-701C-47EA-8AD5-D6D985D1BDDF}" presName="circle2" presStyleLbl="node1" presStyleIdx="1" presStyleCnt="5"/>
      <dgm:spPr/>
    </dgm:pt>
    <dgm:pt modelId="{E607DBF0-90D0-40CA-9CA3-F78D9A8D5574}" type="pres">
      <dgm:prSet presAssocID="{EAC7FE36-701C-47EA-8AD5-D6D985D1BDDF}" presName="rect2" presStyleLbl="alignAcc1" presStyleIdx="1" presStyleCnt="5"/>
      <dgm:spPr/>
    </dgm:pt>
    <dgm:pt modelId="{085AD7F1-594A-4356-9827-6D848C6D3692}" type="pres">
      <dgm:prSet presAssocID="{13481831-6964-4E1E-878E-EEC213187DCE}" presName="vertSpace3" presStyleLbl="node1" presStyleIdx="1" presStyleCnt="5"/>
      <dgm:spPr/>
    </dgm:pt>
    <dgm:pt modelId="{231FFED4-5A51-44B3-AFD1-931673562D03}" type="pres">
      <dgm:prSet presAssocID="{13481831-6964-4E1E-878E-EEC213187DCE}" presName="circle3" presStyleLbl="node1" presStyleIdx="2" presStyleCnt="5"/>
      <dgm:spPr/>
    </dgm:pt>
    <dgm:pt modelId="{1E6FAC2A-D5DA-4A7F-A084-230E7C6E706B}" type="pres">
      <dgm:prSet presAssocID="{13481831-6964-4E1E-878E-EEC213187DCE}" presName="rect3" presStyleLbl="alignAcc1" presStyleIdx="2" presStyleCnt="5"/>
      <dgm:spPr/>
    </dgm:pt>
    <dgm:pt modelId="{C6DEAC54-60BC-4748-8968-76295887ED8C}" type="pres">
      <dgm:prSet presAssocID="{3FE7F61F-3794-46EC-8543-82E914E09B43}" presName="vertSpace4" presStyleLbl="node1" presStyleIdx="2" presStyleCnt="5"/>
      <dgm:spPr/>
    </dgm:pt>
    <dgm:pt modelId="{7F2DAC90-B1EC-4E29-BA35-5A5FA9923534}" type="pres">
      <dgm:prSet presAssocID="{3FE7F61F-3794-46EC-8543-82E914E09B43}" presName="circle4" presStyleLbl="node1" presStyleIdx="3" presStyleCnt="5"/>
      <dgm:spPr/>
    </dgm:pt>
    <dgm:pt modelId="{C2E8AF89-5BCE-4B77-B53A-78FA4AA7FEB7}" type="pres">
      <dgm:prSet presAssocID="{3FE7F61F-3794-46EC-8543-82E914E09B43}" presName="rect4" presStyleLbl="alignAcc1" presStyleIdx="3" presStyleCnt="5"/>
      <dgm:spPr/>
    </dgm:pt>
    <dgm:pt modelId="{0F3E3B04-4E66-4696-A549-4A88023A3248}" type="pres">
      <dgm:prSet presAssocID="{12B23375-9996-40EC-BAC7-AA1DC21B3C82}" presName="vertSpace5" presStyleLbl="node1" presStyleIdx="3" presStyleCnt="5"/>
      <dgm:spPr/>
    </dgm:pt>
    <dgm:pt modelId="{953DB457-7BBA-4FF2-8A91-7E50EA6A78FA}" type="pres">
      <dgm:prSet presAssocID="{12B23375-9996-40EC-BAC7-AA1DC21B3C82}" presName="circle5" presStyleLbl="node1" presStyleIdx="4" presStyleCnt="5"/>
      <dgm:spPr/>
    </dgm:pt>
    <dgm:pt modelId="{1168B048-A02F-4946-9BF5-FF5468BCD4C2}" type="pres">
      <dgm:prSet presAssocID="{12B23375-9996-40EC-BAC7-AA1DC21B3C82}" presName="rect5" presStyleLbl="alignAcc1" presStyleIdx="4" presStyleCnt="5"/>
      <dgm:spPr/>
    </dgm:pt>
    <dgm:pt modelId="{EEB5F906-EE58-4E53-ACCB-F58D84572B2E}" type="pres">
      <dgm:prSet presAssocID="{F3478879-A79B-4DAE-B877-6CD00DB6F6FD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4F8642ED-7EC6-46FE-ADE1-FA8C7EAC6D1A}" type="pres">
      <dgm:prSet presAssocID="{EAC7FE36-701C-47EA-8AD5-D6D985D1BDDF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62F34EA9-8707-4B95-A19A-47BA35F6C9AF}" type="pres">
      <dgm:prSet presAssocID="{13481831-6964-4E1E-878E-EEC213187DCE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8F571FE8-A2AB-474E-8BD2-C4A4C4BBE894}" type="pres">
      <dgm:prSet presAssocID="{3FE7F61F-3794-46EC-8543-82E914E09B43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0FD05469-7786-4343-A6BA-41AEE973372E}" type="pres">
      <dgm:prSet presAssocID="{12B23375-9996-40EC-BAC7-AA1DC21B3C82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7DA7C53B-5B83-4606-BFD1-3A114DBA6DA0}" srcId="{1945A172-BACE-4F3B-885B-9C4AA25DBC85}" destId="{12B23375-9996-40EC-BAC7-AA1DC21B3C82}" srcOrd="4" destOrd="0" parTransId="{E2472153-E3C8-442D-853E-6C2EE5D5C804}" sibTransId="{2E4AC815-2094-43F6-9F74-CAD9426F725A}"/>
    <dgm:cxn modelId="{8215C960-836C-4B27-879B-DDD62A544E99}" type="presOf" srcId="{3FE7F61F-3794-46EC-8543-82E914E09B43}" destId="{8F571FE8-A2AB-474E-8BD2-C4A4C4BBE894}" srcOrd="1" destOrd="0" presId="urn:microsoft.com/office/officeart/2005/8/layout/target3"/>
    <dgm:cxn modelId="{4A03D342-9C85-4B9E-8DF4-7D620F66D0FE}" srcId="{1945A172-BACE-4F3B-885B-9C4AA25DBC85}" destId="{F3478879-A79B-4DAE-B877-6CD00DB6F6FD}" srcOrd="0" destOrd="0" parTransId="{3416387E-1110-40D0-BAE0-5A9BCE2D8568}" sibTransId="{2A081356-CD87-4FF7-9FD8-8D290420485C}"/>
    <dgm:cxn modelId="{52EF6945-394A-41A5-B914-5E62EC869C00}" type="presOf" srcId="{EAC7FE36-701C-47EA-8AD5-D6D985D1BDDF}" destId="{E607DBF0-90D0-40CA-9CA3-F78D9A8D5574}" srcOrd="0" destOrd="0" presId="urn:microsoft.com/office/officeart/2005/8/layout/target3"/>
    <dgm:cxn modelId="{3057F171-BAD9-43EA-9139-CBA1176636B8}" type="presOf" srcId="{F3478879-A79B-4DAE-B877-6CD00DB6F6FD}" destId="{EEB5F906-EE58-4E53-ACCB-F58D84572B2E}" srcOrd="1" destOrd="0" presId="urn:microsoft.com/office/officeart/2005/8/layout/target3"/>
    <dgm:cxn modelId="{F48B3658-871D-4FD5-83CC-2A2BFD7709D6}" type="presOf" srcId="{EAC7FE36-701C-47EA-8AD5-D6D985D1BDDF}" destId="{4F8642ED-7EC6-46FE-ADE1-FA8C7EAC6D1A}" srcOrd="1" destOrd="0" presId="urn:microsoft.com/office/officeart/2005/8/layout/target3"/>
    <dgm:cxn modelId="{F5C6165A-C84C-4515-A2F6-8FDB4A27B171}" type="presOf" srcId="{12B23375-9996-40EC-BAC7-AA1DC21B3C82}" destId="{0FD05469-7786-4343-A6BA-41AEE973372E}" srcOrd="1" destOrd="0" presId="urn:microsoft.com/office/officeart/2005/8/layout/target3"/>
    <dgm:cxn modelId="{ADBBD288-B629-46A3-9476-187BCB824DF7}" srcId="{1945A172-BACE-4F3B-885B-9C4AA25DBC85}" destId="{13481831-6964-4E1E-878E-EEC213187DCE}" srcOrd="2" destOrd="0" parTransId="{A2229D31-B409-4FBB-B478-30D7AA14A266}" sibTransId="{243A674D-7596-4C48-A6C3-036C61C142EF}"/>
    <dgm:cxn modelId="{B9AF6B8A-3EC7-4795-BBF3-2210963F0AF8}" type="presOf" srcId="{13481831-6964-4E1E-878E-EEC213187DCE}" destId="{62F34EA9-8707-4B95-A19A-47BA35F6C9AF}" srcOrd="1" destOrd="0" presId="urn:microsoft.com/office/officeart/2005/8/layout/target3"/>
    <dgm:cxn modelId="{79295C98-7FBA-4B2C-9764-B16ECEE85F3D}" type="presOf" srcId="{F3478879-A79B-4DAE-B877-6CD00DB6F6FD}" destId="{F9E81879-CCC2-4625-9EEC-E58DD3DDEF18}" srcOrd="0" destOrd="0" presId="urn:microsoft.com/office/officeart/2005/8/layout/target3"/>
    <dgm:cxn modelId="{AD4922AB-47C0-4961-9104-DABC3F4A01B0}" type="presOf" srcId="{3FE7F61F-3794-46EC-8543-82E914E09B43}" destId="{C2E8AF89-5BCE-4B77-B53A-78FA4AA7FEB7}" srcOrd="0" destOrd="0" presId="urn:microsoft.com/office/officeart/2005/8/layout/target3"/>
    <dgm:cxn modelId="{22033BAD-3306-4101-8A67-E8B40CAC132A}" type="presOf" srcId="{1945A172-BACE-4F3B-885B-9C4AA25DBC85}" destId="{58531484-7187-45FF-BE7C-FD5584DE11DD}" srcOrd="0" destOrd="0" presId="urn:microsoft.com/office/officeart/2005/8/layout/target3"/>
    <dgm:cxn modelId="{40DA6DC5-42BF-4C42-B461-D7ACDFA187BF}" srcId="{1945A172-BACE-4F3B-885B-9C4AA25DBC85}" destId="{EAC7FE36-701C-47EA-8AD5-D6D985D1BDDF}" srcOrd="1" destOrd="0" parTransId="{04E3C2ED-CBB0-45AA-BE28-705E425A03B4}" sibTransId="{C1E3DEF0-7FB3-4E97-8AA1-743588D37E07}"/>
    <dgm:cxn modelId="{F61504D4-C380-47CC-8258-D4AC73E41F20}" type="presOf" srcId="{13481831-6964-4E1E-878E-EEC213187DCE}" destId="{1E6FAC2A-D5DA-4A7F-A084-230E7C6E706B}" srcOrd="0" destOrd="0" presId="urn:microsoft.com/office/officeart/2005/8/layout/target3"/>
    <dgm:cxn modelId="{848E10E8-64C0-4AA9-ACA3-E2DF24090732}" type="presOf" srcId="{12B23375-9996-40EC-BAC7-AA1DC21B3C82}" destId="{1168B048-A02F-4946-9BF5-FF5468BCD4C2}" srcOrd="0" destOrd="0" presId="urn:microsoft.com/office/officeart/2005/8/layout/target3"/>
    <dgm:cxn modelId="{C981A4F8-B7FC-4EEE-AF14-F532E8D32DD1}" srcId="{1945A172-BACE-4F3B-885B-9C4AA25DBC85}" destId="{3FE7F61F-3794-46EC-8543-82E914E09B43}" srcOrd="3" destOrd="0" parTransId="{6FA99636-EB84-463D-8B25-C28CF6B7B1CC}" sibTransId="{1DE20ACE-298F-4263-8990-8D0834DABD37}"/>
    <dgm:cxn modelId="{982465F6-A38F-4DAC-9BDA-7D352432E40F}" type="presParOf" srcId="{58531484-7187-45FF-BE7C-FD5584DE11DD}" destId="{9CCA2DA7-7CF0-4F76-AAF9-D3D0E752A215}" srcOrd="0" destOrd="0" presId="urn:microsoft.com/office/officeart/2005/8/layout/target3"/>
    <dgm:cxn modelId="{D6D31755-55E8-4981-B3AB-2CD84ACB061C}" type="presParOf" srcId="{58531484-7187-45FF-BE7C-FD5584DE11DD}" destId="{D388C90E-5283-46EF-8B06-132D1F91DCE6}" srcOrd="1" destOrd="0" presId="urn:microsoft.com/office/officeart/2005/8/layout/target3"/>
    <dgm:cxn modelId="{BA1BB1C8-FF4C-497A-BDC4-F1808CA0582F}" type="presParOf" srcId="{58531484-7187-45FF-BE7C-FD5584DE11DD}" destId="{F9E81879-CCC2-4625-9EEC-E58DD3DDEF18}" srcOrd="2" destOrd="0" presId="urn:microsoft.com/office/officeart/2005/8/layout/target3"/>
    <dgm:cxn modelId="{056713DF-1504-4BFA-9082-8CA612E9748C}" type="presParOf" srcId="{58531484-7187-45FF-BE7C-FD5584DE11DD}" destId="{BFAA26D9-C3DF-49B7-9047-16F9E0D78B63}" srcOrd="3" destOrd="0" presId="urn:microsoft.com/office/officeart/2005/8/layout/target3"/>
    <dgm:cxn modelId="{38862C96-B886-4D31-B672-4E22D6858218}" type="presParOf" srcId="{58531484-7187-45FF-BE7C-FD5584DE11DD}" destId="{95023E88-2CBE-4730-99C0-2C04C70F90B2}" srcOrd="4" destOrd="0" presId="urn:microsoft.com/office/officeart/2005/8/layout/target3"/>
    <dgm:cxn modelId="{02AA0753-155F-413B-84FF-50BB57401B5F}" type="presParOf" srcId="{58531484-7187-45FF-BE7C-FD5584DE11DD}" destId="{E607DBF0-90D0-40CA-9CA3-F78D9A8D5574}" srcOrd="5" destOrd="0" presId="urn:microsoft.com/office/officeart/2005/8/layout/target3"/>
    <dgm:cxn modelId="{8E89AF45-A583-4A3C-9619-C380809C97B8}" type="presParOf" srcId="{58531484-7187-45FF-BE7C-FD5584DE11DD}" destId="{085AD7F1-594A-4356-9827-6D848C6D3692}" srcOrd="6" destOrd="0" presId="urn:microsoft.com/office/officeart/2005/8/layout/target3"/>
    <dgm:cxn modelId="{1C042185-AA2F-45AC-A42D-1E1E968070C1}" type="presParOf" srcId="{58531484-7187-45FF-BE7C-FD5584DE11DD}" destId="{231FFED4-5A51-44B3-AFD1-931673562D03}" srcOrd="7" destOrd="0" presId="urn:microsoft.com/office/officeart/2005/8/layout/target3"/>
    <dgm:cxn modelId="{547F5554-C5C1-4922-897F-294A66C58D85}" type="presParOf" srcId="{58531484-7187-45FF-BE7C-FD5584DE11DD}" destId="{1E6FAC2A-D5DA-4A7F-A084-230E7C6E706B}" srcOrd="8" destOrd="0" presId="urn:microsoft.com/office/officeart/2005/8/layout/target3"/>
    <dgm:cxn modelId="{0DC1A9BB-F655-4298-8071-D4C3817980E1}" type="presParOf" srcId="{58531484-7187-45FF-BE7C-FD5584DE11DD}" destId="{C6DEAC54-60BC-4748-8968-76295887ED8C}" srcOrd="9" destOrd="0" presId="urn:microsoft.com/office/officeart/2005/8/layout/target3"/>
    <dgm:cxn modelId="{CEAD9045-64F8-49DC-8AF4-1C9D0D766443}" type="presParOf" srcId="{58531484-7187-45FF-BE7C-FD5584DE11DD}" destId="{7F2DAC90-B1EC-4E29-BA35-5A5FA9923534}" srcOrd="10" destOrd="0" presId="urn:microsoft.com/office/officeart/2005/8/layout/target3"/>
    <dgm:cxn modelId="{6C0E97AC-F649-44C5-BF0F-972D8CAF4F64}" type="presParOf" srcId="{58531484-7187-45FF-BE7C-FD5584DE11DD}" destId="{C2E8AF89-5BCE-4B77-B53A-78FA4AA7FEB7}" srcOrd="11" destOrd="0" presId="urn:microsoft.com/office/officeart/2005/8/layout/target3"/>
    <dgm:cxn modelId="{89B36B38-B501-47FD-941B-9C13DBB06271}" type="presParOf" srcId="{58531484-7187-45FF-BE7C-FD5584DE11DD}" destId="{0F3E3B04-4E66-4696-A549-4A88023A3248}" srcOrd="12" destOrd="0" presId="urn:microsoft.com/office/officeart/2005/8/layout/target3"/>
    <dgm:cxn modelId="{E413D8B6-B289-4776-A899-C0C70ECE88A4}" type="presParOf" srcId="{58531484-7187-45FF-BE7C-FD5584DE11DD}" destId="{953DB457-7BBA-4FF2-8A91-7E50EA6A78FA}" srcOrd="13" destOrd="0" presId="urn:microsoft.com/office/officeart/2005/8/layout/target3"/>
    <dgm:cxn modelId="{6E235817-1575-4919-B54B-ADBD793275A4}" type="presParOf" srcId="{58531484-7187-45FF-BE7C-FD5584DE11DD}" destId="{1168B048-A02F-4946-9BF5-FF5468BCD4C2}" srcOrd="14" destOrd="0" presId="urn:microsoft.com/office/officeart/2005/8/layout/target3"/>
    <dgm:cxn modelId="{613A8468-6F6F-4014-ACDC-C0FB5A83B861}" type="presParOf" srcId="{58531484-7187-45FF-BE7C-FD5584DE11DD}" destId="{EEB5F906-EE58-4E53-ACCB-F58D84572B2E}" srcOrd="15" destOrd="0" presId="urn:microsoft.com/office/officeart/2005/8/layout/target3"/>
    <dgm:cxn modelId="{3F233148-F566-4547-A292-8C67EC7B4536}" type="presParOf" srcId="{58531484-7187-45FF-BE7C-FD5584DE11DD}" destId="{4F8642ED-7EC6-46FE-ADE1-FA8C7EAC6D1A}" srcOrd="16" destOrd="0" presId="urn:microsoft.com/office/officeart/2005/8/layout/target3"/>
    <dgm:cxn modelId="{89E768E4-C7C9-4F42-8E6C-E68DA0925303}" type="presParOf" srcId="{58531484-7187-45FF-BE7C-FD5584DE11DD}" destId="{62F34EA9-8707-4B95-A19A-47BA35F6C9AF}" srcOrd="17" destOrd="0" presId="urn:microsoft.com/office/officeart/2005/8/layout/target3"/>
    <dgm:cxn modelId="{22A23A16-DEFA-4A1F-87EC-B574209745B0}" type="presParOf" srcId="{58531484-7187-45FF-BE7C-FD5584DE11DD}" destId="{8F571FE8-A2AB-474E-8BD2-C4A4C4BBE894}" srcOrd="18" destOrd="0" presId="urn:microsoft.com/office/officeart/2005/8/layout/target3"/>
    <dgm:cxn modelId="{83A371D0-F1D4-4B80-9F88-6C94814B989C}" type="presParOf" srcId="{58531484-7187-45FF-BE7C-FD5584DE11DD}" destId="{0FD05469-7786-4343-A6BA-41AEE973372E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87D67D7-5E53-4F4F-8BEE-C1A9F4733F8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B02324-5300-44F5-9AAD-30BC722337D4}">
      <dgm:prSet/>
      <dgm:spPr/>
      <dgm:t>
        <a:bodyPr/>
        <a:lstStyle/>
        <a:p>
          <a:pPr rtl="0"/>
          <a:r>
            <a:rPr lang="ru-RU" dirty="0"/>
            <a:t>Критерии эффективности ПЗУ и ПЗМ :</a:t>
          </a:r>
        </a:p>
      </dgm:t>
    </dgm:pt>
    <dgm:pt modelId="{F2FBCC82-A380-4AE3-B447-806BAEA1249A}" type="parTrans" cxnId="{B6D870BA-FD37-42EC-B558-5B3FEDFEB18E}">
      <dgm:prSet/>
      <dgm:spPr/>
      <dgm:t>
        <a:bodyPr/>
        <a:lstStyle/>
        <a:p>
          <a:endParaRPr lang="ru-RU"/>
        </a:p>
      </dgm:t>
    </dgm:pt>
    <dgm:pt modelId="{2ADEE76C-0D48-4F50-833A-EA22E239AD14}" type="sibTrans" cxnId="{B6D870BA-FD37-42EC-B558-5B3FEDFEB18E}">
      <dgm:prSet/>
      <dgm:spPr/>
      <dgm:t>
        <a:bodyPr/>
        <a:lstStyle/>
        <a:p>
          <a:endParaRPr lang="ru-RU"/>
        </a:p>
      </dgm:t>
    </dgm:pt>
    <dgm:pt modelId="{4D22DB54-9122-4EC7-9056-FDCC601A03A3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800" dirty="0">
              <a:solidFill>
                <a:schemeClr val="accent5">
                  <a:lumMod val="50000"/>
                </a:schemeClr>
              </a:solidFill>
            </a:rPr>
            <a:t>Соответствие конструкций ПЗУ техническим требованиям (СТО, ГОСТ) /качество, совместимость/;</a:t>
          </a:r>
        </a:p>
      </dgm:t>
    </dgm:pt>
    <dgm:pt modelId="{59850CFA-87BF-4475-9767-AAD86555A1A2}" type="parTrans" cxnId="{D2DD355E-49DF-4FC8-BC29-4B2596FF1671}">
      <dgm:prSet/>
      <dgm:spPr/>
      <dgm:t>
        <a:bodyPr/>
        <a:lstStyle/>
        <a:p>
          <a:endParaRPr lang="ru-RU"/>
        </a:p>
      </dgm:t>
    </dgm:pt>
    <dgm:pt modelId="{23489E76-EA94-49BB-AE55-A70400A48A73}" type="sibTrans" cxnId="{D2DD355E-49DF-4FC8-BC29-4B2596FF1671}">
      <dgm:prSet/>
      <dgm:spPr/>
      <dgm:t>
        <a:bodyPr/>
        <a:lstStyle/>
        <a:p>
          <a:endParaRPr lang="ru-RU"/>
        </a:p>
      </dgm:t>
    </dgm:pt>
    <dgm:pt modelId="{6A4C5998-2F2B-4858-8DE8-B99AB4E56F01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800" dirty="0">
              <a:solidFill>
                <a:schemeClr val="accent5">
                  <a:lumMod val="50000"/>
                </a:schemeClr>
              </a:solidFill>
            </a:rPr>
            <a:t>Соответствие ассортимента ПЗУ орнитогеографическим условиям района нахождения ЭСО ;</a:t>
          </a:r>
        </a:p>
      </dgm:t>
    </dgm:pt>
    <dgm:pt modelId="{B3177FB0-8D27-4C04-B598-3659F4A00B77}" type="parTrans" cxnId="{30B9F451-60B8-4071-8BA5-C6C30671C92D}">
      <dgm:prSet/>
      <dgm:spPr/>
      <dgm:t>
        <a:bodyPr/>
        <a:lstStyle/>
        <a:p>
          <a:endParaRPr lang="ru-RU"/>
        </a:p>
      </dgm:t>
    </dgm:pt>
    <dgm:pt modelId="{37FF5922-2DFC-4990-BC2D-8370E307D4B7}" type="sibTrans" cxnId="{30B9F451-60B8-4071-8BA5-C6C30671C92D}">
      <dgm:prSet/>
      <dgm:spPr/>
      <dgm:t>
        <a:bodyPr/>
        <a:lstStyle/>
        <a:p>
          <a:endParaRPr lang="ru-RU"/>
        </a:p>
      </dgm:t>
    </dgm:pt>
    <dgm:pt modelId="{4D55E780-9A40-444E-B220-68992660762B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800" dirty="0">
              <a:solidFill>
                <a:schemeClr val="accent5">
                  <a:lumMod val="50000"/>
                </a:schemeClr>
              </a:solidFill>
            </a:rPr>
            <a:t>Качество установки ПЗУ (надёжность крепления, правильность расположения на защищаемых участках, полнота оснащения ЭСО).</a:t>
          </a:r>
        </a:p>
      </dgm:t>
    </dgm:pt>
    <dgm:pt modelId="{C5B12648-DA01-4077-94E4-99C8B1962B14}" type="parTrans" cxnId="{2D0265A8-34B6-4F7A-9873-F07A9E30142A}">
      <dgm:prSet/>
      <dgm:spPr/>
      <dgm:t>
        <a:bodyPr/>
        <a:lstStyle/>
        <a:p>
          <a:endParaRPr lang="ru-RU"/>
        </a:p>
      </dgm:t>
    </dgm:pt>
    <dgm:pt modelId="{9748CD46-9379-4583-B393-C8571CBC6288}" type="sibTrans" cxnId="{2D0265A8-34B6-4F7A-9873-F07A9E30142A}">
      <dgm:prSet/>
      <dgm:spPr/>
      <dgm:t>
        <a:bodyPr/>
        <a:lstStyle/>
        <a:p>
          <a:endParaRPr lang="ru-RU"/>
        </a:p>
      </dgm:t>
    </dgm:pt>
    <dgm:pt modelId="{443906C9-9A5C-4E57-8AC3-75F176CC2DB1}">
      <dgm:prSet/>
      <dgm:spPr/>
      <dgm:t>
        <a:bodyPr/>
        <a:lstStyle/>
        <a:p>
          <a:pPr rtl="0"/>
          <a:endParaRPr lang="ru-RU" dirty="0"/>
        </a:p>
      </dgm:t>
    </dgm:pt>
    <dgm:pt modelId="{2C5F870C-6F66-4450-8B68-45946D702330}" type="parTrans" cxnId="{29FD566C-381A-4952-A84A-8A71823BDD74}">
      <dgm:prSet/>
      <dgm:spPr/>
      <dgm:t>
        <a:bodyPr/>
        <a:lstStyle/>
        <a:p>
          <a:endParaRPr lang="ru-RU"/>
        </a:p>
      </dgm:t>
    </dgm:pt>
    <dgm:pt modelId="{E2176318-CBB1-468E-BF78-B67C7AE99C51}" type="sibTrans" cxnId="{29FD566C-381A-4952-A84A-8A71823BDD74}">
      <dgm:prSet/>
      <dgm:spPr/>
      <dgm:t>
        <a:bodyPr/>
        <a:lstStyle/>
        <a:p>
          <a:endParaRPr lang="ru-RU"/>
        </a:p>
      </dgm:t>
    </dgm:pt>
    <dgm:pt modelId="{E4E005E5-033C-49A6-B57C-10EAB88A41F8}" type="pres">
      <dgm:prSet presAssocID="{F87D67D7-5E53-4F4F-8BEE-C1A9F4733F8B}" presName="linear" presStyleCnt="0">
        <dgm:presLayoutVars>
          <dgm:animLvl val="lvl"/>
          <dgm:resizeHandles val="exact"/>
        </dgm:presLayoutVars>
      </dgm:prSet>
      <dgm:spPr/>
    </dgm:pt>
    <dgm:pt modelId="{C582C41F-78D9-45FD-AF23-E3B55D450AD2}" type="pres">
      <dgm:prSet presAssocID="{86B02324-5300-44F5-9AAD-30BC722337D4}" presName="parentText" presStyleLbl="node1" presStyleIdx="0" presStyleCnt="2" custLinFactNeighborX="614" custLinFactNeighborY="-1788">
        <dgm:presLayoutVars>
          <dgm:chMax val="0"/>
          <dgm:bulletEnabled val="1"/>
        </dgm:presLayoutVars>
      </dgm:prSet>
      <dgm:spPr/>
    </dgm:pt>
    <dgm:pt modelId="{E1DC747B-9CBE-42A3-8A6C-DD9DF62ED276}" type="pres">
      <dgm:prSet presAssocID="{86B02324-5300-44F5-9AAD-30BC722337D4}" presName="childText" presStyleLbl="revTx" presStyleIdx="0" presStyleCnt="1">
        <dgm:presLayoutVars>
          <dgm:bulletEnabled val="1"/>
        </dgm:presLayoutVars>
      </dgm:prSet>
      <dgm:spPr/>
    </dgm:pt>
    <dgm:pt modelId="{41D7FC06-6F88-4380-A51D-868B0958E40E}" type="pres">
      <dgm:prSet presAssocID="{443906C9-9A5C-4E57-8AC3-75F176CC2DB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8000E18-CA8A-4272-9FCF-F5C7D8FC5BD0}" type="presOf" srcId="{4D22DB54-9122-4EC7-9056-FDCC601A03A3}" destId="{E1DC747B-9CBE-42A3-8A6C-DD9DF62ED276}" srcOrd="0" destOrd="0" presId="urn:microsoft.com/office/officeart/2005/8/layout/vList2"/>
    <dgm:cxn modelId="{C8A72E39-E568-4847-B66F-70A360973E63}" type="presOf" srcId="{443906C9-9A5C-4E57-8AC3-75F176CC2DB1}" destId="{41D7FC06-6F88-4380-A51D-868B0958E40E}" srcOrd="0" destOrd="0" presId="urn:microsoft.com/office/officeart/2005/8/layout/vList2"/>
    <dgm:cxn modelId="{D2DD355E-49DF-4FC8-BC29-4B2596FF1671}" srcId="{86B02324-5300-44F5-9AAD-30BC722337D4}" destId="{4D22DB54-9122-4EC7-9056-FDCC601A03A3}" srcOrd="0" destOrd="0" parTransId="{59850CFA-87BF-4475-9767-AAD86555A1A2}" sibTransId="{23489E76-EA94-49BB-AE55-A70400A48A73}"/>
    <dgm:cxn modelId="{A212FF6B-F327-4E0E-89FB-5C1A83959588}" type="presOf" srcId="{86B02324-5300-44F5-9AAD-30BC722337D4}" destId="{C582C41F-78D9-45FD-AF23-E3B55D450AD2}" srcOrd="0" destOrd="0" presId="urn:microsoft.com/office/officeart/2005/8/layout/vList2"/>
    <dgm:cxn modelId="{29FD566C-381A-4952-A84A-8A71823BDD74}" srcId="{F87D67D7-5E53-4F4F-8BEE-C1A9F4733F8B}" destId="{443906C9-9A5C-4E57-8AC3-75F176CC2DB1}" srcOrd="1" destOrd="0" parTransId="{2C5F870C-6F66-4450-8B68-45946D702330}" sibTransId="{E2176318-CBB1-468E-BF78-B67C7AE99C51}"/>
    <dgm:cxn modelId="{556E164F-4A64-4A20-9CDE-3C93EB182EE9}" type="presOf" srcId="{6A4C5998-2F2B-4858-8DE8-B99AB4E56F01}" destId="{E1DC747B-9CBE-42A3-8A6C-DD9DF62ED276}" srcOrd="0" destOrd="1" presId="urn:microsoft.com/office/officeart/2005/8/layout/vList2"/>
    <dgm:cxn modelId="{30B9F451-60B8-4071-8BA5-C6C30671C92D}" srcId="{86B02324-5300-44F5-9AAD-30BC722337D4}" destId="{6A4C5998-2F2B-4858-8DE8-B99AB4E56F01}" srcOrd="1" destOrd="0" parTransId="{B3177FB0-8D27-4C04-B598-3659F4A00B77}" sibTransId="{37FF5922-2DFC-4990-BC2D-8370E307D4B7}"/>
    <dgm:cxn modelId="{2D0265A8-34B6-4F7A-9873-F07A9E30142A}" srcId="{86B02324-5300-44F5-9AAD-30BC722337D4}" destId="{4D55E780-9A40-444E-B220-68992660762B}" srcOrd="2" destOrd="0" parTransId="{C5B12648-DA01-4077-94E4-99C8B1962B14}" sibTransId="{9748CD46-9379-4583-B393-C8571CBC6288}"/>
    <dgm:cxn modelId="{B6D870BA-FD37-42EC-B558-5B3FEDFEB18E}" srcId="{F87D67D7-5E53-4F4F-8BEE-C1A9F4733F8B}" destId="{86B02324-5300-44F5-9AAD-30BC722337D4}" srcOrd="0" destOrd="0" parTransId="{F2FBCC82-A380-4AE3-B447-806BAEA1249A}" sibTransId="{2ADEE76C-0D48-4F50-833A-EA22E239AD14}"/>
    <dgm:cxn modelId="{863989DE-508A-4D7B-B738-046CABC57222}" type="presOf" srcId="{4D55E780-9A40-444E-B220-68992660762B}" destId="{E1DC747B-9CBE-42A3-8A6C-DD9DF62ED276}" srcOrd="0" destOrd="2" presId="urn:microsoft.com/office/officeart/2005/8/layout/vList2"/>
    <dgm:cxn modelId="{78ADE2FD-44BB-4A1B-9A0D-DA35F2DFE257}" type="presOf" srcId="{F87D67D7-5E53-4F4F-8BEE-C1A9F4733F8B}" destId="{E4E005E5-033C-49A6-B57C-10EAB88A41F8}" srcOrd="0" destOrd="0" presId="urn:microsoft.com/office/officeart/2005/8/layout/vList2"/>
    <dgm:cxn modelId="{D9F27B61-C02D-4D31-AB44-6BE85DE2B4C6}" type="presParOf" srcId="{E4E005E5-033C-49A6-B57C-10EAB88A41F8}" destId="{C582C41F-78D9-45FD-AF23-E3B55D450AD2}" srcOrd="0" destOrd="0" presId="urn:microsoft.com/office/officeart/2005/8/layout/vList2"/>
    <dgm:cxn modelId="{4183BB57-C1C7-468F-A4D9-941230A2C32C}" type="presParOf" srcId="{E4E005E5-033C-49A6-B57C-10EAB88A41F8}" destId="{E1DC747B-9CBE-42A3-8A6C-DD9DF62ED276}" srcOrd="1" destOrd="0" presId="urn:microsoft.com/office/officeart/2005/8/layout/vList2"/>
    <dgm:cxn modelId="{BB9EC49B-0A76-4748-AEB1-D9C83FF4C621}" type="presParOf" srcId="{E4E005E5-033C-49A6-B57C-10EAB88A41F8}" destId="{41D7FC06-6F88-4380-A51D-868B0958E40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852787-AA05-43D3-989B-94B77A647D3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B5395-3DE9-4CD5-9A09-BCD6BF4F29C8}">
      <dgm:prSet custT="1"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/>
            <a:t>Особо охраняемые природные </a:t>
          </a:r>
        </a:p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/>
            <a:t>территории (ООПТ)</a:t>
          </a:r>
        </a:p>
        <a:p>
          <a:pPr lvl="0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/>
        </a:p>
      </dgm:t>
    </dgm:pt>
    <dgm:pt modelId="{A2963229-8D1A-422B-8824-6BF1EE224D4D}" type="parTrans" cxnId="{3F0CDCA0-2674-4313-B0A3-BFF236563580}">
      <dgm:prSet/>
      <dgm:spPr/>
      <dgm:t>
        <a:bodyPr/>
        <a:lstStyle/>
        <a:p>
          <a:endParaRPr lang="ru-RU"/>
        </a:p>
      </dgm:t>
    </dgm:pt>
    <dgm:pt modelId="{F350B53E-3AFB-46BA-99C1-AC5FE404AB83}" type="sibTrans" cxnId="{3F0CDCA0-2674-4313-B0A3-BFF236563580}">
      <dgm:prSet/>
      <dgm:spPr/>
      <dgm:t>
        <a:bodyPr/>
        <a:lstStyle/>
        <a:p>
          <a:endParaRPr lang="ru-RU"/>
        </a:p>
      </dgm:t>
    </dgm:pt>
    <dgm:pt modelId="{67157D7A-B8D6-45AF-BA14-665123DAADFE}" type="pres">
      <dgm:prSet presAssocID="{E0852787-AA05-43D3-989B-94B77A647D35}" presName="linear" presStyleCnt="0">
        <dgm:presLayoutVars>
          <dgm:animLvl val="lvl"/>
          <dgm:resizeHandles val="exact"/>
        </dgm:presLayoutVars>
      </dgm:prSet>
      <dgm:spPr/>
    </dgm:pt>
    <dgm:pt modelId="{A1A02D8E-5316-4AA2-ABE0-78F7D3FF6FBF}" type="pres">
      <dgm:prSet presAssocID="{12FB5395-3DE9-4CD5-9A09-BCD6BF4F29C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666C143-873C-459C-8F73-43D253C70DAB}" type="presOf" srcId="{12FB5395-3DE9-4CD5-9A09-BCD6BF4F29C8}" destId="{A1A02D8E-5316-4AA2-ABE0-78F7D3FF6FBF}" srcOrd="0" destOrd="0" presId="urn:microsoft.com/office/officeart/2005/8/layout/vList2"/>
    <dgm:cxn modelId="{3F0CDCA0-2674-4313-B0A3-BFF236563580}" srcId="{E0852787-AA05-43D3-989B-94B77A647D35}" destId="{12FB5395-3DE9-4CD5-9A09-BCD6BF4F29C8}" srcOrd="0" destOrd="0" parTransId="{A2963229-8D1A-422B-8824-6BF1EE224D4D}" sibTransId="{F350B53E-3AFB-46BA-99C1-AC5FE404AB83}"/>
    <dgm:cxn modelId="{B41CB9F1-1C10-4FC2-B77B-D228057593A0}" type="presOf" srcId="{E0852787-AA05-43D3-989B-94B77A647D35}" destId="{67157D7A-B8D6-45AF-BA14-665123DAADFE}" srcOrd="0" destOrd="0" presId="urn:microsoft.com/office/officeart/2005/8/layout/vList2"/>
    <dgm:cxn modelId="{A92AAB41-2892-44F3-9424-3EAF1361B294}" type="presParOf" srcId="{67157D7A-B8D6-45AF-BA14-665123DAADFE}" destId="{A1A02D8E-5316-4AA2-ABE0-78F7D3FF6FB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AE680B-31FD-4765-B10D-D0D77A9823B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42D931-C974-423C-8100-2A8822CA795D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ru-RU" sz="2400" dirty="0"/>
            <a:t>Карты </a:t>
          </a:r>
          <a:r>
            <a:rPr lang="ru-RU" sz="1800" dirty="0"/>
            <a:t>орнито-географического зонирования (ареалы, районы и участки повышенного риска гибели птиц)</a:t>
          </a:r>
        </a:p>
      </dgm:t>
    </dgm:pt>
    <dgm:pt modelId="{7896CDAE-8BB8-4DC4-8740-D04BC1978922}" type="parTrans" cxnId="{217DC400-59CC-4220-89DA-D18C76C75210}">
      <dgm:prSet/>
      <dgm:spPr/>
      <dgm:t>
        <a:bodyPr/>
        <a:lstStyle/>
        <a:p>
          <a:endParaRPr lang="ru-RU"/>
        </a:p>
      </dgm:t>
    </dgm:pt>
    <dgm:pt modelId="{32D29C26-4F50-4B1A-ACF0-D6450B3E62E1}" type="sibTrans" cxnId="{217DC400-59CC-4220-89DA-D18C76C75210}">
      <dgm:prSet/>
      <dgm:spPr/>
      <dgm:t>
        <a:bodyPr/>
        <a:lstStyle/>
        <a:p>
          <a:endParaRPr lang="ru-RU"/>
        </a:p>
      </dgm:t>
    </dgm:pt>
    <dgm:pt modelId="{14A37E72-1EF7-4FE6-8C42-7B35A1BA3F20}" type="pres">
      <dgm:prSet presAssocID="{A9AE680B-31FD-4765-B10D-D0D77A9823B4}" presName="linear" presStyleCnt="0">
        <dgm:presLayoutVars>
          <dgm:animLvl val="lvl"/>
          <dgm:resizeHandles val="exact"/>
        </dgm:presLayoutVars>
      </dgm:prSet>
      <dgm:spPr/>
    </dgm:pt>
    <dgm:pt modelId="{05395CB6-5F64-467C-B84F-16470B3BE5AB}" type="pres">
      <dgm:prSet presAssocID="{E542D931-C974-423C-8100-2A8822CA795D}" presName="parentText" presStyleLbl="node1" presStyleIdx="0" presStyleCnt="1" custLinFactNeighborX="-595" custLinFactNeighborY="-11944">
        <dgm:presLayoutVars>
          <dgm:chMax val="0"/>
          <dgm:bulletEnabled val="1"/>
        </dgm:presLayoutVars>
      </dgm:prSet>
      <dgm:spPr/>
    </dgm:pt>
  </dgm:ptLst>
  <dgm:cxnLst>
    <dgm:cxn modelId="{217DC400-59CC-4220-89DA-D18C76C75210}" srcId="{A9AE680B-31FD-4765-B10D-D0D77A9823B4}" destId="{E542D931-C974-423C-8100-2A8822CA795D}" srcOrd="0" destOrd="0" parTransId="{7896CDAE-8BB8-4DC4-8740-D04BC1978922}" sibTransId="{32D29C26-4F50-4B1A-ACF0-D6450B3E62E1}"/>
    <dgm:cxn modelId="{C4EB401A-1AC9-4F28-B6FB-27E8C60F3B47}" type="presOf" srcId="{E542D931-C974-423C-8100-2A8822CA795D}" destId="{05395CB6-5F64-467C-B84F-16470B3BE5AB}" srcOrd="0" destOrd="0" presId="urn:microsoft.com/office/officeart/2005/8/layout/vList2"/>
    <dgm:cxn modelId="{84381941-C466-4F84-8F89-34ECE811DB01}" type="presOf" srcId="{A9AE680B-31FD-4765-B10D-D0D77A9823B4}" destId="{14A37E72-1EF7-4FE6-8C42-7B35A1BA3F20}" srcOrd="0" destOrd="0" presId="urn:microsoft.com/office/officeart/2005/8/layout/vList2"/>
    <dgm:cxn modelId="{33E7AF86-82FD-4F4A-A099-D911C10E2AF1}" type="presParOf" srcId="{14A37E72-1EF7-4FE6-8C42-7B35A1BA3F20}" destId="{05395CB6-5F64-467C-B84F-16470B3BE5A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62B84E-125B-49C4-8380-09D6C77D21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8DEE55-A0CA-4FA4-A0CB-4D89C9588C7A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dirty="0"/>
            <a:t>Ключевые орнитологические территории (КОТР)</a:t>
          </a:r>
        </a:p>
      </dgm:t>
    </dgm:pt>
    <dgm:pt modelId="{CD6C84D2-360E-4F97-AE9D-2689CFAE1630}" type="parTrans" cxnId="{0E5014E6-9B6D-4BAF-AA0B-4F61244FA178}">
      <dgm:prSet/>
      <dgm:spPr/>
      <dgm:t>
        <a:bodyPr/>
        <a:lstStyle/>
        <a:p>
          <a:endParaRPr lang="ru-RU"/>
        </a:p>
      </dgm:t>
    </dgm:pt>
    <dgm:pt modelId="{2BF42913-5C7F-4EC3-AF92-520DCF5F8CBF}" type="sibTrans" cxnId="{0E5014E6-9B6D-4BAF-AA0B-4F61244FA178}">
      <dgm:prSet/>
      <dgm:spPr/>
      <dgm:t>
        <a:bodyPr/>
        <a:lstStyle/>
        <a:p>
          <a:endParaRPr lang="ru-RU"/>
        </a:p>
      </dgm:t>
    </dgm:pt>
    <dgm:pt modelId="{1FF5373E-DA6D-4706-BA17-A4740516C28B}" type="pres">
      <dgm:prSet presAssocID="{E062B84E-125B-49C4-8380-09D6C77D21C1}" presName="linear" presStyleCnt="0">
        <dgm:presLayoutVars>
          <dgm:animLvl val="lvl"/>
          <dgm:resizeHandles val="exact"/>
        </dgm:presLayoutVars>
      </dgm:prSet>
      <dgm:spPr/>
    </dgm:pt>
    <dgm:pt modelId="{186F3085-E5E2-4EC0-8E93-9713CE286C07}" type="pres">
      <dgm:prSet presAssocID="{3F8DEE55-A0CA-4FA4-A0CB-4D89C9588C7A}" presName="parentText" presStyleLbl="node1" presStyleIdx="0" presStyleCnt="1" custLinFactNeighborX="1354" custLinFactNeighborY="-1606">
        <dgm:presLayoutVars>
          <dgm:chMax val="0"/>
          <dgm:bulletEnabled val="1"/>
        </dgm:presLayoutVars>
      </dgm:prSet>
      <dgm:spPr/>
    </dgm:pt>
  </dgm:ptLst>
  <dgm:cxnLst>
    <dgm:cxn modelId="{F3B1B254-034B-4CB2-AF44-C574B816F863}" type="presOf" srcId="{E062B84E-125B-49C4-8380-09D6C77D21C1}" destId="{1FF5373E-DA6D-4706-BA17-A4740516C28B}" srcOrd="0" destOrd="0" presId="urn:microsoft.com/office/officeart/2005/8/layout/vList2"/>
    <dgm:cxn modelId="{0CE1D388-890A-4672-BF87-52FD7479942B}" type="presOf" srcId="{3F8DEE55-A0CA-4FA4-A0CB-4D89C9588C7A}" destId="{186F3085-E5E2-4EC0-8E93-9713CE286C07}" srcOrd="0" destOrd="0" presId="urn:microsoft.com/office/officeart/2005/8/layout/vList2"/>
    <dgm:cxn modelId="{0E5014E6-9B6D-4BAF-AA0B-4F61244FA178}" srcId="{E062B84E-125B-49C4-8380-09D6C77D21C1}" destId="{3F8DEE55-A0CA-4FA4-A0CB-4D89C9588C7A}" srcOrd="0" destOrd="0" parTransId="{CD6C84D2-360E-4F97-AE9D-2689CFAE1630}" sibTransId="{2BF42913-5C7F-4EC3-AF92-520DCF5F8CBF}"/>
    <dgm:cxn modelId="{D397DCA9-B0ED-4164-80F5-4E94F4123F80}" type="presParOf" srcId="{1FF5373E-DA6D-4706-BA17-A4740516C28B}" destId="{186F3085-E5E2-4EC0-8E93-9713CE286C0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C6084F-3174-449B-B265-09C4AC9408A5}" type="doc">
      <dgm:prSet loTypeId="urn:microsoft.com/office/officeart/2005/8/layout/l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7A2151-1905-403F-886E-858073C9DCBF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ru-RU" sz="1400" b="1" u="sng" dirty="0"/>
            <a:t>ХАРАКТЕРИСТИКА  </a:t>
          </a:r>
          <a:r>
            <a:rPr lang="ru-RU" sz="1800" b="1" u="sng" dirty="0"/>
            <a:t>ЭСО</a:t>
          </a:r>
          <a:endParaRPr lang="ru-RU" sz="1800" b="1" dirty="0"/>
        </a:p>
      </dgm:t>
    </dgm:pt>
    <dgm:pt modelId="{19EEDD1D-C897-4B02-98D8-1FEDA0CA61E9}" type="parTrans" cxnId="{83E7A6AC-B054-4B23-9484-BFF11336A3CA}">
      <dgm:prSet/>
      <dgm:spPr/>
      <dgm:t>
        <a:bodyPr/>
        <a:lstStyle/>
        <a:p>
          <a:endParaRPr lang="ru-RU"/>
        </a:p>
      </dgm:t>
    </dgm:pt>
    <dgm:pt modelId="{081FC31F-E3B9-4F35-A6E9-51C0E91AFD53}" type="sibTrans" cxnId="{83E7A6AC-B054-4B23-9484-BFF11336A3CA}">
      <dgm:prSet/>
      <dgm:spPr/>
      <dgm:t>
        <a:bodyPr/>
        <a:lstStyle/>
        <a:p>
          <a:endParaRPr lang="ru-RU"/>
        </a:p>
      </dgm:t>
    </dgm:pt>
    <dgm:pt modelId="{78FE3623-0F04-4D75-A48C-53BB12359942}">
      <dgm:prSet custT="1"/>
      <dgm:spPr/>
      <dgm:t>
        <a:bodyPr/>
        <a:lstStyle/>
        <a:p>
          <a:pPr rtl="0"/>
          <a:r>
            <a:rPr lang="ru-RU" sz="1600" b="1" dirty="0">
              <a:solidFill>
                <a:srgbClr val="C00000"/>
              </a:solidFill>
            </a:rPr>
            <a:t>Птице-опасные ЭСО</a:t>
          </a:r>
        </a:p>
      </dgm:t>
    </dgm:pt>
    <dgm:pt modelId="{DB81229C-D33A-40FB-AD15-D2A8BC88C324}" type="parTrans" cxnId="{CDCBF3A7-5FF2-441A-A7D4-35A12094A6FC}">
      <dgm:prSet/>
      <dgm:spPr/>
      <dgm:t>
        <a:bodyPr/>
        <a:lstStyle/>
        <a:p>
          <a:endParaRPr lang="ru-RU"/>
        </a:p>
      </dgm:t>
    </dgm:pt>
    <dgm:pt modelId="{25160FDD-FE7B-4D37-A2F6-C1FCABA4A6E2}" type="sibTrans" cxnId="{CDCBF3A7-5FF2-441A-A7D4-35A12094A6FC}">
      <dgm:prSet/>
      <dgm:spPr/>
      <dgm:t>
        <a:bodyPr/>
        <a:lstStyle/>
        <a:p>
          <a:endParaRPr lang="ru-RU"/>
        </a:p>
      </dgm:t>
    </dgm:pt>
    <dgm:pt modelId="{F4DFDEC4-F602-433F-9EF9-CE7011A6D1F5}">
      <dgm:prSet custT="1"/>
      <dgm:spPr/>
      <dgm:t>
        <a:bodyPr/>
        <a:lstStyle/>
        <a:p>
          <a:pPr rtl="0"/>
          <a:r>
            <a:rPr lang="ru-RU" sz="1600" b="1" dirty="0">
              <a:solidFill>
                <a:srgbClr val="002060"/>
              </a:solidFill>
            </a:rPr>
            <a:t>Птице-безопасные ЭСО</a:t>
          </a:r>
        </a:p>
      </dgm:t>
    </dgm:pt>
    <dgm:pt modelId="{F33DCE75-0787-48F1-AD67-84F39FA3B556}" type="parTrans" cxnId="{690C391C-624E-461B-BA82-8C3A6FADD1D5}">
      <dgm:prSet/>
      <dgm:spPr/>
      <dgm:t>
        <a:bodyPr/>
        <a:lstStyle/>
        <a:p>
          <a:endParaRPr lang="ru-RU"/>
        </a:p>
      </dgm:t>
    </dgm:pt>
    <dgm:pt modelId="{7DA36FB8-83BD-4F97-841C-F1BB1057FADC}" type="sibTrans" cxnId="{690C391C-624E-461B-BA82-8C3A6FADD1D5}">
      <dgm:prSet/>
      <dgm:spPr/>
      <dgm:t>
        <a:bodyPr/>
        <a:lstStyle/>
        <a:p>
          <a:endParaRPr lang="ru-RU"/>
        </a:p>
      </dgm:t>
    </dgm:pt>
    <dgm:pt modelId="{304CE5DB-5188-4D7B-84FE-7656FEAEC83C}" type="pres">
      <dgm:prSet presAssocID="{53C6084F-3174-449B-B265-09C4AC9408A5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C110049-0822-4151-B767-275F9F8FA886}" type="pres">
      <dgm:prSet presAssocID="{287A2151-1905-403F-886E-858073C9DCBF}" presName="horFlow" presStyleCnt="0"/>
      <dgm:spPr/>
    </dgm:pt>
    <dgm:pt modelId="{505C5790-9EE2-403B-AB6B-5AE8FD464C2F}" type="pres">
      <dgm:prSet presAssocID="{287A2151-1905-403F-886E-858073C9DCBF}" presName="bigChev" presStyleLbl="node1" presStyleIdx="0" presStyleCnt="1" custScaleX="107166"/>
      <dgm:spPr/>
    </dgm:pt>
    <dgm:pt modelId="{55652000-2909-4281-8A14-A6BD77C97EF2}" type="pres">
      <dgm:prSet presAssocID="{DB81229C-D33A-40FB-AD15-D2A8BC88C324}" presName="parTrans" presStyleCnt="0"/>
      <dgm:spPr/>
    </dgm:pt>
    <dgm:pt modelId="{46016AE5-F903-4DCE-931C-F706B393A518}" type="pres">
      <dgm:prSet presAssocID="{78FE3623-0F04-4D75-A48C-53BB12359942}" presName="node" presStyleLbl="alignAccFollowNode1" presStyleIdx="0" presStyleCnt="2">
        <dgm:presLayoutVars>
          <dgm:bulletEnabled val="1"/>
        </dgm:presLayoutVars>
      </dgm:prSet>
      <dgm:spPr/>
    </dgm:pt>
    <dgm:pt modelId="{101683A7-071B-41C6-B408-67399D150427}" type="pres">
      <dgm:prSet presAssocID="{25160FDD-FE7B-4D37-A2F6-C1FCABA4A6E2}" presName="sibTrans" presStyleCnt="0"/>
      <dgm:spPr/>
    </dgm:pt>
    <dgm:pt modelId="{BA97D109-CF16-4507-AC1A-52C6BB015081}" type="pres">
      <dgm:prSet presAssocID="{F4DFDEC4-F602-433F-9EF9-CE7011A6D1F5}" presName="node" presStyleLbl="alignAccFollowNode1" presStyleIdx="1" presStyleCnt="2">
        <dgm:presLayoutVars>
          <dgm:bulletEnabled val="1"/>
        </dgm:presLayoutVars>
      </dgm:prSet>
      <dgm:spPr/>
    </dgm:pt>
  </dgm:ptLst>
  <dgm:cxnLst>
    <dgm:cxn modelId="{690C391C-624E-461B-BA82-8C3A6FADD1D5}" srcId="{287A2151-1905-403F-886E-858073C9DCBF}" destId="{F4DFDEC4-F602-433F-9EF9-CE7011A6D1F5}" srcOrd="1" destOrd="0" parTransId="{F33DCE75-0787-48F1-AD67-84F39FA3B556}" sibTransId="{7DA36FB8-83BD-4F97-841C-F1BB1057FADC}"/>
    <dgm:cxn modelId="{6892A357-3BD5-4410-9BB3-9515494808EF}" type="presOf" srcId="{78FE3623-0F04-4D75-A48C-53BB12359942}" destId="{46016AE5-F903-4DCE-931C-F706B393A518}" srcOrd="0" destOrd="0" presId="urn:microsoft.com/office/officeart/2005/8/layout/lProcess3"/>
    <dgm:cxn modelId="{DF123D82-07BB-4C08-9C50-0F4D1947F66C}" type="presOf" srcId="{53C6084F-3174-449B-B265-09C4AC9408A5}" destId="{304CE5DB-5188-4D7B-84FE-7656FEAEC83C}" srcOrd="0" destOrd="0" presId="urn:microsoft.com/office/officeart/2005/8/layout/lProcess3"/>
    <dgm:cxn modelId="{CDCBF3A7-5FF2-441A-A7D4-35A12094A6FC}" srcId="{287A2151-1905-403F-886E-858073C9DCBF}" destId="{78FE3623-0F04-4D75-A48C-53BB12359942}" srcOrd="0" destOrd="0" parTransId="{DB81229C-D33A-40FB-AD15-D2A8BC88C324}" sibTransId="{25160FDD-FE7B-4D37-A2F6-C1FCABA4A6E2}"/>
    <dgm:cxn modelId="{83E7A6AC-B054-4B23-9484-BFF11336A3CA}" srcId="{53C6084F-3174-449B-B265-09C4AC9408A5}" destId="{287A2151-1905-403F-886E-858073C9DCBF}" srcOrd="0" destOrd="0" parTransId="{19EEDD1D-C897-4B02-98D8-1FEDA0CA61E9}" sibTransId="{081FC31F-E3B9-4F35-A6E9-51C0E91AFD53}"/>
    <dgm:cxn modelId="{45FB55AD-9C29-4B09-9CBC-BE34C37A1D4E}" type="presOf" srcId="{F4DFDEC4-F602-433F-9EF9-CE7011A6D1F5}" destId="{BA97D109-CF16-4507-AC1A-52C6BB015081}" srcOrd="0" destOrd="0" presId="urn:microsoft.com/office/officeart/2005/8/layout/lProcess3"/>
    <dgm:cxn modelId="{DE16C8B2-35D3-4E79-8641-5EA10EDF113D}" type="presOf" srcId="{287A2151-1905-403F-886E-858073C9DCBF}" destId="{505C5790-9EE2-403B-AB6B-5AE8FD464C2F}" srcOrd="0" destOrd="0" presId="urn:microsoft.com/office/officeart/2005/8/layout/lProcess3"/>
    <dgm:cxn modelId="{02B91B6B-9B91-4F9C-A065-D2A991F5C87D}" type="presParOf" srcId="{304CE5DB-5188-4D7B-84FE-7656FEAEC83C}" destId="{8C110049-0822-4151-B767-275F9F8FA886}" srcOrd="0" destOrd="0" presId="urn:microsoft.com/office/officeart/2005/8/layout/lProcess3"/>
    <dgm:cxn modelId="{ED6E59AC-32C0-4AD9-910F-33E0B1ACB594}" type="presParOf" srcId="{8C110049-0822-4151-B767-275F9F8FA886}" destId="{505C5790-9EE2-403B-AB6B-5AE8FD464C2F}" srcOrd="0" destOrd="0" presId="urn:microsoft.com/office/officeart/2005/8/layout/lProcess3"/>
    <dgm:cxn modelId="{A5FF5343-EF88-4CF9-A763-07C3518EDBC8}" type="presParOf" srcId="{8C110049-0822-4151-B767-275F9F8FA886}" destId="{55652000-2909-4281-8A14-A6BD77C97EF2}" srcOrd="1" destOrd="0" presId="urn:microsoft.com/office/officeart/2005/8/layout/lProcess3"/>
    <dgm:cxn modelId="{34F6D0EB-558F-43BC-AF93-22BD61CB633D}" type="presParOf" srcId="{8C110049-0822-4151-B767-275F9F8FA886}" destId="{46016AE5-F903-4DCE-931C-F706B393A518}" srcOrd="2" destOrd="0" presId="urn:microsoft.com/office/officeart/2005/8/layout/lProcess3"/>
    <dgm:cxn modelId="{3B9682DF-CA9A-4874-A197-339766253DFB}" type="presParOf" srcId="{8C110049-0822-4151-B767-275F9F8FA886}" destId="{101683A7-071B-41C6-B408-67399D150427}" srcOrd="3" destOrd="0" presId="urn:microsoft.com/office/officeart/2005/8/layout/lProcess3"/>
    <dgm:cxn modelId="{E4CC8953-E204-4AEE-B0D1-28DCD00AE350}" type="presParOf" srcId="{8C110049-0822-4151-B767-275F9F8FA886}" destId="{BA97D109-CF16-4507-AC1A-52C6BB015081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B15370-9F9D-4E2E-AE8F-6C3B222A9363}" type="doc">
      <dgm:prSet loTypeId="urn:microsoft.com/office/officeart/2005/8/layout/l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5CAF28-C595-45E7-88EF-238474F8C58A}">
      <dgm:prSet custT="1"/>
      <dgm:spPr/>
      <dgm:t>
        <a:bodyPr/>
        <a:lstStyle/>
        <a:p>
          <a:pPr rtl="0"/>
          <a:r>
            <a:rPr lang="ru-RU" sz="2800" dirty="0">
              <a:solidFill>
                <a:srgbClr val="002060"/>
              </a:solidFill>
            </a:rPr>
            <a:t>ПЗУ</a:t>
          </a:r>
        </a:p>
      </dgm:t>
    </dgm:pt>
    <dgm:pt modelId="{B3F69732-5173-4F9D-8DE5-B1F9836019BF}" type="parTrans" cxnId="{AF05F835-3FC0-4F20-B2B4-E376367CCEAF}">
      <dgm:prSet/>
      <dgm:spPr/>
      <dgm:t>
        <a:bodyPr/>
        <a:lstStyle/>
        <a:p>
          <a:endParaRPr lang="ru-RU"/>
        </a:p>
      </dgm:t>
    </dgm:pt>
    <dgm:pt modelId="{2DAD130B-E2A7-47F4-8589-AB715A2530D1}" type="sibTrans" cxnId="{AF05F835-3FC0-4F20-B2B4-E376367CCEAF}">
      <dgm:prSet/>
      <dgm:spPr/>
      <dgm:t>
        <a:bodyPr/>
        <a:lstStyle/>
        <a:p>
          <a:endParaRPr lang="ru-RU"/>
        </a:p>
      </dgm:t>
    </dgm:pt>
    <dgm:pt modelId="{7EE99D47-4CB1-4FA3-B691-2A4DE20483D7}">
      <dgm:prSet custT="1"/>
      <dgm:spPr/>
      <dgm:t>
        <a:bodyPr/>
        <a:lstStyle/>
        <a:p>
          <a:pPr rtl="0"/>
          <a:r>
            <a:rPr lang="ru-RU" sz="1400" b="1" dirty="0" err="1">
              <a:solidFill>
                <a:schemeClr val="tx1"/>
              </a:solidFill>
            </a:rPr>
            <a:t>Классифи-кация</a:t>
          </a:r>
          <a:r>
            <a:rPr lang="ru-RU" sz="1400" b="1" dirty="0">
              <a:solidFill>
                <a:schemeClr val="tx1"/>
              </a:solidFill>
            </a:rPr>
            <a:t> ПЗУ</a:t>
          </a:r>
        </a:p>
      </dgm:t>
    </dgm:pt>
    <dgm:pt modelId="{D136CF48-149C-41CE-93B3-490EF846BC15}" type="parTrans" cxnId="{13CC725C-595E-4859-B811-B7AB03D43958}">
      <dgm:prSet/>
      <dgm:spPr/>
      <dgm:t>
        <a:bodyPr/>
        <a:lstStyle/>
        <a:p>
          <a:endParaRPr lang="ru-RU"/>
        </a:p>
      </dgm:t>
    </dgm:pt>
    <dgm:pt modelId="{570C78B5-DB57-4C29-8B78-9A17E4585AA6}" type="sibTrans" cxnId="{13CC725C-595E-4859-B811-B7AB03D43958}">
      <dgm:prSet/>
      <dgm:spPr/>
      <dgm:t>
        <a:bodyPr/>
        <a:lstStyle/>
        <a:p>
          <a:endParaRPr lang="ru-RU"/>
        </a:p>
      </dgm:t>
    </dgm:pt>
    <dgm:pt modelId="{2EBA3A13-C3BC-4095-954B-19BB3F341B1C}">
      <dgm:prSet custT="1"/>
      <dgm:spPr/>
      <dgm:t>
        <a:bodyPr/>
        <a:lstStyle/>
        <a:p>
          <a:pPr rtl="0"/>
          <a:r>
            <a:rPr lang="ru-RU" sz="1400" b="1" dirty="0">
              <a:solidFill>
                <a:schemeClr val="tx1"/>
              </a:solidFill>
            </a:rPr>
            <a:t>Оценка </a:t>
          </a:r>
          <a:r>
            <a:rPr lang="ru-RU" sz="1400" b="1" dirty="0" err="1">
              <a:solidFill>
                <a:schemeClr val="tx1"/>
              </a:solidFill>
            </a:rPr>
            <a:t>эффектив-ности</a:t>
          </a:r>
          <a:r>
            <a:rPr lang="ru-RU" sz="1400" b="1" dirty="0">
              <a:solidFill>
                <a:schemeClr val="tx1"/>
              </a:solidFill>
            </a:rPr>
            <a:t> </a:t>
          </a:r>
        </a:p>
      </dgm:t>
    </dgm:pt>
    <dgm:pt modelId="{EF60E189-0624-47B2-AC04-0AF40DEB84FC}" type="parTrans" cxnId="{456EF093-EA56-46B2-9F7B-EFC06CCFDFA3}">
      <dgm:prSet/>
      <dgm:spPr/>
      <dgm:t>
        <a:bodyPr/>
        <a:lstStyle/>
        <a:p>
          <a:endParaRPr lang="ru-RU"/>
        </a:p>
      </dgm:t>
    </dgm:pt>
    <dgm:pt modelId="{7BC14354-381A-4DF3-B7BB-B39113C41162}" type="sibTrans" cxnId="{456EF093-EA56-46B2-9F7B-EFC06CCFDFA3}">
      <dgm:prSet/>
      <dgm:spPr/>
      <dgm:t>
        <a:bodyPr/>
        <a:lstStyle/>
        <a:p>
          <a:endParaRPr lang="ru-RU"/>
        </a:p>
      </dgm:t>
    </dgm:pt>
    <dgm:pt modelId="{1B80ECAD-3144-45CA-8BC3-D2475AE36527}" type="pres">
      <dgm:prSet presAssocID="{CAB15370-9F9D-4E2E-AE8F-6C3B222A936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BC452C4-C074-4673-AA8A-6564D7BAB011}" type="pres">
      <dgm:prSet presAssocID="{CC5CAF28-C595-45E7-88EF-238474F8C58A}" presName="horFlow" presStyleCnt="0"/>
      <dgm:spPr/>
    </dgm:pt>
    <dgm:pt modelId="{C30E3EEF-7BD0-49AC-82D6-B32F156B4B4B}" type="pres">
      <dgm:prSet presAssocID="{CC5CAF28-C595-45E7-88EF-238474F8C58A}" presName="bigChev" presStyleLbl="node1" presStyleIdx="0" presStyleCnt="1" custScaleX="115819"/>
      <dgm:spPr/>
    </dgm:pt>
    <dgm:pt modelId="{992E1586-0A69-41A7-9656-26BE911AFC15}" type="pres">
      <dgm:prSet presAssocID="{D136CF48-149C-41CE-93B3-490EF846BC15}" presName="parTrans" presStyleCnt="0"/>
      <dgm:spPr/>
    </dgm:pt>
    <dgm:pt modelId="{5E982AD9-FBC0-4470-88A5-9B2EC747D92F}" type="pres">
      <dgm:prSet presAssocID="{7EE99D47-4CB1-4FA3-B691-2A4DE20483D7}" presName="node" presStyleLbl="alignAccFollowNode1" presStyleIdx="0" presStyleCnt="2">
        <dgm:presLayoutVars>
          <dgm:bulletEnabled val="1"/>
        </dgm:presLayoutVars>
      </dgm:prSet>
      <dgm:spPr/>
    </dgm:pt>
    <dgm:pt modelId="{8A205DA6-B3C1-4455-8F02-69B2EF882721}" type="pres">
      <dgm:prSet presAssocID="{570C78B5-DB57-4C29-8B78-9A17E4585AA6}" presName="sibTrans" presStyleCnt="0"/>
      <dgm:spPr/>
    </dgm:pt>
    <dgm:pt modelId="{4C3FCEE1-EF3D-478F-928D-62F84B3EC26B}" type="pres">
      <dgm:prSet presAssocID="{2EBA3A13-C3BC-4095-954B-19BB3F341B1C}" presName="node" presStyleLbl="alignAccFollowNode1" presStyleIdx="1" presStyleCnt="2" custLinFactNeighborX="12429" custLinFactNeighborY="-29">
        <dgm:presLayoutVars>
          <dgm:bulletEnabled val="1"/>
        </dgm:presLayoutVars>
      </dgm:prSet>
      <dgm:spPr/>
    </dgm:pt>
  </dgm:ptLst>
  <dgm:cxnLst>
    <dgm:cxn modelId="{AF05F835-3FC0-4F20-B2B4-E376367CCEAF}" srcId="{CAB15370-9F9D-4E2E-AE8F-6C3B222A9363}" destId="{CC5CAF28-C595-45E7-88EF-238474F8C58A}" srcOrd="0" destOrd="0" parTransId="{B3F69732-5173-4F9D-8DE5-B1F9836019BF}" sibTransId="{2DAD130B-E2A7-47F4-8589-AB715A2530D1}"/>
    <dgm:cxn modelId="{E9AA455B-000D-4D3B-9E0C-22C3AE2C0DD3}" type="presOf" srcId="{2EBA3A13-C3BC-4095-954B-19BB3F341B1C}" destId="{4C3FCEE1-EF3D-478F-928D-62F84B3EC26B}" srcOrd="0" destOrd="0" presId="urn:microsoft.com/office/officeart/2005/8/layout/lProcess3"/>
    <dgm:cxn modelId="{13CC725C-595E-4859-B811-B7AB03D43958}" srcId="{CC5CAF28-C595-45E7-88EF-238474F8C58A}" destId="{7EE99D47-4CB1-4FA3-B691-2A4DE20483D7}" srcOrd="0" destOrd="0" parTransId="{D136CF48-149C-41CE-93B3-490EF846BC15}" sibTransId="{570C78B5-DB57-4C29-8B78-9A17E4585AA6}"/>
    <dgm:cxn modelId="{1EBFB669-B523-4740-896D-C543ECFE4D09}" type="presOf" srcId="{CAB15370-9F9D-4E2E-AE8F-6C3B222A9363}" destId="{1B80ECAD-3144-45CA-8BC3-D2475AE36527}" srcOrd="0" destOrd="0" presId="urn:microsoft.com/office/officeart/2005/8/layout/lProcess3"/>
    <dgm:cxn modelId="{456EF093-EA56-46B2-9F7B-EFC06CCFDFA3}" srcId="{CC5CAF28-C595-45E7-88EF-238474F8C58A}" destId="{2EBA3A13-C3BC-4095-954B-19BB3F341B1C}" srcOrd="1" destOrd="0" parTransId="{EF60E189-0624-47B2-AC04-0AF40DEB84FC}" sibTransId="{7BC14354-381A-4DF3-B7BB-B39113C41162}"/>
    <dgm:cxn modelId="{2DAAFDC7-FCF6-490E-A75A-E8F97F7D3707}" type="presOf" srcId="{7EE99D47-4CB1-4FA3-B691-2A4DE20483D7}" destId="{5E982AD9-FBC0-4470-88A5-9B2EC747D92F}" srcOrd="0" destOrd="0" presId="urn:microsoft.com/office/officeart/2005/8/layout/lProcess3"/>
    <dgm:cxn modelId="{3F6453EF-D90A-4D67-9F2E-6570250E9136}" type="presOf" srcId="{CC5CAF28-C595-45E7-88EF-238474F8C58A}" destId="{C30E3EEF-7BD0-49AC-82D6-B32F156B4B4B}" srcOrd="0" destOrd="0" presId="urn:microsoft.com/office/officeart/2005/8/layout/lProcess3"/>
    <dgm:cxn modelId="{CCD19392-BA6B-4DAC-BE9F-D02ACBA91D53}" type="presParOf" srcId="{1B80ECAD-3144-45CA-8BC3-D2475AE36527}" destId="{CBC452C4-C074-4673-AA8A-6564D7BAB011}" srcOrd="0" destOrd="0" presId="urn:microsoft.com/office/officeart/2005/8/layout/lProcess3"/>
    <dgm:cxn modelId="{85AA69E2-56AA-4435-A4AD-A45B19FF1940}" type="presParOf" srcId="{CBC452C4-C074-4673-AA8A-6564D7BAB011}" destId="{C30E3EEF-7BD0-49AC-82D6-B32F156B4B4B}" srcOrd="0" destOrd="0" presId="urn:microsoft.com/office/officeart/2005/8/layout/lProcess3"/>
    <dgm:cxn modelId="{99982E9A-6F1D-46D7-AC0A-2E7B5F795096}" type="presParOf" srcId="{CBC452C4-C074-4673-AA8A-6564D7BAB011}" destId="{992E1586-0A69-41A7-9656-26BE911AFC15}" srcOrd="1" destOrd="0" presId="urn:microsoft.com/office/officeart/2005/8/layout/lProcess3"/>
    <dgm:cxn modelId="{095396AA-FC00-4335-9A59-F018064E645D}" type="presParOf" srcId="{CBC452C4-C074-4673-AA8A-6564D7BAB011}" destId="{5E982AD9-FBC0-4470-88A5-9B2EC747D92F}" srcOrd="2" destOrd="0" presId="urn:microsoft.com/office/officeart/2005/8/layout/lProcess3"/>
    <dgm:cxn modelId="{5DE9A2E8-16AA-45DB-A3C2-EC31E28FF9E8}" type="presParOf" srcId="{CBC452C4-C074-4673-AA8A-6564D7BAB011}" destId="{8A205DA6-B3C1-4455-8F02-69B2EF882721}" srcOrd="3" destOrd="0" presId="urn:microsoft.com/office/officeart/2005/8/layout/lProcess3"/>
    <dgm:cxn modelId="{F6C51E06-8F2E-446F-B456-BE8D1F0037AB}" type="presParOf" srcId="{CBC452C4-C074-4673-AA8A-6564D7BAB011}" destId="{4C3FCEE1-EF3D-478F-928D-62F84B3EC26B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13AF4D3-B1DE-4BF3-A655-8B670258C95E}" type="doc">
      <dgm:prSet loTypeId="urn:microsoft.com/office/officeart/2005/8/layout/l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6B3FB6-AD76-4A44-ACD5-6D61B78C37AF}">
      <dgm:prSet/>
      <dgm:spPr>
        <a:solidFill>
          <a:srgbClr val="C00000"/>
        </a:solidFill>
      </dgm:spPr>
      <dgm:t>
        <a:bodyPr/>
        <a:lstStyle/>
        <a:p>
          <a:pPr rtl="0"/>
          <a:r>
            <a:rPr lang="ru-RU" b="1" u="sng" dirty="0"/>
            <a:t>ПРАВОВОЕ ОБЕСПЕЧЕНИЕ ПЗМ</a:t>
          </a:r>
          <a:endParaRPr lang="ru-RU" dirty="0"/>
        </a:p>
      </dgm:t>
    </dgm:pt>
    <dgm:pt modelId="{41DEFAAB-5C36-41C8-8FF2-294A47D0CAAF}" type="parTrans" cxnId="{24890993-1BEF-42E8-9F35-5F18882EFD2D}">
      <dgm:prSet/>
      <dgm:spPr/>
      <dgm:t>
        <a:bodyPr/>
        <a:lstStyle/>
        <a:p>
          <a:endParaRPr lang="ru-RU"/>
        </a:p>
      </dgm:t>
    </dgm:pt>
    <dgm:pt modelId="{AC93E0FF-FFFC-485D-9957-44E9F85F0D8C}" type="sibTrans" cxnId="{24890993-1BEF-42E8-9F35-5F18882EFD2D}">
      <dgm:prSet/>
      <dgm:spPr/>
      <dgm:t>
        <a:bodyPr/>
        <a:lstStyle/>
        <a:p>
          <a:endParaRPr lang="ru-RU"/>
        </a:p>
      </dgm:t>
    </dgm:pt>
    <dgm:pt modelId="{AF1A41CF-A7CD-4444-A809-3857B2224999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ru-RU" sz="1400" b="1" dirty="0">
              <a:solidFill>
                <a:srgbClr val="C00000"/>
              </a:solidFill>
            </a:rPr>
            <a:t>Обзор НПА </a:t>
          </a:r>
          <a:r>
            <a:rPr lang="ru-RU" sz="1200" b="1" dirty="0">
              <a:solidFill>
                <a:srgbClr val="C00000"/>
              </a:solidFill>
            </a:rPr>
            <a:t>(ФЗ, ПЗА, ГОСТ, СТО, НТД, ТТ и др.)</a:t>
          </a:r>
        </a:p>
      </dgm:t>
    </dgm:pt>
    <dgm:pt modelId="{151C44D6-ECBB-4174-897B-F8A523D7CE8C}" type="parTrans" cxnId="{81DD5DBF-0DD9-43CE-8B26-8D5266BB8D5B}">
      <dgm:prSet/>
      <dgm:spPr/>
      <dgm:t>
        <a:bodyPr/>
        <a:lstStyle/>
        <a:p>
          <a:endParaRPr lang="ru-RU"/>
        </a:p>
      </dgm:t>
    </dgm:pt>
    <dgm:pt modelId="{6F90407B-CA76-4491-986F-1414420ED554}" type="sibTrans" cxnId="{81DD5DBF-0DD9-43CE-8B26-8D5266BB8D5B}">
      <dgm:prSet/>
      <dgm:spPr/>
      <dgm:t>
        <a:bodyPr/>
        <a:lstStyle/>
        <a:p>
          <a:endParaRPr lang="ru-RU"/>
        </a:p>
      </dgm:t>
    </dgm:pt>
    <dgm:pt modelId="{735ADC5E-00FB-42D8-B683-1FA7190F2B2F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ru-RU" sz="1400" b="1" dirty="0" err="1">
              <a:solidFill>
                <a:srgbClr val="C00000"/>
              </a:solidFill>
            </a:rPr>
            <a:t>Правоприме-нительная</a:t>
          </a:r>
          <a:r>
            <a:rPr lang="ru-RU" sz="1400" b="1" dirty="0">
              <a:solidFill>
                <a:srgbClr val="C00000"/>
              </a:solidFill>
            </a:rPr>
            <a:t> практика</a:t>
          </a:r>
        </a:p>
      </dgm:t>
    </dgm:pt>
    <dgm:pt modelId="{6DB62025-B80A-4914-932F-4F5BCF454770}" type="parTrans" cxnId="{A0845525-2327-459C-BC67-A7C4473041E9}">
      <dgm:prSet/>
      <dgm:spPr/>
      <dgm:t>
        <a:bodyPr/>
        <a:lstStyle/>
        <a:p>
          <a:endParaRPr lang="ru-RU"/>
        </a:p>
      </dgm:t>
    </dgm:pt>
    <dgm:pt modelId="{05D95946-AF7F-4B7C-AC5C-605E5038BAE4}" type="sibTrans" cxnId="{A0845525-2327-459C-BC67-A7C4473041E9}">
      <dgm:prSet/>
      <dgm:spPr/>
      <dgm:t>
        <a:bodyPr/>
        <a:lstStyle/>
        <a:p>
          <a:endParaRPr lang="ru-RU"/>
        </a:p>
      </dgm:t>
    </dgm:pt>
    <dgm:pt modelId="{E023AA60-7F5D-4AE2-939A-01EF970AD934}" type="pres">
      <dgm:prSet presAssocID="{B13AF4D3-B1DE-4BF3-A655-8B670258C95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156B8694-8795-4516-A014-E9CD5C57BBCB}" type="pres">
      <dgm:prSet presAssocID="{166B3FB6-AD76-4A44-ACD5-6D61B78C37AF}" presName="horFlow" presStyleCnt="0"/>
      <dgm:spPr/>
    </dgm:pt>
    <dgm:pt modelId="{CB6ACDE4-F8AA-417A-9908-662BBC8DF7DB}" type="pres">
      <dgm:prSet presAssocID="{166B3FB6-AD76-4A44-ACD5-6D61B78C37AF}" presName="bigChev" presStyleLbl="node1" presStyleIdx="0" presStyleCnt="1"/>
      <dgm:spPr/>
    </dgm:pt>
    <dgm:pt modelId="{977B5C93-E0A5-41EF-9ECF-4A2F58D7C908}" type="pres">
      <dgm:prSet presAssocID="{151C44D6-ECBB-4174-897B-F8A523D7CE8C}" presName="parTrans" presStyleCnt="0"/>
      <dgm:spPr/>
    </dgm:pt>
    <dgm:pt modelId="{E92221A4-84F5-4A1C-8F2A-D28370F1C424}" type="pres">
      <dgm:prSet presAssocID="{AF1A41CF-A7CD-4444-A809-3857B2224999}" presName="node" presStyleLbl="alignAccFollowNode1" presStyleIdx="0" presStyleCnt="2">
        <dgm:presLayoutVars>
          <dgm:bulletEnabled val="1"/>
        </dgm:presLayoutVars>
      </dgm:prSet>
      <dgm:spPr/>
    </dgm:pt>
    <dgm:pt modelId="{934F1CF0-573B-41CC-A6C9-5F4A710E908E}" type="pres">
      <dgm:prSet presAssocID="{6F90407B-CA76-4491-986F-1414420ED554}" presName="sibTrans" presStyleCnt="0"/>
      <dgm:spPr/>
    </dgm:pt>
    <dgm:pt modelId="{98ED9BC0-2471-42D0-8B91-B44061821AC1}" type="pres">
      <dgm:prSet presAssocID="{735ADC5E-00FB-42D8-B683-1FA7190F2B2F}" presName="node" presStyleLbl="alignAccFollowNode1" presStyleIdx="1" presStyleCnt="2" custLinFactNeighborX="3215" custLinFactNeighborY="-2310">
        <dgm:presLayoutVars>
          <dgm:bulletEnabled val="1"/>
        </dgm:presLayoutVars>
      </dgm:prSet>
      <dgm:spPr/>
    </dgm:pt>
  </dgm:ptLst>
  <dgm:cxnLst>
    <dgm:cxn modelId="{A0845525-2327-459C-BC67-A7C4473041E9}" srcId="{166B3FB6-AD76-4A44-ACD5-6D61B78C37AF}" destId="{735ADC5E-00FB-42D8-B683-1FA7190F2B2F}" srcOrd="1" destOrd="0" parTransId="{6DB62025-B80A-4914-932F-4F5BCF454770}" sibTransId="{05D95946-AF7F-4B7C-AC5C-605E5038BAE4}"/>
    <dgm:cxn modelId="{F0A5465B-3367-467C-8D7D-3E76B776080F}" type="presOf" srcId="{166B3FB6-AD76-4A44-ACD5-6D61B78C37AF}" destId="{CB6ACDE4-F8AA-417A-9908-662BBC8DF7DB}" srcOrd="0" destOrd="0" presId="urn:microsoft.com/office/officeart/2005/8/layout/lProcess3"/>
    <dgm:cxn modelId="{2B20DF7C-F45C-4072-B92D-987A9E1FC354}" type="presOf" srcId="{B13AF4D3-B1DE-4BF3-A655-8B670258C95E}" destId="{E023AA60-7F5D-4AE2-939A-01EF970AD934}" srcOrd="0" destOrd="0" presId="urn:microsoft.com/office/officeart/2005/8/layout/lProcess3"/>
    <dgm:cxn modelId="{81FA858C-66FF-4783-A551-1149E245E2FB}" type="presOf" srcId="{735ADC5E-00FB-42D8-B683-1FA7190F2B2F}" destId="{98ED9BC0-2471-42D0-8B91-B44061821AC1}" srcOrd="0" destOrd="0" presId="urn:microsoft.com/office/officeart/2005/8/layout/lProcess3"/>
    <dgm:cxn modelId="{24890993-1BEF-42E8-9F35-5F18882EFD2D}" srcId="{B13AF4D3-B1DE-4BF3-A655-8B670258C95E}" destId="{166B3FB6-AD76-4A44-ACD5-6D61B78C37AF}" srcOrd="0" destOrd="0" parTransId="{41DEFAAB-5C36-41C8-8FF2-294A47D0CAAF}" sibTransId="{AC93E0FF-FFFC-485D-9957-44E9F85F0D8C}"/>
    <dgm:cxn modelId="{81DD5DBF-0DD9-43CE-8B26-8D5266BB8D5B}" srcId="{166B3FB6-AD76-4A44-ACD5-6D61B78C37AF}" destId="{AF1A41CF-A7CD-4444-A809-3857B2224999}" srcOrd="0" destOrd="0" parTransId="{151C44D6-ECBB-4174-897B-F8A523D7CE8C}" sibTransId="{6F90407B-CA76-4491-986F-1414420ED554}"/>
    <dgm:cxn modelId="{95E2F1DE-E4A9-4787-91F7-1AF55D2BDB55}" type="presOf" srcId="{AF1A41CF-A7CD-4444-A809-3857B2224999}" destId="{E92221A4-84F5-4A1C-8F2A-D28370F1C424}" srcOrd="0" destOrd="0" presId="urn:microsoft.com/office/officeart/2005/8/layout/lProcess3"/>
    <dgm:cxn modelId="{8758DF3D-3F4B-4A3B-93EB-5E5F1A6DC65A}" type="presParOf" srcId="{E023AA60-7F5D-4AE2-939A-01EF970AD934}" destId="{156B8694-8795-4516-A014-E9CD5C57BBCB}" srcOrd="0" destOrd="0" presId="urn:microsoft.com/office/officeart/2005/8/layout/lProcess3"/>
    <dgm:cxn modelId="{110C6074-8EEF-41B1-806F-5E6CD6977C8D}" type="presParOf" srcId="{156B8694-8795-4516-A014-E9CD5C57BBCB}" destId="{CB6ACDE4-F8AA-417A-9908-662BBC8DF7DB}" srcOrd="0" destOrd="0" presId="urn:microsoft.com/office/officeart/2005/8/layout/lProcess3"/>
    <dgm:cxn modelId="{D8F9B62C-4B41-4D5C-8CD7-C62E804B9B1A}" type="presParOf" srcId="{156B8694-8795-4516-A014-E9CD5C57BBCB}" destId="{977B5C93-E0A5-41EF-9ECF-4A2F58D7C908}" srcOrd="1" destOrd="0" presId="urn:microsoft.com/office/officeart/2005/8/layout/lProcess3"/>
    <dgm:cxn modelId="{2A45CBD1-78A5-45AB-9C86-18D4820007CA}" type="presParOf" srcId="{156B8694-8795-4516-A014-E9CD5C57BBCB}" destId="{E92221A4-84F5-4A1C-8F2A-D28370F1C424}" srcOrd="2" destOrd="0" presId="urn:microsoft.com/office/officeart/2005/8/layout/lProcess3"/>
    <dgm:cxn modelId="{CA409A7E-0C18-48E1-BB60-C6DD3A2EFEAF}" type="presParOf" srcId="{156B8694-8795-4516-A014-E9CD5C57BBCB}" destId="{934F1CF0-573B-41CC-A6C9-5F4A710E908E}" srcOrd="3" destOrd="0" presId="urn:microsoft.com/office/officeart/2005/8/layout/lProcess3"/>
    <dgm:cxn modelId="{C03AC163-5E91-4619-9B76-A441B992DEEB}" type="presParOf" srcId="{156B8694-8795-4516-A014-E9CD5C57BBCB}" destId="{98ED9BC0-2471-42D0-8B91-B44061821AC1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D91AD6B-D850-44A2-B245-FE81214AA8C9}" type="doc">
      <dgm:prSet loTypeId="urn:microsoft.com/office/officeart/2005/8/layout/cycle4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435E2F3-136E-4874-B013-59CD26E6D8A3}">
      <dgm:prSet custT="1"/>
      <dgm:spPr/>
      <dgm:t>
        <a:bodyPr/>
        <a:lstStyle/>
        <a:p>
          <a:pPr rtl="0"/>
          <a:r>
            <a:rPr lang="ru-RU" sz="1600" b="1" dirty="0"/>
            <a:t>Ассо-</a:t>
          </a:r>
          <a:r>
            <a:rPr lang="ru-RU" sz="1600" b="1" dirty="0" err="1"/>
            <a:t>циация</a:t>
          </a:r>
          <a:r>
            <a:rPr lang="ru-RU" sz="1600" b="1" dirty="0"/>
            <a:t> ЭСИ</a:t>
          </a:r>
        </a:p>
      </dgm:t>
    </dgm:pt>
    <dgm:pt modelId="{DD757C99-B9FF-47D3-BA2D-FD94950D5624}" type="parTrans" cxnId="{AC4C4422-F5A6-4177-89F3-3B45E2D84C90}">
      <dgm:prSet/>
      <dgm:spPr/>
      <dgm:t>
        <a:bodyPr/>
        <a:lstStyle/>
        <a:p>
          <a:endParaRPr lang="ru-RU"/>
        </a:p>
      </dgm:t>
    </dgm:pt>
    <dgm:pt modelId="{D075922F-B245-46E6-8F6B-9E1636C22C9C}" type="sibTrans" cxnId="{AC4C4422-F5A6-4177-89F3-3B45E2D84C90}">
      <dgm:prSet/>
      <dgm:spPr/>
      <dgm:t>
        <a:bodyPr/>
        <a:lstStyle/>
        <a:p>
          <a:endParaRPr lang="ru-RU"/>
        </a:p>
      </dgm:t>
    </dgm:pt>
    <dgm:pt modelId="{92AE69DA-3F8A-4255-908B-E4417FC3303D}">
      <dgm:prSet custT="1"/>
      <dgm:spPr/>
      <dgm:t>
        <a:bodyPr/>
        <a:lstStyle/>
        <a:p>
          <a:pPr algn="l" rtl="0"/>
          <a:r>
            <a:rPr lang="ru-RU" sz="1400" b="1" dirty="0">
              <a:solidFill>
                <a:srgbClr val="002060"/>
              </a:solidFill>
            </a:rPr>
            <a:t>Союз охраны птиц России</a:t>
          </a:r>
        </a:p>
      </dgm:t>
    </dgm:pt>
    <dgm:pt modelId="{79D6CA3C-F082-4E62-8938-0226138D03F4}" type="parTrans" cxnId="{BCB715A2-056A-469C-B3C2-A66587F0D032}">
      <dgm:prSet/>
      <dgm:spPr/>
      <dgm:t>
        <a:bodyPr/>
        <a:lstStyle/>
        <a:p>
          <a:endParaRPr lang="ru-RU"/>
        </a:p>
      </dgm:t>
    </dgm:pt>
    <dgm:pt modelId="{33CAFF79-ACD8-40D8-8728-BB276C4B3460}" type="sibTrans" cxnId="{BCB715A2-056A-469C-B3C2-A66587F0D032}">
      <dgm:prSet/>
      <dgm:spPr/>
      <dgm:t>
        <a:bodyPr/>
        <a:lstStyle/>
        <a:p>
          <a:endParaRPr lang="ru-RU"/>
        </a:p>
      </dgm:t>
    </dgm:pt>
    <dgm:pt modelId="{7EEE1D29-D00C-44BF-82F4-64B02282C7AE}">
      <dgm:prSet/>
      <dgm:spPr/>
      <dgm:t>
        <a:bodyPr/>
        <a:lstStyle/>
        <a:p>
          <a:endParaRPr lang="ru-RU" dirty="0"/>
        </a:p>
      </dgm:t>
    </dgm:pt>
    <dgm:pt modelId="{0CB95575-28E7-4159-B1E2-5812DBFCF7B7}" type="parTrans" cxnId="{4D6263DC-AA85-42F6-A71D-1F29757DD48B}">
      <dgm:prSet/>
      <dgm:spPr/>
      <dgm:t>
        <a:bodyPr/>
        <a:lstStyle/>
        <a:p>
          <a:endParaRPr lang="ru-RU"/>
        </a:p>
      </dgm:t>
    </dgm:pt>
    <dgm:pt modelId="{013923B9-4E6A-4973-8D3C-0ED6D42B52A0}" type="sibTrans" cxnId="{4D6263DC-AA85-42F6-A71D-1F29757DD48B}">
      <dgm:prSet/>
      <dgm:spPr/>
      <dgm:t>
        <a:bodyPr/>
        <a:lstStyle/>
        <a:p>
          <a:endParaRPr lang="ru-RU"/>
        </a:p>
      </dgm:t>
    </dgm:pt>
    <dgm:pt modelId="{1E4853FB-CBC0-41E2-BAD2-6F4F99610D33}" type="pres">
      <dgm:prSet presAssocID="{AD91AD6B-D850-44A2-B245-FE81214AA8C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7EEAC12-71EA-4C6C-B1FD-7D0575BFE9C8}" type="pres">
      <dgm:prSet presAssocID="{AD91AD6B-D850-44A2-B245-FE81214AA8C9}" presName="children" presStyleCnt="0"/>
      <dgm:spPr/>
    </dgm:pt>
    <dgm:pt modelId="{7F54CB48-FBE5-4816-A840-2FC85AC5383D}" type="pres">
      <dgm:prSet presAssocID="{AD91AD6B-D850-44A2-B245-FE81214AA8C9}" presName="childPlaceholder" presStyleCnt="0"/>
      <dgm:spPr/>
    </dgm:pt>
    <dgm:pt modelId="{20EEFB69-9825-46F4-93C4-A21183AEC180}" type="pres">
      <dgm:prSet presAssocID="{AD91AD6B-D850-44A2-B245-FE81214AA8C9}" presName="circle" presStyleCnt="0"/>
      <dgm:spPr/>
    </dgm:pt>
    <dgm:pt modelId="{ADC4210E-17FD-4B19-A0F0-959B2865F68C}" type="pres">
      <dgm:prSet presAssocID="{AD91AD6B-D850-44A2-B245-FE81214AA8C9}" presName="quadrant1" presStyleLbl="node1" presStyleIdx="0" presStyleCnt="4" custScaleX="127794" custScaleY="118776" custLinFactNeighborX="-22198" custLinFactNeighborY="-33042">
        <dgm:presLayoutVars>
          <dgm:chMax val="1"/>
          <dgm:bulletEnabled val="1"/>
        </dgm:presLayoutVars>
      </dgm:prSet>
      <dgm:spPr/>
    </dgm:pt>
    <dgm:pt modelId="{55BCFF0A-D52D-42AF-827A-D824A6C40BE7}" type="pres">
      <dgm:prSet presAssocID="{AD91AD6B-D850-44A2-B245-FE81214AA8C9}" presName="quadrant2" presStyleLbl="node1" presStyleIdx="1" presStyleCnt="4" custScaleX="120746" custLinFactNeighborX="-5910" custLinFactNeighborY="-14783">
        <dgm:presLayoutVars>
          <dgm:chMax val="1"/>
          <dgm:bulletEnabled val="1"/>
        </dgm:presLayoutVars>
      </dgm:prSet>
      <dgm:spPr/>
    </dgm:pt>
    <dgm:pt modelId="{FFDF462E-4152-4A53-9698-F74029181BC0}" type="pres">
      <dgm:prSet presAssocID="{AD91AD6B-D850-44A2-B245-FE81214AA8C9}" presName="quadrant3" presStyleLbl="node1" presStyleIdx="2" presStyleCnt="4" custLinFactNeighborX="3224" custLinFactNeighborY="1636">
        <dgm:presLayoutVars>
          <dgm:chMax val="1"/>
          <dgm:bulletEnabled val="1"/>
        </dgm:presLayoutVars>
      </dgm:prSet>
      <dgm:spPr/>
    </dgm:pt>
    <dgm:pt modelId="{8FDEA8C5-3F22-46F2-A127-718F4CA342FF}" type="pres">
      <dgm:prSet presAssocID="{AD91AD6B-D850-44A2-B245-FE81214AA8C9}" presName="quadrant4" presStyleLbl="node1" presStyleIdx="3" presStyleCnt="4" custScaleX="141981" custScaleY="139228" custLinFactNeighborX="-20854" custLinFactNeighborY="-4659">
        <dgm:presLayoutVars>
          <dgm:chMax val="1"/>
          <dgm:bulletEnabled val="1"/>
        </dgm:presLayoutVars>
      </dgm:prSet>
      <dgm:spPr/>
    </dgm:pt>
    <dgm:pt modelId="{728DEC82-38E0-4621-A3B7-9A5A145DA197}" type="pres">
      <dgm:prSet presAssocID="{AD91AD6B-D850-44A2-B245-FE81214AA8C9}" presName="quadrantPlaceholder" presStyleCnt="0"/>
      <dgm:spPr/>
    </dgm:pt>
    <dgm:pt modelId="{9BBC8FE3-DAFB-4644-A769-E4C1490B98DA}" type="pres">
      <dgm:prSet presAssocID="{AD91AD6B-D850-44A2-B245-FE81214AA8C9}" presName="center1" presStyleLbl="fgShp" presStyleIdx="0" presStyleCnt="2"/>
      <dgm:spPr/>
    </dgm:pt>
    <dgm:pt modelId="{6D1BA92B-9EAC-4E77-B603-D4554050120C}" type="pres">
      <dgm:prSet presAssocID="{AD91AD6B-D850-44A2-B245-FE81214AA8C9}" presName="center2" presStyleLbl="fgShp" presStyleIdx="1" presStyleCnt="2"/>
      <dgm:spPr/>
    </dgm:pt>
  </dgm:ptLst>
  <dgm:cxnLst>
    <dgm:cxn modelId="{93580D03-D84B-46B4-897A-306EE9171A4C}" type="presOf" srcId="{92AE69DA-3F8A-4255-908B-E4417FC3303D}" destId="{55BCFF0A-D52D-42AF-827A-D824A6C40BE7}" srcOrd="0" destOrd="0" presId="urn:microsoft.com/office/officeart/2005/8/layout/cycle4"/>
    <dgm:cxn modelId="{AC4C4422-F5A6-4177-89F3-3B45E2D84C90}" srcId="{AD91AD6B-D850-44A2-B245-FE81214AA8C9}" destId="{F435E2F3-136E-4874-B013-59CD26E6D8A3}" srcOrd="0" destOrd="0" parTransId="{DD757C99-B9FF-47D3-BA2D-FD94950D5624}" sibTransId="{D075922F-B245-46E6-8F6B-9E1636C22C9C}"/>
    <dgm:cxn modelId="{5906ED67-7672-4E0B-9211-FC480D576373}" type="presOf" srcId="{F435E2F3-136E-4874-B013-59CD26E6D8A3}" destId="{ADC4210E-17FD-4B19-A0F0-959B2865F68C}" srcOrd="0" destOrd="0" presId="urn:microsoft.com/office/officeart/2005/8/layout/cycle4"/>
    <dgm:cxn modelId="{BCB715A2-056A-469C-B3C2-A66587F0D032}" srcId="{AD91AD6B-D850-44A2-B245-FE81214AA8C9}" destId="{92AE69DA-3F8A-4255-908B-E4417FC3303D}" srcOrd="1" destOrd="0" parTransId="{79D6CA3C-F082-4E62-8938-0226138D03F4}" sibTransId="{33CAFF79-ACD8-40D8-8728-BB276C4B3460}"/>
    <dgm:cxn modelId="{E60345BE-E97F-48BA-959F-6E3FCC91C732}" type="presOf" srcId="{7EEE1D29-D00C-44BF-82F4-64B02282C7AE}" destId="{FFDF462E-4152-4A53-9698-F74029181BC0}" srcOrd="0" destOrd="0" presId="urn:microsoft.com/office/officeart/2005/8/layout/cycle4"/>
    <dgm:cxn modelId="{4D6263DC-AA85-42F6-A71D-1F29757DD48B}" srcId="{AD91AD6B-D850-44A2-B245-FE81214AA8C9}" destId="{7EEE1D29-D00C-44BF-82F4-64B02282C7AE}" srcOrd="2" destOrd="0" parTransId="{0CB95575-28E7-4159-B1E2-5812DBFCF7B7}" sibTransId="{013923B9-4E6A-4973-8D3C-0ED6D42B52A0}"/>
    <dgm:cxn modelId="{6416DDFD-74E7-486D-B83A-ECBEBF237608}" type="presOf" srcId="{AD91AD6B-D850-44A2-B245-FE81214AA8C9}" destId="{1E4853FB-CBC0-41E2-BAD2-6F4F99610D33}" srcOrd="0" destOrd="0" presId="urn:microsoft.com/office/officeart/2005/8/layout/cycle4"/>
    <dgm:cxn modelId="{BD403BFD-15C3-4E21-849D-0859677C5D1D}" type="presParOf" srcId="{1E4853FB-CBC0-41E2-BAD2-6F4F99610D33}" destId="{E7EEAC12-71EA-4C6C-B1FD-7D0575BFE9C8}" srcOrd="0" destOrd="0" presId="urn:microsoft.com/office/officeart/2005/8/layout/cycle4"/>
    <dgm:cxn modelId="{600BC27B-DFA0-40AC-AA8C-CC833DA02F1E}" type="presParOf" srcId="{E7EEAC12-71EA-4C6C-B1FD-7D0575BFE9C8}" destId="{7F54CB48-FBE5-4816-A840-2FC85AC5383D}" srcOrd="0" destOrd="0" presId="urn:microsoft.com/office/officeart/2005/8/layout/cycle4"/>
    <dgm:cxn modelId="{8C1ADEA8-7D21-4D84-851D-492E25105CC7}" type="presParOf" srcId="{1E4853FB-CBC0-41E2-BAD2-6F4F99610D33}" destId="{20EEFB69-9825-46F4-93C4-A21183AEC180}" srcOrd="1" destOrd="0" presId="urn:microsoft.com/office/officeart/2005/8/layout/cycle4"/>
    <dgm:cxn modelId="{3AE036B5-E496-4359-A761-7CCE1A01EA35}" type="presParOf" srcId="{20EEFB69-9825-46F4-93C4-A21183AEC180}" destId="{ADC4210E-17FD-4B19-A0F0-959B2865F68C}" srcOrd="0" destOrd="0" presId="urn:microsoft.com/office/officeart/2005/8/layout/cycle4"/>
    <dgm:cxn modelId="{769D41DE-A0BB-495E-812D-A6E456A236D5}" type="presParOf" srcId="{20EEFB69-9825-46F4-93C4-A21183AEC180}" destId="{55BCFF0A-D52D-42AF-827A-D824A6C40BE7}" srcOrd="1" destOrd="0" presId="urn:microsoft.com/office/officeart/2005/8/layout/cycle4"/>
    <dgm:cxn modelId="{E7E4F114-62FE-41A5-A123-AAA69181E6A2}" type="presParOf" srcId="{20EEFB69-9825-46F4-93C4-A21183AEC180}" destId="{FFDF462E-4152-4A53-9698-F74029181BC0}" srcOrd="2" destOrd="0" presId="urn:microsoft.com/office/officeart/2005/8/layout/cycle4"/>
    <dgm:cxn modelId="{9735D06D-1535-45F3-9E50-68F16F27AC3B}" type="presParOf" srcId="{20EEFB69-9825-46F4-93C4-A21183AEC180}" destId="{8FDEA8C5-3F22-46F2-A127-718F4CA342FF}" srcOrd="3" destOrd="0" presId="urn:microsoft.com/office/officeart/2005/8/layout/cycle4"/>
    <dgm:cxn modelId="{C52E35C5-E9A1-4EA8-8B5C-58D929077F77}" type="presParOf" srcId="{20EEFB69-9825-46F4-93C4-A21183AEC180}" destId="{728DEC82-38E0-4621-A3B7-9A5A145DA197}" srcOrd="4" destOrd="0" presId="urn:microsoft.com/office/officeart/2005/8/layout/cycle4"/>
    <dgm:cxn modelId="{F90D30FF-D300-4F36-8109-5BFE7EA4233D}" type="presParOf" srcId="{1E4853FB-CBC0-41E2-BAD2-6F4F99610D33}" destId="{9BBC8FE3-DAFB-4644-A769-E4C1490B98DA}" srcOrd="2" destOrd="0" presId="urn:microsoft.com/office/officeart/2005/8/layout/cycle4"/>
    <dgm:cxn modelId="{A7116E5F-B2FF-43FD-9186-C46EADAA7851}" type="presParOf" srcId="{1E4853FB-CBC0-41E2-BAD2-6F4F99610D33}" destId="{6D1BA92B-9EAC-4E77-B603-D4554050120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6360071-839A-441E-945E-9496EA6E686D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B4617F-66E3-42C0-81DC-BAD6D692B82E}">
      <dgm:prSet custT="1"/>
      <dgm:spPr/>
      <dgm:t>
        <a:bodyPr/>
        <a:lstStyle/>
        <a:p>
          <a:pPr rtl="0"/>
          <a:r>
            <a:rPr lang="ru-RU" sz="1600" b="1" dirty="0">
              <a:latin typeface="Arial Narrow" panose="020B0606020202030204" pitchFamily="34" charset="0"/>
            </a:rPr>
            <a:t>Актуальные публикации </a:t>
          </a:r>
        </a:p>
      </dgm:t>
    </dgm:pt>
    <dgm:pt modelId="{73BB2202-C3F4-4204-8077-1ECE9E5BEBC2}" type="parTrans" cxnId="{F666BBCA-32E1-4603-BD02-F07120AED472}">
      <dgm:prSet/>
      <dgm:spPr/>
      <dgm:t>
        <a:bodyPr/>
        <a:lstStyle/>
        <a:p>
          <a:endParaRPr lang="ru-RU"/>
        </a:p>
      </dgm:t>
    </dgm:pt>
    <dgm:pt modelId="{4B910E70-2D12-4E5B-B7F4-142AFB3987B3}" type="sibTrans" cxnId="{F666BBCA-32E1-4603-BD02-F07120AED472}">
      <dgm:prSet/>
      <dgm:spPr/>
      <dgm:t>
        <a:bodyPr/>
        <a:lstStyle/>
        <a:p>
          <a:endParaRPr lang="ru-RU"/>
        </a:p>
      </dgm:t>
    </dgm:pt>
    <dgm:pt modelId="{FBC3D528-31B1-4E84-B460-5E3FB1766C72}">
      <dgm:prSet custT="1"/>
      <dgm:spPr/>
      <dgm:t>
        <a:bodyPr/>
        <a:lstStyle/>
        <a:p>
          <a:pPr rtl="0"/>
          <a:r>
            <a:rPr lang="ru-RU" sz="1600" b="1" dirty="0"/>
            <a:t>Контакты для консультаций</a:t>
          </a:r>
        </a:p>
      </dgm:t>
    </dgm:pt>
    <dgm:pt modelId="{56373C80-C3B7-49E1-8DE3-F14E4D6B0152}" type="parTrans" cxnId="{3ADBE736-9FE4-410C-899D-41927F231242}">
      <dgm:prSet/>
      <dgm:spPr/>
      <dgm:t>
        <a:bodyPr/>
        <a:lstStyle/>
        <a:p>
          <a:endParaRPr lang="ru-RU"/>
        </a:p>
      </dgm:t>
    </dgm:pt>
    <dgm:pt modelId="{BFBEC532-7DF2-44AB-8E9C-381A41B0A756}" type="sibTrans" cxnId="{3ADBE736-9FE4-410C-899D-41927F231242}">
      <dgm:prSet/>
      <dgm:spPr/>
      <dgm:t>
        <a:bodyPr/>
        <a:lstStyle/>
        <a:p>
          <a:endParaRPr lang="ru-RU"/>
        </a:p>
      </dgm:t>
    </dgm:pt>
    <dgm:pt modelId="{2FE96880-A2BF-4DB7-9020-29C99D81748A}">
      <dgm:prSet custT="1"/>
      <dgm:spPr/>
      <dgm:t>
        <a:bodyPr/>
        <a:lstStyle/>
        <a:p>
          <a:pPr rtl="0"/>
          <a:r>
            <a:rPr lang="ru-RU" sz="1600" b="1" dirty="0">
              <a:latin typeface="Arial Narrow" panose="020B0606020202030204" pitchFamily="34" charset="0"/>
            </a:rPr>
            <a:t>Экспертные заключения</a:t>
          </a:r>
        </a:p>
      </dgm:t>
    </dgm:pt>
    <dgm:pt modelId="{41EC7C20-8204-456C-B609-A4AA5FC4CA82}" type="parTrans" cxnId="{75DE27A5-FDF0-4460-AA20-0816D6C9029B}">
      <dgm:prSet/>
      <dgm:spPr/>
      <dgm:t>
        <a:bodyPr/>
        <a:lstStyle/>
        <a:p>
          <a:endParaRPr lang="ru-RU"/>
        </a:p>
      </dgm:t>
    </dgm:pt>
    <dgm:pt modelId="{5F94245D-2C5D-4AE9-9976-A20DA49E663D}" type="sibTrans" cxnId="{75DE27A5-FDF0-4460-AA20-0816D6C9029B}">
      <dgm:prSet/>
      <dgm:spPr/>
      <dgm:t>
        <a:bodyPr/>
        <a:lstStyle/>
        <a:p>
          <a:endParaRPr lang="ru-RU"/>
        </a:p>
      </dgm:t>
    </dgm:pt>
    <dgm:pt modelId="{7AA32D85-3C00-4C16-8DB5-124BC2E6F1C8}">
      <dgm:prSet custT="1"/>
      <dgm:spPr/>
      <dgm:t>
        <a:bodyPr/>
        <a:lstStyle/>
        <a:p>
          <a:pPr rtl="0"/>
          <a:r>
            <a:rPr lang="ru-RU" sz="1600" b="1" dirty="0">
              <a:latin typeface="Arial Narrow" panose="020B0606020202030204" pitchFamily="34" charset="0"/>
            </a:rPr>
            <a:t>Каталоги </a:t>
          </a:r>
          <a:r>
            <a:rPr lang="ru-RU" sz="1600" b="1" dirty="0" err="1">
              <a:latin typeface="Arial Narrow" panose="020B0606020202030204" pitchFamily="34" charset="0"/>
            </a:rPr>
            <a:t>птицезащитной</a:t>
          </a:r>
          <a:r>
            <a:rPr lang="ru-RU" sz="1600" b="1" dirty="0">
              <a:latin typeface="Arial Narrow" panose="020B0606020202030204" pitchFamily="34" charset="0"/>
            </a:rPr>
            <a:t> продукции</a:t>
          </a:r>
        </a:p>
      </dgm:t>
    </dgm:pt>
    <dgm:pt modelId="{851C15DB-3AE5-4421-A5C5-145E3DB9E3B7}" type="parTrans" cxnId="{D07C47B8-F6CE-45EC-BAAD-025DCC708D1C}">
      <dgm:prSet/>
      <dgm:spPr/>
      <dgm:t>
        <a:bodyPr/>
        <a:lstStyle/>
        <a:p>
          <a:endParaRPr lang="ru-RU"/>
        </a:p>
      </dgm:t>
    </dgm:pt>
    <dgm:pt modelId="{85D671E1-51B3-4D04-A81F-D9A1BCF75CA2}" type="sibTrans" cxnId="{D07C47B8-F6CE-45EC-BAAD-025DCC708D1C}">
      <dgm:prSet/>
      <dgm:spPr/>
      <dgm:t>
        <a:bodyPr/>
        <a:lstStyle/>
        <a:p>
          <a:endParaRPr lang="ru-RU"/>
        </a:p>
      </dgm:t>
    </dgm:pt>
    <dgm:pt modelId="{D500BC6D-5B48-452A-A1EA-3E9D252A2C3F}" type="pres">
      <dgm:prSet presAssocID="{A6360071-839A-441E-945E-9496EA6E686D}" presName="Name0" presStyleCnt="0">
        <dgm:presLayoutVars>
          <dgm:dir/>
          <dgm:resizeHandles val="exact"/>
        </dgm:presLayoutVars>
      </dgm:prSet>
      <dgm:spPr/>
    </dgm:pt>
    <dgm:pt modelId="{F9A37EBA-03B9-4376-9627-82B6B469FE7C}" type="pres">
      <dgm:prSet presAssocID="{C3B4617F-66E3-42C0-81DC-BAD6D692B82E}" presName="Name5" presStyleLbl="vennNode1" presStyleIdx="0" presStyleCnt="4" custScaleX="156710" custScaleY="100013" custLinFactNeighborX="-867" custLinFactNeighborY="223">
        <dgm:presLayoutVars>
          <dgm:bulletEnabled val="1"/>
        </dgm:presLayoutVars>
      </dgm:prSet>
      <dgm:spPr/>
    </dgm:pt>
    <dgm:pt modelId="{1308A90F-0CC0-4D08-A1B0-9478B7C7344C}" type="pres">
      <dgm:prSet presAssocID="{4B910E70-2D12-4E5B-B7F4-142AFB3987B3}" presName="space" presStyleCnt="0"/>
      <dgm:spPr/>
    </dgm:pt>
    <dgm:pt modelId="{F4C0BAE7-BF28-49E1-8268-381698DA71D6}" type="pres">
      <dgm:prSet presAssocID="{FBC3D528-31B1-4E84-B460-5E3FB1766C72}" presName="Name5" presStyleLbl="vennNode1" presStyleIdx="1" presStyleCnt="4" custScaleX="147710" custLinFactX="189777" custLinFactNeighborX="200000" custLinFactNeighborY="-709">
        <dgm:presLayoutVars>
          <dgm:bulletEnabled val="1"/>
        </dgm:presLayoutVars>
      </dgm:prSet>
      <dgm:spPr/>
    </dgm:pt>
    <dgm:pt modelId="{BD4B62FA-DD20-4364-8220-6461491EE66E}" type="pres">
      <dgm:prSet presAssocID="{BFBEC532-7DF2-44AB-8E9C-381A41B0A756}" presName="space" presStyleCnt="0"/>
      <dgm:spPr/>
    </dgm:pt>
    <dgm:pt modelId="{E079A6DB-8F53-44D6-91FE-1525D902C14A}" type="pres">
      <dgm:prSet presAssocID="{2FE96880-A2BF-4DB7-9020-29C99D81748A}" presName="Name5" presStyleLbl="vennNode1" presStyleIdx="2" presStyleCnt="4" custScaleX="136742" custLinFactX="-100000" custLinFactNeighborX="-188807" custLinFactNeighborY="2914">
        <dgm:presLayoutVars>
          <dgm:bulletEnabled val="1"/>
        </dgm:presLayoutVars>
      </dgm:prSet>
      <dgm:spPr/>
    </dgm:pt>
    <dgm:pt modelId="{5CA78F34-A2A4-41B3-9554-CA0D24BF885C}" type="pres">
      <dgm:prSet presAssocID="{5F94245D-2C5D-4AE9-9976-A20DA49E663D}" presName="space" presStyleCnt="0"/>
      <dgm:spPr/>
    </dgm:pt>
    <dgm:pt modelId="{8E05363B-9965-428F-8DC5-B11FA2E2CF60}" type="pres">
      <dgm:prSet presAssocID="{7AA32D85-3C00-4C16-8DB5-124BC2E6F1C8}" presName="Name5" presStyleLbl="vennNode1" presStyleIdx="3" presStyleCnt="4" custScaleX="154617" custLinFactX="-105547" custLinFactNeighborX="-200000" custLinFactNeighborY="-1707">
        <dgm:presLayoutVars>
          <dgm:bulletEnabled val="1"/>
        </dgm:presLayoutVars>
      </dgm:prSet>
      <dgm:spPr/>
    </dgm:pt>
  </dgm:ptLst>
  <dgm:cxnLst>
    <dgm:cxn modelId="{3ADBE736-9FE4-410C-899D-41927F231242}" srcId="{A6360071-839A-441E-945E-9496EA6E686D}" destId="{FBC3D528-31B1-4E84-B460-5E3FB1766C72}" srcOrd="1" destOrd="0" parTransId="{56373C80-C3B7-49E1-8DE3-F14E4D6B0152}" sibTransId="{BFBEC532-7DF2-44AB-8E9C-381A41B0A756}"/>
    <dgm:cxn modelId="{1141A363-A794-43C1-B2AF-2F5F57FD4C6E}" type="presOf" srcId="{C3B4617F-66E3-42C0-81DC-BAD6D692B82E}" destId="{F9A37EBA-03B9-4376-9627-82B6B469FE7C}" srcOrd="0" destOrd="0" presId="urn:microsoft.com/office/officeart/2005/8/layout/venn3"/>
    <dgm:cxn modelId="{43C1FF4E-00B7-4F55-B1FE-E734E10E0FB8}" type="presOf" srcId="{7AA32D85-3C00-4C16-8DB5-124BC2E6F1C8}" destId="{8E05363B-9965-428F-8DC5-B11FA2E2CF60}" srcOrd="0" destOrd="0" presId="urn:microsoft.com/office/officeart/2005/8/layout/venn3"/>
    <dgm:cxn modelId="{D08C6884-5CC1-49D6-89B6-C3EFD69F037B}" type="presOf" srcId="{A6360071-839A-441E-945E-9496EA6E686D}" destId="{D500BC6D-5B48-452A-A1EA-3E9D252A2C3F}" srcOrd="0" destOrd="0" presId="urn:microsoft.com/office/officeart/2005/8/layout/venn3"/>
    <dgm:cxn modelId="{9CD2B79D-51CC-4715-A204-1A48490F9680}" type="presOf" srcId="{2FE96880-A2BF-4DB7-9020-29C99D81748A}" destId="{E079A6DB-8F53-44D6-91FE-1525D902C14A}" srcOrd="0" destOrd="0" presId="urn:microsoft.com/office/officeart/2005/8/layout/venn3"/>
    <dgm:cxn modelId="{75DE27A5-FDF0-4460-AA20-0816D6C9029B}" srcId="{A6360071-839A-441E-945E-9496EA6E686D}" destId="{2FE96880-A2BF-4DB7-9020-29C99D81748A}" srcOrd="2" destOrd="0" parTransId="{41EC7C20-8204-456C-B609-A4AA5FC4CA82}" sibTransId="{5F94245D-2C5D-4AE9-9976-A20DA49E663D}"/>
    <dgm:cxn modelId="{D07C47B8-F6CE-45EC-BAAD-025DCC708D1C}" srcId="{A6360071-839A-441E-945E-9496EA6E686D}" destId="{7AA32D85-3C00-4C16-8DB5-124BC2E6F1C8}" srcOrd="3" destOrd="0" parTransId="{851C15DB-3AE5-4421-A5C5-145E3DB9E3B7}" sibTransId="{85D671E1-51B3-4D04-A81F-D9A1BCF75CA2}"/>
    <dgm:cxn modelId="{F666BBCA-32E1-4603-BD02-F07120AED472}" srcId="{A6360071-839A-441E-945E-9496EA6E686D}" destId="{C3B4617F-66E3-42C0-81DC-BAD6D692B82E}" srcOrd="0" destOrd="0" parTransId="{73BB2202-C3F4-4204-8077-1ECE9E5BEBC2}" sibTransId="{4B910E70-2D12-4E5B-B7F4-142AFB3987B3}"/>
    <dgm:cxn modelId="{64046DE8-A9A4-4C53-91C3-56C22D6E03B0}" type="presOf" srcId="{FBC3D528-31B1-4E84-B460-5E3FB1766C72}" destId="{F4C0BAE7-BF28-49E1-8268-381698DA71D6}" srcOrd="0" destOrd="0" presId="urn:microsoft.com/office/officeart/2005/8/layout/venn3"/>
    <dgm:cxn modelId="{3B6C8282-2DF2-48E5-B70D-2263FFF687C7}" type="presParOf" srcId="{D500BC6D-5B48-452A-A1EA-3E9D252A2C3F}" destId="{F9A37EBA-03B9-4376-9627-82B6B469FE7C}" srcOrd="0" destOrd="0" presId="urn:microsoft.com/office/officeart/2005/8/layout/venn3"/>
    <dgm:cxn modelId="{2ABC348F-65BE-4DB7-8ADF-D063A622224B}" type="presParOf" srcId="{D500BC6D-5B48-452A-A1EA-3E9D252A2C3F}" destId="{1308A90F-0CC0-4D08-A1B0-9478B7C7344C}" srcOrd="1" destOrd="0" presId="urn:microsoft.com/office/officeart/2005/8/layout/venn3"/>
    <dgm:cxn modelId="{3652463C-CB8B-4833-AFB8-72B1485CAC73}" type="presParOf" srcId="{D500BC6D-5B48-452A-A1EA-3E9D252A2C3F}" destId="{F4C0BAE7-BF28-49E1-8268-381698DA71D6}" srcOrd="2" destOrd="0" presId="urn:microsoft.com/office/officeart/2005/8/layout/venn3"/>
    <dgm:cxn modelId="{46B62F8E-8ECF-453A-B5F3-6E4C679EF01C}" type="presParOf" srcId="{D500BC6D-5B48-452A-A1EA-3E9D252A2C3F}" destId="{BD4B62FA-DD20-4364-8220-6461491EE66E}" srcOrd="3" destOrd="0" presId="urn:microsoft.com/office/officeart/2005/8/layout/venn3"/>
    <dgm:cxn modelId="{F4321B06-148F-4605-B5C8-6AD6B934D8E4}" type="presParOf" srcId="{D500BC6D-5B48-452A-A1EA-3E9D252A2C3F}" destId="{E079A6DB-8F53-44D6-91FE-1525D902C14A}" srcOrd="4" destOrd="0" presId="urn:microsoft.com/office/officeart/2005/8/layout/venn3"/>
    <dgm:cxn modelId="{BBE753FD-9442-4C2E-B032-64913B98E252}" type="presParOf" srcId="{D500BC6D-5B48-452A-A1EA-3E9D252A2C3F}" destId="{5CA78F34-A2A4-41B3-9554-CA0D24BF885C}" srcOrd="5" destOrd="0" presId="urn:microsoft.com/office/officeart/2005/8/layout/venn3"/>
    <dgm:cxn modelId="{7ABC2E22-185C-4FA6-A816-1D1A1585525D}" type="presParOf" srcId="{D500BC6D-5B48-452A-A1EA-3E9D252A2C3F}" destId="{8E05363B-9965-428F-8DC5-B11FA2E2CF60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4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CE0DE2-FA4C-4AB3-8B44-861DFFB9A5AB}">
      <dsp:nvSpPr>
        <dsp:cNvPr id="0" name=""/>
        <dsp:cNvSpPr/>
      </dsp:nvSpPr>
      <dsp:spPr>
        <a:xfrm>
          <a:off x="62074" y="1573"/>
          <a:ext cx="3882001" cy="14761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u="sng" kern="1200" dirty="0"/>
            <a:t>ЛЭП-УЯЗВИМЫЕ ПТИЦЫ </a:t>
          </a:r>
          <a:endParaRPr lang="ru-RU" sz="2000" b="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Определение 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Охранный статус , нормативы стоимости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Методы оценки орнитологической ситуации </a:t>
          </a:r>
        </a:p>
      </dsp:txBody>
      <dsp:txXfrm>
        <a:off x="105310" y="44809"/>
        <a:ext cx="3795529" cy="138970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CA2DA7-7CF0-4F76-AAF9-D3D0E752A215}">
      <dsp:nvSpPr>
        <dsp:cNvPr id="0" name=""/>
        <dsp:cNvSpPr/>
      </dsp:nvSpPr>
      <dsp:spPr>
        <a:xfrm>
          <a:off x="-17263" y="-17263"/>
          <a:ext cx="3345726" cy="334572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E81879-CCC2-4625-9EEC-E58DD3DDEF18}">
      <dsp:nvSpPr>
        <dsp:cNvPr id="0" name=""/>
        <dsp:cNvSpPr/>
      </dsp:nvSpPr>
      <dsp:spPr>
        <a:xfrm>
          <a:off x="1672863" y="0"/>
          <a:ext cx="9544812" cy="3345726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Должностные регламенты  </a:t>
          </a:r>
        </a:p>
      </dsp:txBody>
      <dsp:txXfrm>
        <a:off x="1672863" y="0"/>
        <a:ext cx="9544812" cy="535316"/>
      </dsp:txXfrm>
    </dsp:sp>
    <dsp:sp modelId="{95023E88-2CBE-4730-99C0-2C04C70F90B2}">
      <dsp:nvSpPr>
        <dsp:cNvPr id="0" name=""/>
        <dsp:cNvSpPr/>
      </dsp:nvSpPr>
      <dsp:spPr>
        <a:xfrm>
          <a:off x="351301" y="535316"/>
          <a:ext cx="2643124" cy="264312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7DBF0-90D0-40CA-9CA3-F78D9A8D5574}">
      <dsp:nvSpPr>
        <dsp:cNvPr id="0" name=""/>
        <dsp:cNvSpPr/>
      </dsp:nvSpPr>
      <dsp:spPr>
        <a:xfrm>
          <a:off x="1672863" y="535316"/>
          <a:ext cx="9544812" cy="2643124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Подготовка персонала (орнитологический минимум) </a:t>
          </a:r>
        </a:p>
      </dsp:txBody>
      <dsp:txXfrm>
        <a:off x="1672863" y="535316"/>
        <a:ext cx="9544812" cy="535316"/>
      </dsp:txXfrm>
    </dsp:sp>
    <dsp:sp modelId="{231FFED4-5A51-44B3-AFD1-931673562D03}">
      <dsp:nvSpPr>
        <dsp:cNvPr id="0" name=""/>
        <dsp:cNvSpPr/>
      </dsp:nvSpPr>
      <dsp:spPr>
        <a:xfrm>
          <a:off x="702602" y="1070632"/>
          <a:ext cx="1940521" cy="194052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6FAC2A-D5DA-4A7F-A084-230E7C6E706B}">
      <dsp:nvSpPr>
        <dsp:cNvPr id="0" name=""/>
        <dsp:cNvSpPr/>
      </dsp:nvSpPr>
      <dsp:spPr>
        <a:xfrm>
          <a:off x="1672863" y="1070632"/>
          <a:ext cx="9544812" cy="1940521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Мониторинг</a:t>
          </a:r>
          <a:r>
            <a:rPr lang="ru-RU" sz="2100" kern="1200" dirty="0"/>
            <a:t> </a:t>
          </a:r>
          <a:r>
            <a:rPr lang="ru-RU" sz="2400" kern="1200" dirty="0"/>
            <a:t>(обследование ЭСО, регистрация аварий и гибели птиц)</a:t>
          </a:r>
        </a:p>
      </dsp:txBody>
      <dsp:txXfrm>
        <a:off x="1672863" y="1070632"/>
        <a:ext cx="9544812" cy="535316"/>
      </dsp:txXfrm>
    </dsp:sp>
    <dsp:sp modelId="{7F2DAC90-B1EC-4E29-BA35-5A5FA9923534}">
      <dsp:nvSpPr>
        <dsp:cNvPr id="0" name=""/>
        <dsp:cNvSpPr/>
      </dsp:nvSpPr>
      <dsp:spPr>
        <a:xfrm>
          <a:off x="1053904" y="1605948"/>
          <a:ext cx="1237918" cy="123791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8AF89-5BCE-4B77-B53A-78FA4AA7FEB7}">
      <dsp:nvSpPr>
        <dsp:cNvPr id="0" name=""/>
        <dsp:cNvSpPr/>
      </dsp:nvSpPr>
      <dsp:spPr>
        <a:xfrm>
          <a:off x="1672863" y="1605948"/>
          <a:ext cx="9544812" cy="1237918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Оценка эффективности </a:t>
          </a:r>
          <a:r>
            <a:rPr lang="ru-RU" sz="2800" kern="1200" dirty="0" err="1"/>
            <a:t>птицезащитных</a:t>
          </a:r>
          <a:r>
            <a:rPr lang="ru-RU" sz="2800" kern="1200" dirty="0"/>
            <a:t> мероприятий (ПЗМ )</a:t>
          </a:r>
        </a:p>
      </dsp:txBody>
      <dsp:txXfrm>
        <a:off x="1672863" y="1605948"/>
        <a:ext cx="9544812" cy="535316"/>
      </dsp:txXfrm>
    </dsp:sp>
    <dsp:sp modelId="{953DB457-7BBA-4FF2-8A91-7E50EA6A78FA}">
      <dsp:nvSpPr>
        <dsp:cNvPr id="0" name=""/>
        <dsp:cNvSpPr/>
      </dsp:nvSpPr>
      <dsp:spPr>
        <a:xfrm>
          <a:off x="1405205" y="2141265"/>
          <a:ext cx="535316" cy="53531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68B048-A02F-4946-9BF5-FF5468BCD4C2}">
      <dsp:nvSpPr>
        <dsp:cNvPr id="0" name=""/>
        <dsp:cNvSpPr/>
      </dsp:nvSpPr>
      <dsp:spPr>
        <a:xfrm>
          <a:off x="1672863" y="2141265"/>
          <a:ext cx="9544812" cy="53531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Отчётность</a:t>
          </a:r>
          <a:r>
            <a:rPr lang="ru-RU" sz="2100" kern="1200" dirty="0"/>
            <a:t> </a:t>
          </a:r>
          <a:r>
            <a:rPr lang="ru-RU" sz="2400" kern="1200" dirty="0"/>
            <a:t>(рекомендации по повышению </a:t>
          </a:r>
          <a:r>
            <a:rPr lang="ru-RU" sz="2400" kern="1200" dirty="0" err="1"/>
            <a:t>орнитобезопасности</a:t>
          </a:r>
          <a:r>
            <a:rPr lang="ru-RU" sz="2400" kern="1200" dirty="0"/>
            <a:t> ЭСО)</a:t>
          </a:r>
        </a:p>
      </dsp:txBody>
      <dsp:txXfrm>
        <a:off x="1672863" y="2141265"/>
        <a:ext cx="9544812" cy="53531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2C41F-78D9-45FD-AF23-E3B55D450AD2}">
      <dsp:nvSpPr>
        <dsp:cNvPr id="0" name=""/>
        <dsp:cNvSpPr/>
      </dsp:nvSpPr>
      <dsp:spPr>
        <a:xfrm>
          <a:off x="0" y="0"/>
          <a:ext cx="11605678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Критерии эффективности ПЗУ и ПЗМ :</a:t>
          </a:r>
        </a:p>
      </dsp:txBody>
      <dsp:txXfrm>
        <a:off x="29271" y="29271"/>
        <a:ext cx="11547136" cy="541083"/>
      </dsp:txXfrm>
    </dsp:sp>
    <dsp:sp modelId="{E1DC747B-9CBE-42A3-8A6C-DD9DF62ED276}">
      <dsp:nvSpPr>
        <dsp:cNvPr id="0" name=""/>
        <dsp:cNvSpPr/>
      </dsp:nvSpPr>
      <dsp:spPr>
        <a:xfrm>
          <a:off x="0" y="599994"/>
          <a:ext cx="11605678" cy="1164375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480" tIns="22860" rIns="128016" bIns="2286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solidFill>
                <a:schemeClr val="accent5">
                  <a:lumMod val="50000"/>
                </a:schemeClr>
              </a:solidFill>
            </a:rPr>
            <a:t>Соответствие конструкций ПЗУ техническим требованиям (СТО, ГОСТ) /качество, совместимость/;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solidFill>
                <a:schemeClr val="accent5">
                  <a:lumMod val="50000"/>
                </a:schemeClr>
              </a:solidFill>
            </a:rPr>
            <a:t>Соответствие ассортимента ПЗУ орнитогеографическим условиям района нахождения ЭСО ;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solidFill>
                <a:schemeClr val="accent5">
                  <a:lumMod val="50000"/>
                </a:schemeClr>
              </a:solidFill>
            </a:rPr>
            <a:t>Качество установки ПЗУ (надёжность крепления, правильность расположения на защищаемых участках, полнота оснащения ЭСО).</a:t>
          </a:r>
        </a:p>
      </dsp:txBody>
      <dsp:txXfrm>
        <a:off x="0" y="599994"/>
        <a:ext cx="11605678" cy="1164375"/>
      </dsp:txXfrm>
    </dsp:sp>
    <dsp:sp modelId="{41D7FC06-6F88-4380-A51D-868B0958E40E}">
      <dsp:nvSpPr>
        <dsp:cNvPr id="0" name=""/>
        <dsp:cNvSpPr/>
      </dsp:nvSpPr>
      <dsp:spPr>
        <a:xfrm>
          <a:off x="0" y="1764369"/>
          <a:ext cx="11605678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 dirty="0"/>
        </a:p>
      </dsp:txBody>
      <dsp:txXfrm>
        <a:off x="29271" y="1793640"/>
        <a:ext cx="11547136" cy="5410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02D8E-5316-4AA2-ABE0-78F7D3FF6FBF}">
      <dsp:nvSpPr>
        <dsp:cNvPr id="0" name=""/>
        <dsp:cNvSpPr/>
      </dsp:nvSpPr>
      <dsp:spPr>
        <a:xfrm>
          <a:off x="0" y="56"/>
          <a:ext cx="3801881" cy="8461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/>
            <a:t>Особо охраняемые природные 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/>
            <a:t>территории (ООПТ)</a:t>
          </a:r>
        </a:p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>
        <a:off x="41308" y="41364"/>
        <a:ext cx="3719265" cy="7635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95CB6-5F64-467C-B84F-16470B3BE5AB}">
      <dsp:nvSpPr>
        <dsp:cNvPr id="0" name=""/>
        <dsp:cNvSpPr/>
      </dsp:nvSpPr>
      <dsp:spPr>
        <a:xfrm>
          <a:off x="0" y="0"/>
          <a:ext cx="3904839" cy="1239217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Карты </a:t>
          </a:r>
          <a:r>
            <a:rPr lang="ru-RU" sz="1800" kern="1200" dirty="0"/>
            <a:t>орнито-географического зонирования (ареалы, районы и участки повышенного риска гибели птиц)</a:t>
          </a:r>
        </a:p>
      </dsp:txBody>
      <dsp:txXfrm>
        <a:off x="60494" y="60494"/>
        <a:ext cx="3783851" cy="11182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F3085-E5E2-4EC0-8E93-9713CE286C07}">
      <dsp:nvSpPr>
        <dsp:cNvPr id="0" name=""/>
        <dsp:cNvSpPr/>
      </dsp:nvSpPr>
      <dsp:spPr>
        <a:xfrm>
          <a:off x="0" y="0"/>
          <a:ext cx="3801881" cy="835379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Ключевые орнитологические территории (КОТР)</a:t>
          </a:r>
        </a:p>
      </dsp:txBody>
      <dsp:txXfrm>
        <a:off x="40780" y="40780"/>
        <a:ext cx="3720321" cy="7538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C5790-9EE2-403B-AB6B-5AE8FD464C2F}">
      <dsp:nvSpPr>
        <dsp:cNvPr id="0" name=""/>
        <dsp:cNvSpPr/>
      </dsp:nvSpPr>
      <dsp:spPr>
        <a:xfrm>
          <a:off x="3293" y="214450"/>
          <a:ext cx="2355754" cy="879291"/>
        </a:xfrm>
        <a:prstGeom prst="chevron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u="sng" kern="1200" dirty="0"/>
            <a:t>ХАРАКТЕРИСТИКА  </a:t>
          </a:r>
          <a:r>
            <a:rPr lang="ru-RU" sz="1800" b="1" u="sng" kern="1200" dirty="0"/>
            <a:t>ЭСО</a:t>
          </a:r>
          <a:endParaRPr lang="ru-RU" sz="1800" b="1" kern="1200" dirty="0"/>
        </a:p>
      </dsp:txBody>
      <dsp:txXfrm>
        <a:off x="442939" y="214450"/>
        <a:ext cx="1476463" cy="879291"/>
      </dsp:txXfrm>
    </dsp:sp>
    <dsp:sp modelId="{46016AE5-F903-4DCE-931C-F706B393A518}">
      <dsp:nvSpPr>
        <dsp:cNvPr id="0" name=""/>
        <dsp:cNvSpPr/>
      </dsp:nvSpPr>
      <dsp:spPr>
        <a:xfrm>
          <a:off x="2073278" y="289190"/>
          <a:ext cx="1824530" cy="7298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C00000"/>
              </a:solidFill>
            </a:rPr>
            <a:t>Птице-опасные ЭСО</a:t>
          </a:r>
        </a:p>
      </dsp:txBody>
      <dsp:txXfrm>
        <a:off x="2438184" y="289190"/>
        <a:ext cx="1094718" cy="729812"/>
      </dsp:txXfrm>
    </dsp:sp>
    <dsp:sp modelId="{BA97D109-CF16-4507-AC1A-52C6BB015081}">
      <dsp:nvSpPr>
        <dsp:cNvPr id="0" name=""/>
        <dsp:cNvSpPr/>
      </dsp:nvSpPr>
      <dsp:spPr>
        <a:xfrm>
          <a:off x="3642374" y="289190"/>
          <a:ext cx="1824530" cy="7298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</a:rPr>
            <a:t>Птице-безопасные ЭСО</a:t>
          </a:r>
        </a:p>
      </dsp:txBody>
      <dsp:txXfrm>
        <a:off x="4007280" y="289190"/>
        <a:ext cx="1094718" cy="7298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E3EEF-7BD0-49AC-82D6-B32F156B4B4B}">
      <dsp:nvSpPr>
        <dsp:cNvPr id="0" name=""/>
        <dsp:cNvSpPr/>
      </dsp:nvSpPr>
      <dsp:spPr>
        <a:xfrm>
          <a:off x="858" y="138942"/>
          <a:ext cx="2274150" cy="78541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rgbClr val="002060"/>
              </a:solidFill>
            </a:rPr>
            <a:t>ПЗУ</a:t>
          </a:r>
        </a:p>
      </dsp:txBody>
      <dsp:txXfrm>
        <a:off x="393566" y="138942"/>
        <a:ext cx="1488735" cy="785415"/>
      </dsp:txXfrm>
    </dsp:sp>
    <dsp:sp modelId="{5E982AD9-FBC0-4470-88A5-9B2EC747D92F}">
      <dsp:nvSpPr>
        <dsp:cNvPr id="0" name=""/>
        <dsp:cNvSpPr/>
      </dsp:nvSpPr>
      <dsp:spPr>
        <a:xfrm>
          <a:off x="2019748" y="205702"/>
          <a:ext cx="1629736" cy="65189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 err="1">
              <a:solidFill>
                <a:schemeClr val="tx1"/>
              </a:solidFill>
            </a:rPr>
            <a:t>Классифи-кация</a:t>
          </a:r>
          <a:r>
            <a:rPr lang="ru-RU" sz="1400" b="1" kern="1200" dirty="0">
              <a:solidFill>
                <a:schemeClr val="tx1"/>
              </a:solidFill>
            </a:rPr>
            <a:t> ПЗУ</a:t>
          </a:r>
        </a:p>
      </dsp:txBody>
      <dsp:txXfrm>
        <a:off x="2345695" y="205702"/>
        <a:ext cx="977842" cy="651894"/>
      </dsp:txXfrm>
    </dsp:sp>
    <dsp:sp modelId="{4C3FCEE1-EF3D-478F-928D-62F84B3EC26B}">
      <dsp:nvSpPr>
        <dsp:cNvPr id="0" name=""/>
        <dsp:cNvSpPr/>
      </dsp:nvSpPr>
      <dsp:spPr>
        <a:xfrm>
          <a:off x="3422180" y="205513"/>
          <a:ext cx="1629736" cy="65189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Оценка </a:t>
          </a:r>
          <a:r>
            <a:rPr lang="ru-RU" sz="1400" b="1" kern="1200" dirty="0" err="1">
              <a:solidFill>
                <a:schemeClr val="tx1"/>
              </a:solidFill>
            </a:rPr>
            <a:t>эффектив-ности</a:t>
          </a:r>
          <a:r>
            <a:rPr lang="ru-RU" sz="1400" b="1" kern="1200" dirty="0">
              <a:solidFill>
                <a:schemeClr val="tx1"/>
              </a:solidFill>
            </a:rPr>
            <a:t> </a:t>
          </a:r>
        </a:p>
      </dsp:txBody>
      <dsp:txXfrm>
        <a:off x="3748127" y="205513"/>
        <a:ext cx="977842" cy="6518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ACDE4-F8AA-417A-9908-662BBC8DF7DB}">
      <dsp:nvSpPr>
        <dsp:cNvPr id="0" name=""/>
        <dsp:cNvSpPr/>
      </dsp:nvSpPr>
      <dsp:spPr>
        <a:xfrm>
          <a:off x="1494" y="56263"/>
          <a:ext cx="2309310" cy="923724"/>
        </a:xfrm>
        <a:prstGeom prst="chevron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u="sng" kern="1200" dirty="0"/>
            <a:t>ПРАВОВОЕ ОБЕСПЕЧЕНИЕ ПЗМ</a:t>
          </a:r>
          <a:endParaRPr lang="ru-RU" sz="1700" kern="1200" dirty="0"/>
        </a:p>
      </dsp:txBody>
      <dsp:txXfrm>
        <a:off x="463356" y="56263"/>
        <a:ext cx="1385586" cy="923724"/>
      </dsp:txXfrm>
    </dsp:sp>
    <dsp:sp modelId="{E92221A4-84F5-4A1C-8F2A-D28370F1C424}">
      <dsp:nvSpPr>
        <dsp:cNvPr id="0" name=""/>
        <dsp:cNvSpPr/>
      </dsp:nvSpPr>
      <dsp:spPr>
        <a:xfrm>
          <a:off x="2010594" y="134780"/>
          <a:ext cx="1916727" cy="766690"/>
        </a:xfrm>
        <a:prstGeom prst="chevron">
          <a:avLst/>
        </a:prstGeom>
        <a:solidFill>
          <a:schemeClr val="bg2"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C00000"/>
              </a:solidFill>
            </a:rPr>
            <a:t>Обзор НПА </a:t>
          </a:r>
          <a:r>
            <a:rPr lang="ru-RU" sz="1200" b="1" kern="1200" dirty="0">
              <a:solidFill>
                <a:srgbClr val="C00000"/>
              </a:solidFill>
            </a:rPr>
            <a:t>(ФЗ, ПЗА, ГОСТ, СТО, НТД, ТТ и др.)</a:t>
          </a:r>
        </a:p>
      </dsp:txBody>
      <dsp:txXfrm>
        <a:off x="2393939" y="134780"/>
        <a:ext cx="1150037" cy="766690"/>
      </dsp:txXfrm>
    </dsp:sp>
    <dsp:sp modelId="{98ED9BC0-2471-42D0-8B91-B44061821AC1}">
      <dsp:nvSpPr>
        <dsp:cNvPr id="0" name=""/>
        <dsp:cNvSpPr/>
      </dsp:nvSpPr>
      <dsp:spPr>
        <a:xfrm>
          <a:off x="3660474" y="117069"/>
          <a:ext cx="1916727" cy="766690"/>
        </a:xfrm>
        <a:prstGeom prst="chevron">
          <a:avLst/>
        </a:prstGeom>
        <a:solidFill>
          <a:schemeClr val="bg2"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 err="1">
              <a:solidFill>
                <a:srgbClr val="C00000"/>
              </a:solidFill>
            </a:rPr>
            <a:t>Правоприме-нительная</a:t>
          </a:r>
          <a:r>
            <a:rPr lang="ru-RU" sz="1400" b="1" kern="1200" dirty="0">
              <a:solidFill>
                <a:srgbClr val="C00000"/>
              </a:solidFill>
            </a:rPr>
            <a:t> практика</a:t>
          </a:r>
        </a:p>
      </dsp:txBody>
      <dsp:txXfrm>
        <a:off x="4043819" y="117069"/>
        <a:ext cx="1150037" cy="7666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4210E-17FD-4B19-A0F0-959B2865F68C}">
      <dsp:nvSpPr>
        <dsp:cNvPr id="0" name=""/>
        <dsp:cNvSpPr/>
      </dsp:nvSpPr>
      <dsp:spPr>
        <a:xfrm>
          <a:off x="193023" y="-269308"/>
          <a:ext cx="1392015" cy="1293785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Ассо-</a:t>
          </a:r>
          <a:r>
            <a:rPr lang="ru-RU" sz="1600" b="1" kern="1200" dirty="0" err="1"/>
            <a:t>циация</a:t>
          </a:r>
          <a:r>
            <a:rPr lang="ru-RU" sz="1600" b="1" kern="1200" dirty="0"/>
            <a:t> ЭСИ</a:t>
          </a:r>
        </a:p>
      </dsp:txBody>
      <dsp:txXfrm>
        <a:off x="600735" y="109633"/>
        <a:ext cx="984303" cy="914844"/>
      </dsp:txXfrm>
    </dsp:sp>
    <dsp:sp modelId="{55BCFF0A-D52D-42AF-827A-D824A6C40BE7}">
      <dsp:nvSpPr>
        <dsp:cNvPr id="0" name=""/>
        <dsp:cNvSpPr/>
      </dsp:nvSpPr>
      <dsp:spPr>
        <a:xfrm rot="5400000">
          <a:off x="1661395" y="-81149"/>
          <a:ext cx="1089265" cy="1315244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Союз охраны птиц России</a:t>
          </a:r>
        </a:p>
      </dsp:txBody>
      <dsp:txXfrm rot="-5400000">
        <a:off x="1548406" y="350878"/>
        <a:ext cx="930018" cy="770227"/>
      </dsp:txXfrm>
    </dsp:sp>
    <dsp:sp modelId="{FFDF462E-4152-4A53-9698-F74029181BC0}">
      <dsp:nvSpPr>
        <dsp:cNvPr id="0" name=""/>
        <dsp:cNvSpPr/>
      </dsp:nvSpPr>
      <dsp:spPr>
        <a:xfrm rot="10800000">
          <a:off x="1760889" y="1350264"/>
          <a:ext cx="1089265" cy="1089265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kern="1200" dirty="0"/>
        </a:p>
      </dsp:txBody>
      <dsp:txXfrm rot="10800000">
        <a:off x="1760889" y="1350264"/>
        <a:ext cx="770227" cy="770227"/>
      </dsp:txXfrm>
    </dsp:sp>
    <dsp:sp modelId="{8FDEA8C5-3F22-46F2-A127-718F4CA342FF}">
      <dsp:nvSpPr>
        <dsp:cNvPr id="0" name=""/>
        <dsp:cNvSpPr/>
      </dsp:nvSpPr>
      <dsp:spPr>
        <a:xfrm rot="16200000">
          <a:off x="145389" y="1053053"/>
          <a:ext cx="1516562" cy="1546549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BBC8FE3-DAFB-4644-A769-E4C1490B98DA}">
      <dsp:nvSpPr>
        <dsp:cNvPr id="0" name=""/>
        <dsp:cNvSpPr/>
      </dsp:nvSpPr>
      <dsp:spPr>
        <a:xfrm>
          <a:off x="1469946" y="1116010"/>
          <a:ext cx="376085" cy="327031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6D1BA92B-9EAC-4E77-B603-D4554050120C}">
      <dsp:nvSpPr>
        <dsp:cNvPr id="0" name=""/>
        <dsp:cNvSpPr/>
      </dsp:nvSpPr>
      <dsp:spPr>
        <a:xfrm rot="10800000">
          <a:off x="1469946" y="1241792"/>
          <a:ext cx="376085" cy="327031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37EBA-03B9-4376-9627-82B6B469FE7C}">
      <dsp:nvSpPr>
        <dsp:cNvPr id="0" name=""/>
        <dsp:cNvSpPr/>
      </dsp:nvSpPr>
      <dsp:spPr>
        <a:xfrm>
          <a:off x="0" y="27471"/>
          <a:ext cx="2238711" cy="142875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8619" tIns="20320" rIns="78619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Arial Narrow" panose="020B0606020202030204" pitchFamily="34" charset="0"/>
            </a:rPr>
            <a:t>Актуальные публикации </a:t>
          </a:r>
        </a:p>
      </dsp:txBody>
      <dsp:txXfrm>
        <a:off x="327852" y="236707"/>
        <a:ext cx="1583007" cy="1010283"/>
      </dsp:txXfrm>
    </dsp:sp>
    <dsp:sp modelId="{F4C0BAE7-BF28-49E1-8268-381698DA71D6}">
      <dsp:nvSpPr>
        <dsp:cNvPr id="0" name=""/>
        <dsp:cNvSpPr/>
      </dsp:nvSpPr>
      <dsp:spPr>
        <a:xfrm>
          <a:off x="5237999" y="14250"/>
          <a:ext cx="2110140" cy="14285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8619" tIns="20320" rIns="78619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Контакты для консультаций</a:t>
          </a:r>
        </a:p>
      </dsp:txBody>
      <dsp:txXfrm>
        <a:off x="5547022" y="223459"/>
        <a:ext cx="1492094" cy="1010151"/>
      </dsp:txXfrm>
    </dsp:sp>
    <dsp:sp modelId="{E079A6DB-8F53-44D6-91FE-1525D902C14A}">
      <dsp:nvSpPr>
        <dsp:cNvPr id="0" name=""/>
        <dsp:cNvSpPr/>
      </dsp:nvSpPr>
      <dsp:spPr>
        <a:xfrm>
          <a:off x="1811882" y="48758"/>
          <a:ext cx="1953455" cy="14285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8619" tIns="20320" rIns="78619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Arial Narrow" panose="020B0606020202030204" pitchFamily="34" charset="0"/>
            </a:rPr>
            <a:t>Экспертные заключения</a:t>
          </a:r>
        </a:p>
      </dsp:txBody>
      <dsp:txXfrm>
        <a:off x="2097959" y="257967"/>
        <a:ext cx="1381301" cy="1010151"/>
      </dsp:txXfrm>
    </dsp:sp>
    <dsp:sp modelId="{8E05363B-9965-428F-8DC5-B11FA2E2CF60}">
      <dsp:nvSpPr>
        <dsp:cNvPr id="0" name=""/>
        <dsp:cNvSpPr/>
      </dsp:nvSpPr>
      <dsp:spPr>
        <a:xfrm>
          <a:off x="3368401" y="0"/>
          <a:ext cx="2208812" cy="14285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8619" tIns="20320" rIns="78619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Arial Narrow" panose="020B0606020202030204" pitchFamily="34" charset="0"/>
            </a:rPr>
            <a:t>Каталоги </a:t>
          </a:r>
          <a:r>
            <a:rPr lang="ru-RU" sz="1600" b="1" kern="1200" dirty="0" err="1">
              <a:latin typeface="Arial Narrow" panose="020B0606020202030204" pitchFamily="34" charset="0"/>
            </a:rPr>
            <a:t>птицезащитной</a:t>
          </a:r>
          <a:r>
            <a:rPr lang="ru-RU" sz="1600" b="1" kern="1200" dirty="0">
              <a:latin typeface="Arial Narrow" panose="020B0606020202030204" pitchFamily="34" charset="0"/>
            </a:rPr>
            <a:t> продукции</a:t>
          </a:r>
        </a:p>
      </dsp:txBody>
      <dsp:txXfrm>
        <a:off x="3691874" y="209209"/>
        <a:ext cx="1561866" cy="10101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0.03822</cdr:x>
      <cdr:y>0.3099</cdr:y>
    </cdr:from>
    <cdr:to>
      <cdr:x>0.28029</cdr:x>
      <cdr:y>1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419029" y="1392235"/>
          <a:ext cx="2653780" cy="310025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E8E12-1825-4ED5-833C-1C47BDE1D3BE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D4A78-1B31-4396-8FE6-E8E676760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179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559B6-38A3-4C87-810A-81B984A5400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181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6E68F-9428-4437-9A24-AB0790090B5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787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6E68F-9428-4437-9A24-AB0790090B5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306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D4A78-1B31-4396-8FE6-E8E676760D5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265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AD4A78-1B31-4396-8FE6-E8E676760D5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607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D4A78-1B31-4396-8FE6-E8E676760D5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297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AD4A78-1B31-4396-8FE6-E8E676760D5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545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36CF1-F931-4A08-9F32-BAE7621844AC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91C2-F9D0-4724-9D10-ADED802A6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10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36CF1-F931-4A08-9F32-BAE7621844AC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91C2-F9D0-4724-9D10-ADED802A6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239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36CF1-F931-4A08-9F32-BAE7621844AC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91C2-F9D0-4724-9D10-ADED802A6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47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36CF1-F931-4A08-9F32-BAE7621844AC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91C2-F9D0-4724-9D10-ADED802A6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986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36CF1-F931-4A08-9F32-BAE7621844AC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91C2-F9D0-4724-9D10-ADED802A6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617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36CF1-F931-4A08-9F32-BAE7621844AC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91C2-F9D0-4724-9D10-ADED802A6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155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36CF1-F931-4A08-9F32-BAE7621844AC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91C2-F9D0-4724-9D10-ADED802A6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1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36CF1-F931-4A08-9F32-BAE7621844AC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91C2-F9D0-4724-9D10-ADED802A6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6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36CF1-F931-4A08-9F32-BAE7621844AC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91C2-F9D0-4724-9D10-ADED802A6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639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36CF1-F931-4A08-9F32-BAE7621844AC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91C2-F9D0-4724-9D10-ADED802A6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7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36CF1-F931-4A08-9F32-BAE7621844AC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91C2-F9D0-4724-9D10-ADED802A6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373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976">
              <a:schemeClr val="accent5">
                <a:lumMod val="60000"/>
                <a:lumOff val="40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5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36CF1-F931-4A08-9F32-BAE7621844AC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C91C2-F9D0-4724-9D10-ADED802A6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22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ves-pl@mail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9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nsultant.ru/document/cons_doc_LAW_34661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microsoft.com/office/2007/relationships/hdphoto" Target="../media/hdphoto2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5.wdp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7" Type="http://schemas.microsoft.com/office/2007/relationships/hdphoto" Target="../media/hdphoto2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27.wdp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31.wdp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2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hdphoto" Target="../media/hdphoto3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34.wdp"/><Relationship Id="rId7" Type="http://schemas.microsoft.com/office/2007/relationships/hdphoto" Target="../media/hdphoto36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microsoft.com/office/2007/relationships/hdphoto" Target="../media/hdphoto35.wdp"/><Relationship Id="rId10" Type="http://schemas.openxmlformats.org/officeDocument/2006/relationships/hyperlink" Target="https://sibirds.ru/v2photo.php?l=ru&amp;s=087100819&amp;n=4&amp;t=96&amp;saut=all&amp;sor=desc&amp;sortby=1&amp;p=1&amp;si=sib#photo" TargetMode="External"/><Relationship Id="rId4" Type="http://schemas.openxmlformats.org/officeDocument/2006/relationships/image" Target="../media/image63.png"/><Relationship Id="rId9" Type="http://schemas.microsoft.com/office/2007/relationships/hdphoto" Target="../media/hdphoto3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microsoft.com/office/2007/relationships/hdphoto" Target="../media/hdphoto38.wdp"/><Relationship Id="rId7" Type="http://schemas.microsoft.com/office/2007/relationships/hdphoto" Target="../media/hdphoto39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9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microsoft.com/office/2007/relationships/hdphoto" Target="../media/hdphoto40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69.jpeg"/><Relationship Id="rId7" Type="http://schemas.openxmlformats.org/officeDocument/2006/relationships/image" Target="../media/image87.jpeg"/><Relationship Id="rId12" Type="http://schemas.microsoft.com/office/2007/relationships/hdphoto" Target="../media/hdphoto9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1.wdp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1.jpeg"/><Relationship Id="rId9" Type="http://schemas.microsoft.com/office/2007/relationships/hdphoto" Target="../media/hdphoto4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microsoft.com/office/2007/relationships/hdphoto" Target="../media/hdphoto43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97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openxmlformats.org/officeDocument/2006/relationships/hyperlink" Target="https://eepir.ru/wp-content/uploads/2023/09/MM4A9765.jpg" TargetMode="External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osseti.ru/suppliers/scientific-and-technical-development/scientific-and-technical-council/presidium/section-one/" TargetMode="External"/><Relationship Id="rId5" Type="http://schemas.microsoft.com/office/2007/relationships/hdphoto" Target="../media/hdphoto45.wdp"/><Relationship Id="rId4" Type="http://schemas.openxmlformats.org/officeDocument/2006/relationships/image" Target="../media/image10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09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.jpeg"/><Relationship Id="rId4" Type="http://schemas.microsoft.com/office/2007/relationships/hdphoto" Target="../media/hdphoto47.wdp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13.jpeg"/><Relationship Id="rId7" Type="http://schemas.microsoft.com/office/2007/relationships/hdphoto" Target="../media/hdphoto50.wdp"/><Relationship Id="rId12" Type="http://schemas.microsoft.com/office/2007/relationships/hdphoto" Target="../media/hdphoto5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18.png"/><Relationship Id="rId5" Type="http://schemas.openxmlformats.org/officeDocument/2006/relationships/image" Target="../media/image115.png"/><Relationship Id="rId10" Type="http://schemas.microsoft.com/office/2007/relationships/hdphoto" Target="../media/hdphoto51.wdp"/><Relationship Id="rId4" Type="http://schemas.openxmlformats.org/officeDocument/2006/relationships/image" Target="../media/image114.png"/><Relationship Id="rId9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9" Type="http://schemas.openxmlformats.org/officeDocument/2006/relationships/diagramQuickStyle" Target="../diagrams/quickStyle8.xml"/><Relationship Id="rId21" Type="http://schemas.microsoft.com/office/2007/relationships/diagramDrawing" Target="../diagrams/drawing4.xml"/><Relationship Id="rId34" Type="http://schemas.openxmlformats.org/officeDocument/2006/relationships/diagramQuickStyle" Target="../diagrams/quickStyle7.xml"/><Relationship Id="rId42" Type="http://schemas.openxmlformats.org/officeDocument/2006/relationships/diagramData" Target="../diagrams/data9.xml"/><Relationship Id="rId47" Type="http://schemas.openxmlformats.org/officeDocument/2006/relationships/image" Target="../media/image119.jpeg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9" Type="http://schemas.openxmlformats.org/officeDocument/2006/relationships/diagramQuickStyle" Target="../diagrams/quickStyle6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32" Type="http://schemas.openxmlformats.org/officeDocument/2006/relationships/diagramData" Target="../diagrams/data7.xml"/><Relationship Id="rId37" Type="http://schemas.openxmlformats.org/officeDocument/2006/relationships/diagramData" Target="../diagrams/data8.xml"/><Relationship Id="rId40" Type="http://schemas.openxmlformats.org/officeDocument/2006/relationships/diagramColors" Target="../diagrams/colors8.xml"/><Relationship Id="rId45" Type="http://schemas.openxmlformats.org/officeDocument/2006/relationships/diagramColors" Target="../diagrams/colors9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36" Type="http://schemas.microsoft.com/office/2007/relationships/diagramDrawing" Target="../diagrams/drawing7.xml"/><Relationship Id="rId49" Type="http://schemas.microsoft.com/office/2007/relationships/hdphoto" Target="../media/hdphoto2.wdp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4" Type="http://schemas.openxmlformats.org/officeDocument/2006/relationships/diagramQuickStyle" Target="../diagrams/quickStyle9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Relationship Id="rId35" Type="http://schemas.openxmlformats.org/officeDocument/2006/relationships/diagramColors" Target="../diagrams/colors7.xml"/><Relationship Id="rId43" Type="http://schemas.openxmlformats.org/officeDocument/2006/relationships/diagramLayout" Target="../diagrams/layout9.xml"/><Relationship Id="rId48" Type="http://schemas.openxmlformats.org/officeDocument/2006/relationships/image" Target="../media/image120.png"/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33" Type="http://schemas.openxmlformats.org/officeDocument/2006/relationships/diagramLayout" Target="../diagrams/layout7.xml"/><Relationship Id="rId38" Type="http://schemas.openxmlformats.org/officeDocument/2006/relationships/diagramLayout" Target="../diagrams/layout8.xml"/><Relationship Id="rId46" Type="http://schemas.microsoft.com/office/2007/relationships/diagramDrawing" Target="../diagrams/drawing9.xml"/><Relationship Id="rId20" Type="http://schemas.openxmlformats.org/officeDocument/2006/relationships/diagramColors" Target="../diagrams/colors4.xml"/><Relationship Id="rId41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eception@vniiecology.r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10" Type="http://schemas.openxmlformats.org/officeDocument/2006/relationships/image" Target="../media/image18.jpeg"/><Relationship Id="rId4" Type="http://schemas.openxmlformats.org/officeDocument/2006/relationships/image" Target="../media/image15.pn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2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5.wdp"/><Relationship Id="rId4" Type="http://schemas.openxmlformats.org/officeDocument/2006/relationships/image" Target="../media/image23.png"/><Relationship Id="rId9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3AF3DA-4489-440E-B90A-CAB66E81E9AD}"/>
              </a:ext>
            </a:extLst>
          </p:cNvPr>
          <p:cNvSpPr txBox="1"/>
          <p:nvPr/>
        </p:nvSpPr>
        <p:spPr>
          <a:xfrm>
            <a:off x="1530417" y="1979174"/>
            <a:ext cx="9002028" cy="2214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n w="0"/>
                <a:solidFill>
                  <a:srgbClr val="CC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совершенствовании и практике применения </a:t>
            </a:r>
            <a:endParaRPr lang="ru-RU" sz="2800" dirty="0">
              <a:ln w="0"/>
              <a:solidFill>
                <a:srgbClr val="CC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n w="0"/>
                <a:solidFill>
                  <a:srgbClr val="CC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нормативных </a:t>
            </a:r>
            <a:r>
              <a:rPr lang="ru-RU" sz="2400" dirty="0">
                <a:ln w="0"/>
                <a:solidFill>
                  <a:srgbClr val="CC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(правовых, отраслевых и ведомственных) актов </a:t>
            </a:r>
            <a:endParaRPr lang="ru-RU" sz="2400" dirty="0">
              <a:ln w="0"/>
              <a:solidFill>
                <a:srgbClr val="CC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n w="0"/>
                <a:solidFill>
                  <a:srgbClr val="CC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области обеспечения орнитологической безопасности </a:t>
            </a:r>
            <a:endParaRPr lang="ru-RU" sz="2800" dirty="0">
              <a:ln w="0"/>
              <a:solidFill>
                <a:srgbClr val="CC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n w="0"/>
                <a:solidFill>
                  <a:srgbClr val="CC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электросетевых объектов в России</a:t>
            </a:r>
            <a:endParaRPr lang="ru-RU" sz="2800" dirty="0">
              <a:ln w="10160">
                <a:solidFill>
                  <a:schemeClr val="accent5"/>
                </a:solidFill>
                <a:prstDash val="solid"/>
              </a:ln>
              <a:solidFill>
                <a:srgbClr val="CC33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34539-E1CA-46BA-90B4-946F5AE3FDDC}"/>
              </a:ext>
            </a:extLst>
          </p:cNvPr>
          <p:cNvSpPr txBox="1"/>
          <p:nvPr/>
        </p:nvSpPr>
        <p:spPr>
          <a:xfrm>
            <a:off x="2194495" y="492875"/>
            <a:ext cx="3259821" cy="992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Общероссийская </a:t>
            </a:r>
          </a:p>
          <a:p>
            <a:pPr>
              <a:lnSpc>
                <a:spcPts val="24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организация</a:t>
            </a:r>
          </a:p>
          <a:p>
            <a:pPr>
              <a:lnSpc>
                <a:spcPts val="24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«Союз охраны птиц России»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07BCBE-4720-4B47-A63A-A8D300B0F881}"/>
              </a:ext>
            </a:extLst>
          </p:cNvPr>
          <p:cNvSpPr txBox="1"/>
          <p:nvPr/>
        </p:nvSpPr>
        <p:spPr>
          <a:xfrm>
            <a:off x="831941" y="4686705"/>
            <a:ext cx="54702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Салтыков А.В., к.б.н. </a:t>
            </a:r>
          </a:p>
          <a:p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Вице-президент Союза охраны птиц России, </a:t>
            </a:r>
          </a:p>
          <a:p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 «Птицы и ЛЭП» </a:t>
            </a:r>
          </a:p>
          <a:p>
            <a:r>
              <a:rPr lang="ru-RU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с.н.с</a:t>
            </a:r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“ВНИИ Экология” Минприроды России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aves-pl@mail.ru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790861" y="2853732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3" descr="D:\0 МОИ ДОКУМЕНТЫ\0 - 2017\1 СОЮЗ - 2017\ДОГОВОРЫ - 2017\ВОЛГОГРАДСКАЯ ОБЛАСТЬ\СОПРОВОЖДЕНИЕ ОРЛОВ - 2017\ДИЗАЙН - МАКЕТЫ\Curlew-krug-2 копия_2227x2010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805" y="583883"/>
            <a:ext cx="929009" cy="85739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7686" y="424981"/>
            <a:ext cx="796653" cy="101239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790206" y="461781"/>
            <a:ext cx="35941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“ВНИИ Экология” 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Минприроды России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EC1AED-AA70-4483-9AB2-3108B763F21A}"/>
              </a:ext>
            </a:extLst>
          </p:cNvPr>
          <p:cNvSpPr txBox="1"/>
          <p:nvPr/>
        </p:nvSpPr>
        <p:spPr>
          <a:xfrm>
            <a:off x="6220483" y="4611500"/>
            <a:ext cx="58280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u="none" strike="noStrike" baseline="0" dirty="0">
                <a:latin typeface="TimesNewRomanPSMT"/>
              </a:rPr>
              <a:t>IХ Международную конференцию по изучению и охране </a:t>
            </a:r>
          </a:p>
          <a:p>
            <a:pPr algn="l"/>
            <a:r>
              <a:rPr lang="ru-RU" sz="1800" b="0" i="0" u="none" strike="noStrike" baseline="0" dirty="0">
                <a:latin typeface="TimesNewRomanPSMT"/>
              </a:rPr>
              <a:t>хищных птиц</a:t>
            </a:r>
          </a:p>
          <a:p>
            <a:pPr algn="l"/>
            <a:r>
              <a:rPr lang="ru-RU" sz="1800" b="1" i="0" u="none" strike="noStrike" baseline="0" dirty="0">
                <a:solidFill>
                  <a:srgbClr val="002060"/>
                </a:solidFill>
                <a:latin typeface="TimesNewRomanPS-BoldMT"/>
              </a:rPr>
              <a:t>«ДНЕВНЫЕ ХИЩНЫЕ ПТИЦЫ И СОВЫ </a:t>
            </a:r>
          </a:p>
          <a:p>
            <a:pPr algn="l"/>
            <a:r>
              <a:rPr lang="ru-RU" sz="1800" b="1" i="0" u="none" strike="noStrike" baseline="0" dirty="0">
                <a:solidFill>
                  <a:srgbClr val="002060"/>
                </a:solidFill>
                <a:latin typeface="TimesNewRomanPS-BoldMT"/>
              </a:rPr>
              <a:t>СЕВЕРНОЙ ЕВРАЗИИ: ИЗУЧЕНИЕ И ОХРАНА»</a:t>
            </a:r>
          </a:p>
          <a:p>
            <a:pPr algn="l"/>
            <a:r>
              <a:rPr lang="ru-RU" sz="1800" b="0" i="0" u="none" strike="noStrike" baseline="0" dirty="0">
                <a:latin typeface="TimesNewRomanPSMT"/>
              </a:rPr>
              <a:t>Астраханский государственный заповедник, </a:t>
            </a:r>
          </a:p>
          <a:p>
            <a:pPr algn="l"/>
            <a:r>
              <a:rPr lang="ru-RU" sz="1800" b="0" i="0" u="none" strike="noStrike" baseline="0" dirty="0">
                <a:latin typeface="TimesNewRomanPSMT"/>
              </a:rPr>
              <a:t>24-27.09.2024г.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125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55" y="162874"/>
            <a:ext cx="4938246" cy="6585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56119" y="1020124"/>
            <a:ext cx="6858000" cy="5143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86037" y="3901876"/>
            <a:ext cx="3369795" cy="2323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511329" y="479542"/>
            <a:ext cx="465242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200" dirty="0"/>
              <a:t>РЕСПУБЛИКА КАЛМЫКИЯ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1585" y="1571433"/>
            <a:ext cx="6491355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проведённого обследования ЛЭП были обнаружены останки 48 особей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краснокнижных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птиц (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кн. РФ и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кн.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Респ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Калм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.), в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т.ч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.: степной орёл – 10, орёл-могильник – 3, орёл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- 2,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курганник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4, чёрный коршун – 7, стрепет - 22 </a:t>
            </a:r>
            <a:endParaRPr lang="ru-RU" dirty="0"/>
          </a:p>
        </p:txBody>
      </p:sp>
      <p:pic>
        <p:nvPicPr>
          <p:cNvPr id="7" name="Picture 2" descr="C:\Users\Home\Pictures\DSC_0082 (Copy).JPG"/>
          <p:cNvPicPr>
            <a:picLocks noChangeAspect="1" noChangeArrowheads="1"/>
          </p:cNvPicPr>
          <p:nvPr/>
        </p:nvPicPr>
        <p:blipFill>
          <a:blip r:embed="rId8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3029" y="298063"/>
            <a:ext cx="3026557" cy="2473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8008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9461" y="1162891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9460" y="785325"/>
            <a:ext cx="11487464" cy="54137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99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99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ФЗ 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24 апреля 1995 года N 52-ФЗ </a:t>
            </a:r>
            <a:r>
              <a:rPr lang="en-US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«О </a:t>
            </a:r>
            <a:r>
              <a:rPr lang="en-US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животном</a:t>
            </a:r>
            <a:r>
              <a:rPr lang="en-US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мире</a:t>
            </a:r>
            <a:r>
              <a:rPr lang="en-US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 (</a:t>
            </a:r>
            <a:r>
              <a:rPr lang="en-US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</a:t>
            </a:r>
            <a:r>
              <a:rPr lang="en-US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</a:t>
            </a:r>
            <a:r>
              <a:rPr lang="en-US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22-</a:t>
            </a:r>
            <a:r>
              <a:rPr lang="en-US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en-US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28)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22272F"/>
                </a:solidFill>
                <a:cs typeface="Times New Roman" panose="02020603050405020304" pitchFamily="18" charset="0"/>
              </a:rPr>
              <a:t>Постановление Правительства РФ от 13 августа 1996 г. N 997</a:t>
            </a:r>
            <a:br>
              <a:rPr lang="ru-RU" dirty="0"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22272F"/>
                </a:solidFill>
                <a:cs typeface="Times New Roman" panose="02020603050405020304" pitchFamily="18" charset="0"/>
              </a:rPr>
              <a:t>"Об утверждении </a:t>
            </a:r>
            <a:r>
              <a:rPr lang="ru-RU" dirty="0">
                <a:solidFill>
                  <a:srgbClr val="993300"/>
                </a:solidFill>
                <a:cs typeface="Times New Roman" panose="02020603050405020304" pitchFamily="18" charset="0"/>
              </a:rPr>
              <a:t>Требований по предотвращению гибели объектов животного мира</a:t>
            </a:r>
            <a:r>
              <a:rPr lang="ru-RU" dirty="0">
                <a:solidFill>
                  <a:srgbClr val="22272F"/>
                </a:solidFill>
                <a:cs typeface="Times New Roman" panose="02020603050405020304" pitchFamily="18" charset="0"/>
              </a:rPr>
              <a:t> при осуществлении производственных процессов, а также при эксплуатации транспортных магистралей, трубопроводов, линий связи и электропередачи«.</a:t>
            </a:r>
          </a:p>
          <a:p>
            <a:pPr algn="just">
              <a:lnSpc>
                <a:spcPct val="107000"/>
              </a:lnSpc>
            </a:pP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i="0" dirty="0">
                <a:solidFill>
                  <a:srgbClr val="002060"/>
                </a:solidFill>
                <a:effectLst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"Кодекс Российской Федерации об административных правонарушениях" от 30.12.2001 N 195-ФЗ (СТ. 8.35) (с изм. и доп., вступ. в силу с 08.09.2024)</a:t>
            </a:r>
            <a:endParaRPr lang="ru-RU" i="0" dirty="0">
              <a:solidFill>
                <a:srgbClr val="002060"/>
              </a:solidFill>
              <a:effectLst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b="1" dirty="0">
                <a:solidFill>
                  <a:srgbClr val="002060"/>
                </a:solidFill>
              </a:rPr>
              <a:t>ст. 8.35 </a:t>
            </a:r>
            <a:r>
              <a:rPr lang="ru-RU" dirty="0">
                <a:solidFill>
                  <a:srgbClr val="002060"/>
                </a:solidFill>
              </a:rPr>
              <a:t>«… </a:t>
            </a:r>
            <a:r>
              <a:rPr lang="ru-RU" b="1" dirty="0">
                <a:solidFill>
                  <a:srgbClr val="8A0000"/>
                </a:solidFill>
              </a:rPr>
              <a:t>д</a:t>
            </a:r>
            <a:r>
              <a:rPr lang="ru-RU" b="1" i="1" dirty="0">
                <a:solidFill>
                  <a:srgbClr val="8A0000"/>
                </a:solidFill>
              </a:rPr>
              <a:t>ействия</a:t>
            </a:r>
            <a:r>
              <a:rPr lang="ru-RU" i="1" dirty="0">
                <a:solidFill>
                  <a:srgbClr val="8A0000"/>
                </a:solidFill>
              </a:rPr>
              <a:t> (</a:t>
            </a:r>
            <a:r>
              <a:rPr lang="ru-RU" b="1" i="1" dirty="0">
                <a:solidFill>
                  <a:srgbClr val="8A0000"/>
                </a:solidFill>
              </a:rPr>
              <a:t>бездействие</a:t>
            </a:r>
            <a:r>
              <a:rPr lang="ru-RU" i="1" dirty="0">
                <a:solidFill>
                  <a:srgbClr val="8A0000"/>
                </a:solidFill>
              </a:rPr>
              <a:t>), которые </a:t>
            </a:r>
            <a:r>
              <a:rPr lang="ru-RU" b="1" i="1" u="sng" dirty="0">
                <a:solidFill>
                  <a:srgbClr val="8A0000"/>
                </a:solidFill>
              </a:rPr>
              <a:t>могут</a:t>
            </a:r>
            <a:r>
              <a:rPr lang="ru-RU" i="1" dirty="0">
                <a:solidFill>
                  <a:srgbClr val="8A0000"/>
                </a:solidFill>
              </a:rPr>
              <a:t> привести к гибели</a:t>
            </a:r>
            <a:r>
              <a:rPr lang="ru-RU" i="1" dirty="0"/>
              <a:t>, </a:t>
            </a:r>
            <a:r>
              <a:rPr lang="ru-RU" i="1" dirty="0">
                <a:solidFill>
                  <a:srgbClr val="002060"/>
                </a:solidFill>
              </a:rPr>
              <a:t>сокращению численности либо нарушению среды обитания … </a:t>
            </a:r>
            <a:r>
              <a:rPr lang="ru-RU" i="1" dirty="0">
                <a:solidFill>
                  <a:srgbClr val="8A0000"/>
                </a:solidFill>
              </a:rPr>
              <a:t>животных…,</a:t>
            </a:r>
            <a:r>
              <a:rPr lang="ru-RU" dirty="0">
                <a:solidFill>
                  <a:srgbClr val="8A0000"/>
                </a:solidFill>
              </a:rPr>
              <a:t> занесенных в Красную книгу Российской Федерации</a:t>
            </a:r>
            <a:r>
              <a:rPr lang="ru-RU" dirty="0"/>
              <a:t>, влекут наложение </a:t>
            </a:r>
            <a:r>
              <a:rPr lang="ru-RU" dirty="0">
                <a:solidFill>
                  <a:srgbClr val="002060"/>
                </a:solidFill>
              </a:rPr>
              <a:t>административного штрафа на юридических лиц - от пятисот тысяч до одного миллиона рублей. </a:t>
            </a:r>
          </a:p>
          <a:p>
            <a:pPr algn="just">
              <a:lnSpc>
                <a:spcPct val="107000"/>
              </a:lnSpc>
            </a:pPr>
            <a:r>
              <a:rPr lang="ru-RU" dirty="0">
                <a:solidFill>
                  <a:srgbClr val="002060"/>
                </a:solidFill>
              </a:rPr>
              <a:t>(!) </a:t>
            </a:r>
            <a:r>
              <a:rPr lang="ru-RU" b="1" dirty="0">
                <a:solidFill>
                  <a:srgbClr val="CC3300"/>
                </a:solidFill>
              </a:rPr>
              <a:t>Касается не только владельцев ЛЭП, но и должностных лиц контролирующих и иных органов в сфере охраны животного мира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99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Стратегия сохранения редких и находящихся под угрозой исчезновения видов животных, 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растений и грибов </a:t>
            </a:r>
            <a:r>
              <a:rPr lang="ru-RU" dirty="0">
                <a:solidFill>
                  <a:srgbClr val="99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Российской Федерации на период до 2030 года 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(утв. Распоряжением Правительства РФ от 17 февраля 2014 г. N 212-р), Гл. VI. «Основные мероприятия по сохранению редких и находящихся под угрозой исчезновения видов животных, растений и грибов».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9460" y="243488"/>
            <a:ext cx="1135232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ОСНОВНЫЕ РЕГЛАМЕНТИРУЮЩИЕ АКТЫ</a:t>
            </a:r>
          </a:p>
        </p:txBody>
      </p:sp>
    </p:spTree>
    <p:extLst>
      <p:ext uri="{BB962C8B-B14F-4D97-AF65-F5344CB8AC3E}">
        <p14:creationId xmlns:p14="http://schemas.microsoft.com/office/powerpoint/2010/main" val="2302161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77" y="192155"/>
            <a:ext cx="4642319" cy="6522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4" descr="https://magellanius.ru/wp-content/uploads/2018/08/logo-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3321" y="155637"/>
            <a:ext cx="1348718" cy="8914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72364" y="888278"/>
            <a:ext cx="6714836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Национальный стандарт Российской </a:t>
            </a:r>
            <a:r>
              <a:rPr lang="ru-RU" sz="2400" dirty="0" err="1"/>
              <a:t>едерации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>
                <a:solidFill>
                  <a:srgbClr val="C00000"/>
                </a:solidFill>
              </a:rPr>
              <a:t>ГОСТ Р 70399 – 2022 «Устройства защиты птиц на объектах электроэнергетики. Общие технические условия»</a:t>
            </a:r>
            <a:r>
              <a:rPr lang="ru-RU" sz="2400" dirty="0"/>
              <a:t> </a:t>
            </a:r>
            <a:r>
              <a:rPr lang="ru-RU" sz="2000" dirty="0"/>
              <a:t>Введён в действие с 01 декабря 2022 года.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54400" y="3042500"/>
            <a:ext cx="8432800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0215" algn="just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4.1.2 ПЗУ должны обеспечивать свое функциональное назначение – </a:t>
            </a: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</a:rPr>
              <a:t>эффективную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 защиту птиц от поражения электрическим током на ВЛ и оборудовании ПС,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травмирования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 птиц об элементы ВЛ, и/или защиту ВЛ, и оборудования ПС от негативного воздействия продуктов жизнедеятельности птиц. 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Lucida Sans"/>
              </a:rPr>
              <a:t>4.4.3 </a:t>
            </a: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Lucida Sans"/>
              </a:rPr>
              <a:t>Конструкции ПЗУ должны учитывать строение и размеры птиц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Lucida Sans"/>
              </a:rPr>
              <a:t>, для защиты которых они предназначены. Назначение и область применения ПЗУ определяется изготовителем.</a:t>
            </a:r>
            <a:endParaRPr lang="ru-RU" dirty="0">
              <a:solidFill>
                <a:schemeClr val="accent5">
                  <a:lumMod val="50000"/>
                </a:schemeClr>
              </a:solidFill>
              <a:effectLst/>
              <a:latin typeface="Arial Narrow" panose="020B0606020202030204" pitchFamily="34" charset="0"/>
              <a:ea typeface="Arial Unicode MS" panose="020B0604020202020204" pitchFamily="34" charset="-128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016039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854" y="234191"/>
            <a:ext cx="1168723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КЛАССИФИКАЦИЯ ПТИЦЕЗАЩИТНЫХ УСТРОЙСТВ  И ПРИСПОСОБЛЕНИЙ ДЛЯ ЭЛЕКТРОУСТАНОВОК (ЭСО)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854" y="791110"/>
            <a:ext cx="47055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8A0000"/>
                </a:solidFill>
              </a:rPr>
              <a:t>По объекту защиты</a:t>
            </a:r>
            <a:endParaRPr lang="ru-RU" dirty="0"/>
          </a:p>
          <a:p>
            <a:pPr marL="360363" indent="-185738">
              <a:buFont typeface="Wingdings" panose="05000000000000000000" pitchFamily="2" charset="2"/>
              <a:buChar char="§"/>
            </a:pPr>
            <a:r>
              <a:rPr lang="ru-RU" dirty="0"/>
              <a:t>Защита птиц от негативного воздействия ВЛ и ПС</a:t>
            </a:r>
          </a:p>
          <a:p>
            <a:pPr marL="360363" indent="-185738">
              <a:buFont typeface="Wingdings" panose="05000000000000000000" pitchFamily="2" charset="2"/>
              <a:buChar char="§"/>
            </a:pPr>
            <a:r>
              <a:rPr lang="ru-RU" dirty="0"/>
              <a:t>Защита ВЛ и ПС от птиц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8A0000"/>
                </a:solidFill>
              </a:rPr>
              <a:t>По целевому назначению (тип ПЗУ)</a:t>
            </a:r>
          </a:p>
          <a:p>
            <a:pPr marL="174625">
              <a:buFont typeface="Wingdings" panose="05000000000000000000" pitchFamily="2" charset="2"/>
              <a:buChar char="§"/>
            </a:pPr>
            <a:r>
              <a:rPr lang="ru-RU" dirty="0"/>
              <a:t> ПЗУ </a:t>
            </a:r>
            <a:r>
              <a:rPr lang="ru-RU" dirty="0" err="1"/>
              <a:t>антиприсадочного</a:t>
            </a:r>
            <a:r>
              <a:rPr lang="ru-RU" dirty="0"/>
              <a:t> типа </a:t>
            </a:r>
            <a:r>
              <a:rPr lang="en-US" dirty="0"/>
              <a:t>    (</a:t>
            </a:r>
            <a:r>
              <a:rPr lang="ru-RU" dirty="0"/>
              <a:t>ПЗУ- А</a:t>
            </a:r>
            <a:r>
              <a:rPr lang="en-US" dirty="0"/>
              <a:t>)</a:t>
            </a:r>
            <a:endParaRPr lang="ru-RU" dirty="0"/>
          </a:p>
          <a:p>
            <a:pPr marL="174625">
              <a:buFont typeface="Wingdings" panose="05000000000000000000" pitchFamily="2" charset="2"/>
              <a:buChar char="§"/>
            </a:pPr>
            <a:r>
              <a:rPr lang="ru-RU" dirty="0"/>
              <a:t> ПЗУ изолирующего типа </a:t>
            </a:r>
            <a:r>
              <a:rPr lang="en-US" dirty="0"/>
              <a:t>           (</a:t>
            </a:r>
            <a:r>
              <a:rPr lang="ru-RU" dirty="0"/>
              <a:t>ПЗУ- И</a:t>
            </a:r>
            <a:r>
              <a:rPr lang="en-US" dirty="0"/>
              <a:t>)</a:t>
            </a:r>
            <a:endParaRPr lang="ru-RU" dirty="0"/>
          </a:p>
          <a:p>
            <a:pPr marL="174625">
              <a:buFont typeface="Wingdings" panose="05000000000000000000" pitchFamily="2" charset="2"/>
              <a:buChar char="§"/>
            </a:pPr>
            <a:r>
              <a:rPr lang="ru-RU" dirty="0"/>
              <a:t> ПЗУ </a:t>
            </a:r>
            <a:r>
              <a:rPr lang="ru-RU" dirty="0" err="1"/>
              <a:t>насестного</a:t>
            </a:r>
            <a:r>
              <a:rPr lang="ru-RU" dirty="0"/>
              <a:t> типа </a:t>
            </a:r>
            <a:r>
              <a:rPr lang="en-US" dirty="0"/>
              <a:t>                  (</a:t>
            </a:r>
            <a:r>
              <a:rPr lang="ru-RU" dirty="0"/>
              <a:t>ПЗУ- Н</a:t>
            </a:r>
            <a:r>
              <a:rPr lang="en-US" dirty="0"/>
              <a:t>)</a:t>
            </a:r>
            <a:endParaRPr lang="ru-RU" dirty="0"/>
          </a:p>
          <a:p>
            <a:pPr marL="174625">
              <a:buFont typeface="Wingdings" panose="05000000000000000000" pitchFamily="2" charset="2"/>
              <a:buChar char="§"/>
            </a:pPr>
            <a:r>
              <a:rPr lang="ru-RU" dirty="0"/>
              <a:t> ПЗУ барьерного типа </a:t>
            </a:r>
            <a:r>
              <a:rPr lang="en-US" dirty="0"/>
              <a:t>               </a:t>
            </a:r>
            <a:r>
              <a:rPr lang="ru-RU" dirty="0"/>
              <a:t> </a:t>
            </a:r>
            <a:r>
              <a:rPr lang="en-US" dirty="0"/>
              <a:t> (</a:t>
            </a:r>
            <a:r>
              <a:rPr lang="ru-RU" dirty="0"/>
              <a:t>ПЗУ- Б</a:t>
            </a:r>
            <a:r>
              <a:rPr lang="en-US" dirty="0"/>
              <a:t>)</a:t>
            </a:r>
            <a:endParaRPr lang="ru-RU" dirty="0"/>
          </a:p>
          <a:p>
            <a:pPr marL="174625">
              <a:buFont typeface="Wingdings" panose="05000000000000000000" pitchFamily="2" charset="2"/>
              <a:buChar char="§"/>
            </a:pPr>
            <a:r>
              <a:rPr lang="ru-RU" dirty="0"/>
              <a:t> ПЗУ маркерного типа </a:t>
            </a:r>
            <a:r>
              <a:rPr lang="en-US" dirty="0"/>
              <a:t>                (</a:t>
            </a:r>
            <a:r>
              <a:rPr lang="ru-RU" dirty="0"/>
              <a:t>ПЗУ- М</a:t>
            </a:r>
            <a:r>
              <a:rPr lang="en-US" dirty="0"/>
              <a:t>)</a:t>
            </a:r>
            <a:endParaRPr lang="ru-RU" dirty="0"/>
          </a:p>
          <a:p>
            <a:pPr marL="174625">
              <a:buFont typeface="Wingdings" panose="05000000000000000000" pitchFamily="2" charset="2"/>
              <a:buChar char="§"/>
            </a:pPr>
            <a:r>
              <a:rPr lang="ru-RU" dirty="0"/>
              <a:t> ПЗУ </a:t>
            </a:r>
            <a:r>
              <a:rPr lang="ru-RU" dirty="0" err="1"/>
              <a:t>гнездообразующего</a:t>
            </a:r>
            <a:r>
              <a:rPr lang="ru-RU" dirty="0"/>
              <a:t> типа </a:t>
            </a:r>
            <a:r>
              <a:rPr lang="en-US" dirty="0"/>
              <a:t> (</a:t>
            </a:r>
            <a:r>
              <a:rPr lang="ru-RU" dirty="0"/>
              <a:t>ПЗУ- Г</a:t>
            </a:r>
            <a:r>
              <a:rPr lang="en-US" dirty="0"/>
              <a:t>)</a:t>
            </a:r>
            <a:endParaRPr lang="ru-RU" dirty="0"/>
          </a:p>
          <a:p>
            <a:pPr marL="174625">
              <a:buFont typeface="Wingdings" panose="05000000000000000000" pitchFamily="2" charset="2"/>
              <a:buChar char="§"/>
            </a:pPr>
            <a:r>
              <a:rPr lang="ru-RU" dirty="0"/>
              <a:t> ПЗУ комбинированные </a:t>
            </a:r>
            <a:r>
              <a:rPr lang="en-US" dirty="0"/>
              <a:t>             (</a:t>
            </a:r>
            <a:r>
              <a:rPr lang="ru-RU" dirty="0"/>
              <a:t>ПЗУ- К</a:t>
            </a:r>
            <a:r>
              <a:rPr lang="en-US" dirty="0"/>
              <a:t>)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>
              <a:solidFill>
                <a:srgbClr val="8A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8A0000"/>
                </a:solidFill>
              </a:rPr>
              <a:t>По принципу действия конструкции</a:t>
            </a:r>
          </a:p>
          <a:p>
            <a:pPr marL="174625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</a:rPr>
              <a:t> статические </a:t>
            </a:r>
          </a:p>
          <a:p>
            <a:pPr marL="174625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</a:rPr>
              <a:t> динамические</a:t>
            </a:r>
          </a:p>
          <a:p>
            <a:pPr indent="174625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8A0000"/>
                </a:solidFill>
              </a:rPr>
              <a:t> По механизму действия на объект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</a:rPr>
              <a:t>(электрические, акустические, визуальные, химические, биологические </a:t>
            </a:r>
            <a:r>
              <a:rPr lang="ru-RU" dirty="0" err="1">
                <a:solidFill>
                  <a:srgbClr val="002060"/>
                </a:solidFill>
              </a:rPr>
              <a:t>отпугиватели</a:t>
            </a:r>
            <a:r>
              <a:rPr lang="ru-RU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1884" y="1843784"/>
            <a:ext cx="7404676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266700" algn="just"/>
            <a:r>
              <a:rPr lang="ru-RU" sz="2000" dirty="0">
                <a:solidFill>
                  <a:srgbClr val="002060"/>
                </a:solidFill>
              </a:rPr>
              <a:t>Отсутствует тип </a:t>
            </a:r>
            <a:r>
              <a:rPr lang="ru-RU" sz="2000" b="1" dirty="0">
                <a:solidFill>
                  <a:srgbClr val="993300"/>
                </a:solidFill>
              </a:rPr>
              <a:t>ПЗУ-«ПГ» </a:t>
            </a:r>
            <a:r>
              <a:rPr lang="ru-RU" sz="2000" dirty="0">
                <a:solidFill>
                  <a:srgbClr val="002060"/>
                </a:solidFill>
              </a:rPr>
              <a:t>(предотвращение гнездования),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</a:rPr>
              <a:t>предусмотрен п. 34 Требований по предотвращению гибели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</a:rPr>
              <a:t>объектов животного мира при осуществлении производственных процессов, а также при эксплуатации транспортных магистралей, трубопроводов, линий связи и электропередачи. – утв</a:t>
            </a:r>
            <a:r>
              <a:rPr lang="ru-RU" sz="2000" b="1" dirty="0">
                <a:solidFill>
                  <a:srgbClr val="002060"/>
                </a:solidFill>
              </a:rPr>
              <a:t>. </a:t>
            </a:r>
            <a:r>
              <a:rPr lang="ru-RU" sz="2000" dirty="0">
                <a:solidFill>
                  <a:srgbClr val="002060"/>
                </a:solidFill>
              </a:rPr>
              <a:t>Пост.  Прав. РФ от 13 августа 1996 года N 997 в ред. от 13 марта 2008 г.:</a:t>
            </a:r>
            <a:endParaRPr lang="ru-RU" sz="2000" b="1" dirty="0">
              <a:solidFill>
                <a:srgbClr val="002060"/>
              </a:solidFill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</a:rPr>
              <a:t>     34. Линии электропередачи, опоры и изоляторы должны оснащаться специальными </a:t>
            </a:r>
            <a:r>
              <a:rPr lang="ru-RU" sz="2000" dirty="0" err="1">
                <a:solidFill>
                  <a:srgbClr val="002060"/>
                </a:solidFill>
              </a:rPr>
              <a:t>птицезащитными</a:t>
            </a:r>
            <a:r>
              <a:rPr lang="ru-RU" sz="2000" dirty="0">
                <a:solidFill>
                  <a:srgbClr val="002060"/>
                </a:solidFill>
              </a:rPr>
              <a:t> устройствами, в том числе препятствующими птицам устраивать гнездовья в местах, допускающих прикосновение птиц к </a:t>
            </a:r>
            <a:r>
              <a:rPr lang="ru-RU" sz="2000" dirty="0" err="1">
                <a:solidFill>
                  <a:srgbClr val="002060"/>
                </a:solidFill>
              </a:rPr>
              <a:t>токонесущим</a:t>
            </a:r>
            <a:r>
              <a:rPr lang="ru-RU" sz="2000" dirty="0">
                <a:solidFill>
                  <a:srgbClr val="002060"/>
                </a:solidFill>
              </a:rPr>
              <a:t> проводам.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97218" y="1290444"/>
            <a:ext cx="193354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ПРОБЛЕМА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86222" y="5242643"/>
            <a:ext cx="6750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ГОСТ Р 70399 – 2022 «Устройства защиты птиц на объектах электроэнергетики. Общие технические условия».</a:t>
            </a:r>
          </a:p>
        </p:txBody>
      </p:sp>
    </p:spTree>
    <p:extLst>
      <p:ext uri="{BB962C8B-B14F-4D97-AF65-F5344CB8AC3E}">
        <p14:creationId xmlns:p14="http://schemas.microsoft.com/office/powerpoint/2010/main" val="2175991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145806"/>
            <a:ext cx="12010724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C00000"/>
                </a:solidFill>
              </a:rPr>
              <a:t>ОТСУТСТВИЕ КОНСТРУКЦИЙ ПЗУ</a:t>
            </a:r>
            <a:r>
              <a:rPr lang="ru-RU" sz="2400" dirty="0">
                <a:solidFill>
                  <a:srgbClr val="C00000"/>
                </a:solidFill>
              </a:rPr>
              <a:t>, </a:t>
            </a:r>
            <a:r>
              <a:rPr lang="ru-RU" sz="2400" dirty="0">
                <a:solidFill>
                  <a:srgbClr val="002060"/>
                </a:solidFill>
              </a:rPr>
              <a:t>ПОЛНОСТЬЮ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УДОВЛЕТВОРЯЮЩИХ ТРЕБОВАНИЯМ законодательства о недопустимости гибели краснокнижных животных :</a:t>
            </a:r>
          </a:p>
          <a:p>
            <a:pPr marL="285750" indent="-17463" algn="just">
              <a:buFont typeface="Wingdings" panose="05000000000000000000" pitchFamily="2" charset="2"/>
              <a:buChar char="§"/>
            </a:pPr>
            <a:r>
              <a:rPr lang="ru-RU" sz="2400" dirty="0"/>
              <a:t>  </a:t>
            </a:r>
            <a:r>
              <a:rPr lang="ru-RU" sz="2400" b="1" dirty="0">
                <a:solidFill>
                  <a:srgbClr val="002060"/>
                </a:solidFill>
              </a:rPr>
              <a:t>ФЗ «О ЖИВОТНОМ МИРЕ» </a:t>
            </a:r>
            <a:r>
              <a:rPr lang="ru-RU" sz="2400" dirty="0">
                <a:solidFill>
                  <a:srgbClr val="002060"/>
                </a:solidFill>
              </a:rPr>
              <a:t>(Ст. 24 Охрана редких и находящихся под угрозой исчезновения объектов животного мира </a:t>
            </a:r>
            <a:r>
              <a:rPr lang="ru-RU" sz="2400" dirty="0"/>
              <a:t>- </a:t>
            </a:r>
            <a:r>
              <a:rPr lang="ru-RU" sz="2400" i="1" dirty="0">
                <a:solidFill>
                  <a:srgbClr val="8A0000"/>
                </a:solidFill>
              </a:rPr>
              <a:t>«Действия, которые могут привести к гибели, </a:t>
            </a:r>
            <a:r>
              <a:rPr lang="ru-RU" sz="2400" i="1" dirty="0">
                <a:solidFill>
                  <a:srgbClr val="002060"/>
                </a:solidFill>
              </a:rPr>
              <a:t>сокращению численности или нарушению среды обитания </a:t>
            </a:r>
            <a:r>
              <a:rPr lang="ru-RU" sz="2400" i="1" dirty="0">
                <a:solidFill>
                  <a:srgbClr val="8A0000"/>
                </a:solidFill>
              </a:rPr>
              <a:t>объектов животного мира, занесенных в Красную книгу </a:t>
            </a:r>
            <a:r>
              <a:rPr lang="ru-RU" sz="2400" i="1" dirty="0">
                <a:solidFill>
                  <a:srgbClr val="002060"/>
                </a:solidFill>
              </a:rPr>
              <a:t>Российской Федерации, Красную книгу субъекта Российской Федерации,</a:t>
            </a:r>
            <a:r>
              <a:rPr lang="ru-RU" sz="2400" i="1" dirty="0"/>
              <a:t> </a:t>
            </a:r>
            <a:r>
              <a:rPr lang="ru-RU" sz="2400" i="1" dirty="0">
                <a:solidFill>
                  <a:srgbClr val="8A0000"/>
                </a:solidFill>
              </a:rPr>
              <a:t>не допускаются»</a:t>
            </a:r>
            <a:r>
              <a:rPr lang="ru-RU" sz="2400" dirty="0"/>
              <a:t>;</a:t>
            </a:r>
          </a:p>
          <a:p>
            <a:pPr marL="285750" indent="-17463" algn="just">
              <a:buFont typeface="Wingdings" panose="05000000000000000000" pitchFamily="2" charset="2"/>
              <a:buChar char="§"/>
            </a:pPr>
            <a:r>
              <a:rPr lang="ru-RU" sz="2400" dirty="0"/>
              <a:t> </a:t>
            </a:r>
            <a:r>
              <a:rPr lang="ru-RU" sz="2400" b="1" dirty="0">
                <a:solidFill>
                  <a:srgbClr val="002060"/>
                </a:solidFill>
              </a:rPr>
              <a:t>КоАП РФ, ст. 8.35 </a:t>
            </a:r>
            <a:r>
              <a:rPr lang="ru-RU" sz="2400" dirty="0">
                <a:solidFill>
                  <a:srgbClr val="002060"/>
                </a:solidFill>
              </a:rPr>
              <a:t>«… </a:t>
            </a:r>
            <a:r>
              <a:rPr lang="ru-RU" sz="2400" b="1" dirty="0">
                <a:solidFill>
                  <a:srgbClr val="8A0000"/>
                </a:solidFill>
              </a:rPr>
              <a:t>д</a:t>
            </a:r>
            <a:r>
              <a:rPr lang="ru-RU" sz="2400" b="1" i="1" dirty="0">
                <a:solidFill>
                  <a:srgbClr val="8A0000"/>
                </a:solidFill>
              </a:rPr>
              <a:t>ействия</a:t>
            </a:r>
            <a:r>
              <a:rPr lang="ru-RU" sz="2400" i="1" dirty="0">
                <a:solidFill>
                  <a:srgbClr val="8A0000"/>
                </a:solidFill>
              </a:rPr>
              <a:t> (</a:t>
            </a:r>
            <a:r>
              <a:rPr lang="ru-RU" sz="2400" b="1" i="1" dirty="0">
                <a:solidFill>
                  <a:srgbClr val="8A0000"/>
                </a:solidFill>
              </a:rPr>
              <a:t>бездействие</a:t>
            </a:r>
            <a:r>
              <a:rPr lang="ru-RU" sz="2400" i="1" dirty="0">
                <a:solidFill>
                  <a:srgbClr val="8A0000"/>
                </a:solidFill>
              </a:rPr>
              <a:t>), которые </a:t>
            </a:r>
            <a:r>
              <a:rPr lang="ru-RU" sz="2400" b="1" i="1" u="sng" dirty="0">
                <a:solidFill>
                  <a:srgbClr val="8A0000"/>
                </a:solidFill>
              </a:rPr>
              <a:t>могут</a:t>
            </a:r>
            <a:r>
              <a:rPr lang="ru-RU" sz="2400" i="1" dirty="0">
                <a:solidFill>
                  <a:srgbClr val="8A0000"/>
                </a:solidFill>
              </a:rPr>
              <a:t> привести к гибели</a:t>
            </a:r>
            <a:r>
              <a:rPr lang="ru-RU" sz="2400" i="1" dirty="0"/>
              <a:t>, </a:t>
            </a:r>
            <a:r>
              <a:rPr lang="ru-RU" sz="2400" i="1" dirty="0">
                <a:solidFill>
                  <a:srgbClr val="002060"/>
                </a:solidFill>
              </a:rPr>
              <a:t>сокращению численности либо нарушению среды обитания … </a:t>
            </a:r>
            <a:r>
              <a:rPr lang="ru-RU" sz="2400" i="1" dirty="0">
                <a:solidFill>
                  <a:srgbClr val="8A0000"/>
                </a:solidFill>
              </a:rPr>
              <a:t>животных…,</a:t>
            </a:r>
            <a:r>
              <a:rPr lang="ru-RU" sz="2400" dirty="0">
                <a:solidFill>
                  <a:srgbClr val="8A0000"/>
                </a:solidFill>
              </a:rPr>
              <a:t> занесенных в Красную книгу Российской Федерации</a:t>
            </a:r>
            <a:r>
              <a:rPr lang="ru-RU" sz="2400" dirty="0"/>
              <a:t>, влекут наложение </a:t>
            </a:r>
            <a:r>
              <a:rPr lang="ru-RU" sz="2400" dirty="0">
                <a:solidFill>
                  <a:srgbClr val="002060"/>
                </a:solidFill>
              </a:rPr>
              <a:t>административного штрафа на юридических лиц - от пятисот тысяч до одного миллиона рублей.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75639-A2A2-43F5-B888-2647BC8A0B09}"/>
              </a:ext>
            </a:extLst>
          </p:cNvPr>
          <p:cNvSpPr txBox="1"/>
          <p:nvPr/>
        </p:nvSpPr>
        <p:spPr>
          <a:xfrm>
            <a:off x="2296946" y="299834"/>
            <a:ext cx="6977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ИТОГИ ОЦЕНКИ ЭФФЕКТИВНОСТИ  ПЗУ</a:t>
            </a:r>
          </a:p>
        </p:txBody>
      </p:sp>
    </p:spTree>
    <p:extLst>
      <p:ext uri="{BB962C8B-B14F-4D97-AF65-F5344CB8AC3E}">
        <p14:creationId xmlns:p14="http://schemas.microsoft.com/office/powerpoint/2010/main" val="2954145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88" y="465554"/>
            <a:ext cx="10138645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ru-RU" sz="40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ПРОБЛЕМА ИСПОЛЬЗОВАНИЯ  </a:t>
            </a:r>
            <a:br>
              <a:rPr lang="ru-RU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ru-RU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НЕЭФФЕКТИВНЫХ  И  </a:t>
            </a:r>
            <a:r>
              <a:rPr lang="ru-RU" sz="2800" b="1" dirty="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ПТИЦЕОПАСНЫХ</a:t>
            </a:r>
            <a:r>
              <a:rPr lang="ru-RU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(запрещённых) ПЗУ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95508" y="5334000"/>
            <a:ext cx="38715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 algn="just"/>
            <a:r>
              <a:rPr lang="ru-RU" sz="2000" dirty="0">
                <a:solidFill>
                  <a:srgbClr val="993300"/>
                </a:solidFill>
              </a:rPr>
              <a:t>ПЗУ- «И» с неизолированными</a:t>
            </a:r>
          </a:p>
          <a:p>
            <a:pPr indent="263525" algn="just"/>
            <a:r>
              <a:rPr lang="ru-RU" sz="2000" dirty="0">
                <a:solidFill>
                  <a:srgbClr val="993300"/>
                </a:solidFill>
              </a:rPr>
              <a:t>монтажными прорезями </a:t>
            </a:r>
          </a:p>
        </p:txBody>
      </p:sp>
      <p:pic>
        <p:nvPicPr>
          <p:cNvPr id="6" name="Picture 2" descr="Изолятор ВЛ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7723" y="2194560"/>
            <a:ext cx="2427785" cy="2910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D:\МОИ ДОКУМЕНТЫ\7 ПТИЦЫ и ЛЭП\Птицы и ЛЭП (С 16 НОЯБРЯ 2011 г)\РЕГИОНЫ с 16 ноября 2011\КАЛМЫКИЯ\Фото для през 23 окт 2012\IMG_0796_1296x972.jpg"/>
          <p:cNvPicPr>
            <a:picLocks noChangeAspect="1" noChangeArrowheads="1"/>
          </p:cNvPicPr>
          <p:nvPr/>
        </p:nvPicPr>
        <p:blipFill>
          <a:blip r:embed="rId3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0257" y="1999512"/>
            <a:ext cx="2284212" cy="3654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D:\0 МОИ ДОКУМЕНТЫ\0 - 2016\2 ПЛАНЫ - 2016\РГО\22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14046" y="2194560"/>
            <a:ext cx="5863613" cy="2910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2" descr="D:\0 МОИ ДОКУМЕНТЫ\0 - 2016\3 ПТИЦЫ И ЛЭП\2 ОРГАНИЗАЦИИ\ИТС\4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4470" y="1995055"/>
            <a:ext cx="2328019" cy="2737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Молния 2"/>
          <p:cNvSpPr/>
          <p:nvPr/>
        </p:nvSpPr>
        <p:spPr>
          <a:xfrm>
            <a:off x="3860375" y="2408091"/>
            <a:ext cx="1434164" cy="1289785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Молния 15"/>
          <p:cNvSpPr/>
          <p:nvPr/>
        </p:nvSpPr>
        <p:spPr>
          <a:xfrm>
            <a:off x="7240725" y="3449701"/>
            <a:ext cx="363743" cy="399926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3" descr="D:\0 МОИ ДОКУМЕНТЫ\0 - 2017\1 СОЮЗ - 2017\ДОГОВОРЫ - 2017\ВОЛГОГРАДСКАЯ ОБЛАСТЬ\СОПРОВОЖДЕНИЕ ОРЛОВ - 2017\ДИЗАЙН - МАКЕТЫ\Curlew-krug-2 копия_2227x2010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2363" y="459970"/>
            <a:ext cx="1400354" cy="132636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4472" y="5453598"/>
            <a:ext cx="277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АПЗУ «Беличье колесо»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27128" y="5853708"/>
            <a:ext cx="2527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Неизолированная </a:t>
            </a:r>
          </a:p>
          <a:p>
            <a:r>
              <a:rPr lang="ru-RU" dirty="0"/>
              <a:t>металлическая </a:t>
            </a:r>
            <a:r>
              <a:rPr lang="ru-RU" dirty="0" err="1"/>
              <a:t>присада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901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716" b="23463"/>
          <a:stretch/>
        </p:blipFill>
        <p:spPr>
          <a:xfrm>
            <a:off x="225591" y="2127018"/>
            <a:ext cx="8568952" cy="4487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3334326" y="3535128"/>
            <a:ext cx="840510" cy="57252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762"/>
          <a:stretch/>
        </p:blipFill>
        <p:spPr>
          <a:xfrm>
            <a:off x="2478404" y="1275344"/>
            <a:ext cx="9602760" cy="1980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2478404" y="1394691"/>
            <a:ext cx="2788265" cy="11803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/>
          <p:cNvSpPr/>
          <p:nvPr/>
        </p:nvSpPr>
        <p:spPr>
          <a:xfrm rot="10800000">
            <a:off x="3554109" y="2651591"/>
            <a:ext cx="400945" cy="1018940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478404" y="1407523"/>
            <a:ext cx="2788265" cy="11803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675418" y="1788562"/>
            <a:ext cx="1191491" cy="10713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457745" y="3670532"/>
            <a:ext cx="1045607" cy="57252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25591" y="152009"/>
            <a:ext cx="1134081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АНТИПРИСАДОЧНЫЕ ПЗУ ИЗ РАСПЛЕТЁННОГО ТРОСА 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НЕЭФФЕКТИВНЫ И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ТРАВМООПАСНЫ</a:t>
            </a:r>
            <a:r>
              <a:rPr lang="ru-RU" sz="2800" dirty="0">
                <a:solidFill>
                  <a:srgbClr val="993300"/>
                </a:solidFill>
              </a:rPr>
              <a:t> (запрещены к применению!)</a:t>
            </a:r>
          </a:p>
        </p:txBody>
      </p:sp>
    </p:spTree>
    <p:extLst>
      <p:ext uri="{BB962C8B-B14F-4D97-AF65-F5344CB8AC3E}">
        <p14:creationId xmlns:p14="http://schemas.microsoft.com/office/powerpoint/2010/main" val="2081300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159" y="1326005"/>
            <a:ext cx="4549344" cy="3780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5303" y="308864"/>
            <a:ext cx="6421347" cy="6278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990087" y="5805610"/>
            <a:ext cx="3165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</a:rPr>
              <a:t>ПЗУ-А = ПЗУ-Г</a:t>
            </a:r>
          </a:p>
        </p:txBody>
      </p:sp>
      <p:sp>
        <p:nvSpPr>
          <p:cNvPr id="8" name="Овал 7"/>
          <p:cNvSpPr/>
          <p:nvPr/>
        </p:nvSpPr>
        <p:spPr>
          <a:xfrm>
            <a:off x="1437447" y="2225278"/>
            <a:ext cx="1693128" cy="14072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898719" y="1950696"/>
            <a:ext cx="3546692" cy="14072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9054" y="3618146"/>
            <a:ext cx="3141560" cy="2887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Овал 14"/>
          <p:cNvSpPr/>
          <p:nvPr/>
        </p:nvSpPr>
        <p:spPr>
          <a:xfrm>
            <a:off x="6199230" y="3505492"/>
            <a:ext cx="2423661" cy="2378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308864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АПЗУ – «ЕЖ», «МЕТЛА» не препятствуют посадке и гнездованию птиц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159" y="5283488"/>
            <a:ext cx="471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Грачи вьют гнёзда, вплетая ветки в спицы ПЗУ</a:t>
            </a:r>
          </a:p>
        </p:txBody>
      </p:sp>
    </p:spTree>
    <p:extLst>
      <p:ext uri="{BB962C8B-B14F-4D97-AF65-F5344CB8AC3E}">
        <p14:creationId xmlns:p14="http://schemas.microsoft.com/office/powerpoint/2010/main" val="2208956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240" y="140072"/>
            <a:ext cx="6369978" cy="654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0626" y="140072"/>
            <a:ext cx="4653284" cy="654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80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www.lep-snab.ru/upload/iblock/014/353-2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088" y="1510553"/>
            <a:ext cx="4956744" cy="384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315" y="640435"/>
            <a:ext cx="5014963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993300"/>
                </a:solidFill>
              </a:rPr>
              <a:t>ПЗУ-А  </a:t>
            </a:r>
            <a:r>
              <a:rPr lang="ru-RU" sz="4000" dirty="0">
                <a:solidFill>
                  <a:srgbClr val="002060"/>
                </a:solidFill>
              </a:rPr>
              <a:t>(ПЗУ-Н + ПЗУ-Г)</a:t>
            </a:r>
          </a:p>
        </p:txBody>
      </p:sp>
      <p:pic>
        <p:nvPicPr>
          <p:cNvPr id="4104" name="Picture 8" descr="http://rrrcn.ru/wp-content/uploads/2012/12/B_ruf_Salt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2546" y="640435"/>
            <a:ext cx="4630221" cy="3930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54103" y="4802909"/>
            <a:ext cx="4018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Конструкция РЛНД-10 привлекает птиц</a:t>
            </a:r>
          </a:p>
        </p:txBody>
      </p:sp>
      <p:pic>
        <p:nvPicPr>
          <p:cNvPr id="7" name="Picture 2" descr="2022-04-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7170" y="3617479"/>
            <a:ext cx="3585376" cy="2570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65017" y="6308765"/>
            <a:ext cx="1061784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Противоречие: снижается опасность для птиц (ПЗУ-И), но повышается доступность для гнездования птиц </a:t>
            </a:r>
          </a:p>
        </p:txBody>
      </p:sp>
    </p:spTree>
    <p:extLst>
      <p:ext uri="{BB962C8B-B14F-4D97-AF65-F5344CB8AC3E}">
        <p14:creationId xmlns:p14="http://schemas.microsoft.com/office/powerpoint/2010/main" val="3251744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490555"/>
            <a:ext cx="11698144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Тема НИОКР: </a:t>
            </a:r>
            <a:r>
              <a:rPr lang="ru-RU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imes New Roman" panose="02020603050405020304" pitchFamily="18" charset="0"/>
              </a:rPr>
              <a:t>«Комплексная оценка эффективности применяемых </a:t>
            </a:r>
            <a:r>
              <a:rPr lang="ru-RU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imes New Roman" panose="02020603050405020304" pitchFamily="18" charset="0"/>
              </a:rPr>
              <a:t>птицезащитных</a:t>
            </a:r>
            <a:r>
              <a:rPr lang="ru-RU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imes New Roman" panose="02020603050405020304" pitchFamily="18" charset="0"/>
              </a:rPr>
              <a:t> устройств для воздушных линий электропередачи и открытых распределительных устройств подстанций в местах пролёта и гнездования редких видов птиц»</a:t>
            </a:r>
            <a:endParaRPr lang="ru-RU" sz="28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50107" y="145113"/>
            <a:ext cx="8986983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Госзадание Минприроды России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Всероссийскому НИИ охраны окружающей среды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(ФГБУ «ВНИИ Экология») на 2023 – 2024 годы</a:t>
            </a:r>
          </a:p>
        </p:txBody>
      </p:sp>
      <p:pic>
        <p:nvPicPr>
          <p:cNvPr id="1036" name="Picture 12" descr="https://save-nature.ru/wp-content/uploads/2021/09/oblozhka.jpg?v=1633143920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4472" y="18456"/>
            <a:ext cx="1424856" cy="14536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3451550"/>
            <a:ext cx="11698144" cy="3093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639763" indent="-4572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Анализ законодательства и нормативно-методических материалов по защите птиц на ЭСО;</a:t>
            </a:r>
          </a:p>
          <a:p>
            <a:pPr marL="639763" indent="-4572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Выявление приоритетных регионов с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птицеопасными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ЭСО;</a:t>
            </a:r>
          </a:p>
          <a:p>
            <a:pPr marL="639763" indent="-4572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Определение модельных участков для оценки эффективности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птицезащитных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устройств; </a:t>
            </a:r>
          </a:p>
          <a:p>
            <a:pPr marL="639763" indent="-4572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Систематизация ЭСО по степени орнитологической опасности;</a:t>
            </a:r>
          </a:p>
          <a:p>
            <a:pPr marL="639763" indent="-457200">
              <a:lnSpc>
                <a:spcPct val="115000"/>
              </a:lnSpc>
              <a:buFont typeface="+mj-lt"/>
              <a:buAutoNum type="arabicPeriod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Анализ конструкций ПЗУ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применяемых на электросетевых объектах в России;</a:t>
            </a:r>
          </a:p>
          <a:p>
            <a:pPr marL="639763" indent="-457200">
              <a:buFont typeface="+mj-lt"/>
              <a:buAutoNum type="arabicPeriod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Проведение натурных испытаний ПЗУ на базе Русского соколиного центра ВНИИ Экология;</a:t>
            </a:r>
          </a:p>
          <a:p>
            <a:pPr marL="639763" indent="-457200">
              <a:buFont typeface="+mj-lt"/>
              <a:buAutoNum type="arabicPeriod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Подготовка актуализированных информационно-аналитических и научно-методических материалов по оценке эффективности ПЗУ на участках обитания редких видов птиц, прежде всего семейства соколиных.</a:t>
            </a:r>
            <a:endParaRPr lang="ru-RU" sz="16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834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ДОКУМЕНТЫ\7 ПТИЦЫ и ЛЭП\Птицы и ЛЭП (С 16 НОЯБРЯ 2011 г)\РЕГИОНЫ с 16 ноября 2011\КАЛМЫКИЯ\ПРООН\DSC08480_2765x2074 (копия)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930" y="434898"/>
            <a:ext cx="9111706" cy="5273141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662545" y="5828146"/>
            <a:ext cx="103632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002060"/>
                </a:solidFill>
              </a:rPr>
              <a:t>Содержание проволоки в гнезде </a:t>
            </a:r>
            <a:r>
              <a:rPr lang="ru-RU" sz="2400" dirty="0" err="1">
                <a:solidFill>
                  <a:srgbClr val="002060"/>
                </a:solidFill>
              </a:rPr>
              <a:t>курганников</a:t>
            </a:r>
            <a:r>
              <a:rPr lang="ru-RU" sz="2400" dirty="0">
                <a:solidFill>
                  <a:srgbClr val="002060"/>
                </a:solidFill>
              </a:rPr>
              <a:t> и ряда других птиц может составлять 30 – 40 % и более (до 90% у </a:t>
            </a:r>
            <a:r>
              <a:rPr lang="ru-RU" sz="2400" dirty="0" err="1">
                <a:solidFill>
                  <a:srgbClr val="002060"/>
                </a:solidFill>
              </a:rPr>
              <a:t>врановых</a:t>
            </a:r>
            <a:r>
              <a:rPr lang="ru-RU" sz="2400" dirty="0">
                <a:solidFill>
                  <a:srgbClr val="002060"/>
                </a:solidFill>
              </a:rPr>
              <a:t>). </a:t>
            </a:r>
          </a:p>
        </p:txBody>
      </p:sp>
      <p:sp>
        <p:nvSpPr>
          <p:cNvPr id="2" name="Стрелка вниз 1"/>
          <p:cNvSpPr/>
          <p:nvPr/>
        </p:nvSpPr>
        <p:spPr>
          <a:xfrm rot="2825701">
            <a:off x="2643610" y="772319"/>
            <a:ext cx="358753" cy="6188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 rot="7244676">
            <a:off x="8798193" y="3984752"/>
            <a:ext cx="435752" cy="61883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01389" y="1679273"/>
            <a:ext cx="212231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Проволочное АПЗУ </a:t>
            </a:r>
          </a:p>
          <a:p>
            <a:r>
              <a:rPr lang="ru-RU" dirty="0"/>
              <a:t>в составе гнезда</a:t>
            </a:r>
          </a:p>
        </p:txBody>
      </p:sp>
      <p:sp>
        <p:nvSpPr>
          <p:cNvPr id="8" name="Овал 7"/>
          <p:cNvSpPr/>
          <p:nvPr/>
        </p:nvSpPr>
        <p:spPr>
          <a:xfrm>
            <a:off x="1099128" y="1971446"/>
            <a:ext cx="8127999" cy="334805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9" name="Стрелка вниз 8"/>
          <p:cNvSpPr/>
          <p:nvPr/>
        </p:nvSpPr>
        <p:spPr>
          <a:xfrm rot="19195462">
            <a:off x="1379467" y="2203958"/>
            <a:ext cx="386986" cy="10120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653" y="739699"/>
            <a:ext cx="3193034" cy="2395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трелка вниз 10"/>
          <p:cNvSpPr/>
          <p:nvPr/>
        </p:nvSpPr>
        <p:spPr>
          <a:xfrm rot="2825701">
            <a:off x="10686784" y="773493"/>
            <a:ext cx="358753" cy="61883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544334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267BF1-B643-4EFB-A2C1-E1CF37D8E4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32" y="663389"/>
            <a:ext cx="7374963" cy="5531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416A55-2AE6-4C1D-A8CE-BD1E5A6E2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06" y="242045"/>
            <a:ext cx="3633696" cy="2725272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5B2E3E-A625-490D-8E75-BBC2F139D4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90" t="8501" r="34383" b="51188"/>
          <a:stretch/>
        </p:blipFill>
        <p:spPr>
          <a:xfrm>
            <a:off x="380009" y="3236258"/>
            <a:ext cx="4559465" cy="327212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04174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:\МОИ ДОКУМЕНТЫ\1 окт - 2015\ПТИЦЫ И ЛЭП\ПТИЦЫ И ЛЭП - 4 кв 2015\РГ по СТО\МЗВА\Облегч\DSCF5493 (Copy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247" y="229117"/>
            <a:ext cx="8316416" cy="623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вал 1"/>
          <p:cNvSpPr/>
          <p:nvPr/>
        </p:nvSpPr>
        <p:spPr>
          <a:xfrm rot="1837024">
            <a:off x="4357987" y="2709013"/>
            <a:ext cx="1776249" cy="7643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 rot="1837024">
            <a:off x="7494308" y="2470567"/>
            <a:ext cx="1776249" cy="8003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59810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vedtver.ru/wp-content/uploads/2020/09/596938283ca1dec200f9b9764f8873a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1638" y="138088"/>
            <a:ext cx="5688577" cy="6560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МОИ ДОКУМЕНТЫ\1 окт - 2015\ПТИЦЫ И ЛЭП\ПТИЦЫ И ЛЭП - 4 кв 2015\РГ по СТО\МЗВА\Облегч\DSCF5465 (Copy).JPG"/>
          <p:cNvPicPr>
            <a:picLocks noChangeAspect="1" noChangeArrowheads="1"/>
          </p:cNvPicPr>
          <p:nvPr/>
        </p:nvPicPr>
        <p:blipFill rotWithShape="1">
          <a:blip r:embed="rId4" cstate="screen"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452" y="1854639"/>
            <a:ext cx="5765100" cy="4232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4" descr="D:\МОИ ДОКУМЕНТЫ\1 окт - 2015\ПТИЦЫ И ЛЭП\ПТИЦЫ И ЛЭП - 4 кв 2015\РГ по СТО\МЗВА\Облегч\DSCF1702 (Copy)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538" y="309981"/>
            <a:ext cx="2396268" cy="3089316"/>
          </a:xfrm>
          <a:prstGeom prst="ellipse">
            <a:avLst/>
          </a:prstGeom>
          <a:ln w="6350" cap="rnd">
            <a:solidFill>
              <a:srgbClr val="8A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95676" y="5441165"/>
            <a:ext cx="509426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СОВЕРШЕНСТВОВАНИЕ КОНСТРУКЦИИ УЗП:</a:t>
            </a:r>
          </a:p>
          <a:p>
            <a:r>
              <a:rPr lang="ru-RU" dirty="0"/>
              <a:t>ИСКЛЮЧЕНИЕ поперечных связей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1996966" y="3881729"/>
            <a:ext cx="945840" cy="17867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062013" y="3305485"/>
            <a:ext cx="664099" cy="3521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993294" y="1284270"/>
            <a:ext cx="547216" cy="3424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540510" y="941411"/>
            <a:ext cx="79508" cy="6852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трелка вправо 10"/>
          <p:cNvSpPr/>
          <p:nvPr/>
        </p:nvSpPr>
        <p:spPr>
          <a:xfrm>
            <a:off x="5789297" y="2872059"/>
            <a:ext cx="727295" cy="446691"/>
          </a:xfrm>
          <a:prstGeom prst="rightArrow">
            <a:avLst/>
          </a:prstGeom>
          <a:solidFill>
            <a:srgbClr val="FF0000"/>
          </a:solidFill>
          <a:ln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461FE-883F-49F7-B350-BE90DA1F48CA}"/>
              </a:ext>
            </a:extLst>
          </p:cNvPr>
          <p:cNvSpPr txBox="1"/>
          <p:nvPr/>
        </p:nvSpPr>
        <p:spPr>
          <a:xfrm>
            <a:off x="2957550" y="194763"/>
            <a:ext cx="653544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ПОЛОЖИТЕЛЬНАЯ ПРАВТИКА ПРИВЕДЕНИЯ КОНСТРУКЦИИ ПЗУ</a:t>
            </a:r>
          </a:p>
          <a:p>
            <a:r>
              <a:rPr lang="ru-RU" b="1" dirty="0">
                <a:solidFill>
                  <a:srgbClr val="00B050"/>
                </a:solidFill>
              </a:rPr>
              <a:t>В СООТВЕТСТВИЕ С ТРЕБОВАНИЯМИ СТО ПАО «РОССЕТИ»</a:t>
            </a:r>
          </a:p>
        </p:txBody>
      </p:sp>
    </p:spTree>
    <p:extLst>
      <p:ext uri="{BB962C8B-B14F-4D97-AF65-F5344CB8AC3E}">
        <p14:creationId xmlns:p14="http://schemas.microsoft.com/office/powerpoint/2010/main" val="307549675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zva.ru/images/stories/novosti/op99--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6802" y="1027988"/>
            <a:ext cx="5572563" cy="4581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lep-snab.ru/upload/iblock/409/Ris-1-ZP-AP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4166" y="1027988"/>
            <a:ext cx="5684725" cy="45815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" name="Стрелка вправо 1"/>
          <p:cNvSpPr/>
          <p:nvPr/>
        </p:nvSpPr>
        <p:spPr>
          <a:xfrm>
            <a:off x="5789297" y="2872059"/>
            <a:ext cx="727295" cy="446691"/>
          </a:xfrm>
          <a:prstGeom prst="rightArrow">
            <a:avLst/>
          </a:prstGeom>
          <a:solidFill>
            <a:srgbClr val="FF0000"/>
          </a:solidFill>
          <a:ln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4550980" y="1891862"/>
            <a:ext cx="504497" cy="546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550980" y="2438400"/>
            <a:ext cx="252248" cy="1996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4803228" y="2165131"/>
            <a:ext cx="588579" cy="4729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2133601" y="2312276"/>
            <a:ext cx="399393" cy="2102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734207" y="2060028"/>
            <a:ext cx="441434" cy="4624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238703" y="1807779"/>
            <a:ext cx="294291" cy="525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837795" y="1691153"/>
            <a:ext cx="126122" cy="5633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2490954" y="2196662"/>
            <a:ext cx="472963" cy="1103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957848" y="3069021"/>
            <a:ext cx="530773" cy="1208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7378262" y="2638097"/>
            <a:ext cx="110359" cy="5517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388773" y="2627587"/>
            <a:ext cx="497515" cy="1891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7854757" y="2333296"/>
            <a:ext cx="54278" cy="5307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993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:\СОЮЗ\7 ПТИЦЫ И ЛЭП\ЭКО-НИОКР\2020\ТАТАРСТАН - 2020 (Буинские РЭС)\ОТЧЁТЫ\Фото СИП и УЗД\8 (Copy).JPG"/>
          <p:cNvPicPr/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74" t="5042" r="3363" b="11650"/>
          <a:stretch/>
        </p:blipFill>
        <p:spPr bwMode="auto">
          <a:xfrm>
            <a:off x="544945" y="2974109"/>
            <a:ext cx="4119419" cy="2918692"/>
          </a:xfrm>
          <a:prstGeom prst="ellipse">
            <a:avLst/>
          </a:prstGeom>
          <a:ln w="63500" cap="rnd">
            <a:solidFill>
              <a:srgbClr val="99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73007" y="156565"/>
            <a:ext cx="10943138" cy="11387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Чрезвычайно опасное для птиц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исполнение ВЛЗ 10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кВ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с устройствами защиты от дуги «финского типа» </a:t>
            </a:r>
            <a:r>
              <a:rPr lang="ru-RU" b="1" dirty="0">
                <a:solidFill>
                  <a:srgbClr val="990000"/>
                </a:solidFill>
                <a:latin typeface="Verdana" panose="020B0604030504040204" pitchFamily="34" charset="0"/>
              </a:rPr>
              <a:t>УЗД-1.1, УЗД-1.2, УЗД-1.3</a:t>
            </a:r>
            <a:endParaRPr lang="ru-RU" dirty="0"/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на компактной траверсе ТМ 52</a:t>
            </a:r>
          </a:p>
        </p:txBody>
      </p:sp>
      <p:pic>
        <p:nvPicPr>
          <p:cNvPr id="4098" name="Picture 2" descr="Устройства защиты от дуги УЗД-1.1, УЗД-1.2, УЗД-1.3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0101" y="1139550"/>
            <a:ext cx="4065429" cy="4909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330101" y="6086884"/>
            <a:ext cx="4065429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990000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b="1" dirty="0">
                <a:solidFill>
                  <a:srgbClr val="990000"/>
                </a:solidFill>
                <a:latin typeface="Verdana" panose="020B0604030504040204" pitchFamily="34" charset="0"/>
              </a:rPr>
              <a:t>Устройства защиты от дуги</a:t>
            </a:r>
            <a:endParaRPr lang="ru-RU" dirty="0"/>
          </a:p>
        </p:txBody>
      </p:sp>
      <p:pic>
        <p:nvPicPr>
          <p:cNvPr id="4100" name="Picture 4" descr="https://mzva.ru/images/nov-izdelija/images/uzd-c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1504" y="2365867"/>
            <a:ext cx="1962545" cy="1471909"/>
          </a:xfrm>
          <a:prstGeom prst="ellipse">
            <a:avLst/>
          </a:prstGeom>
          <a:ln w="1905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110" y="1291956"/>
            <a:ext cx="4895581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993300"/>
                </a:solidFill>
              </a:rPr>
              <a:t>Требуется внести уточнение в</a:t>
            </a:r>
            <a:r>
              <a:rPr lang="ru-RU" b="1" dirty="0">
                <a:solidFill>
                  <a:srgbClr val="993300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srgbClr val="9933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п. 4.4.2</a:t>
            </a:r>
            <a:endParaRPr lang="ru-RU" b="1" dirty="0">
              <a:solidFill>
                <a:srgbClr val="993300"/>
              </a:solidFill>
              <a:latin typeface="Arial Narrow" panose="020B0606020202030204" pitchFamily="34" charset="0"/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Положения ПАО «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Россети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»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«О единой технической политике в электросетевом комплексе»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r>
              <a:rPr lang="ru-RU" dirty="0">
                <a:solidFill>
                  <a:srgbClr val="9933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предусмотрев обязательное применение ПЗУ-комплексов</a:t>
            </a:r>
            <a:endParaRPr lang="ru-RU" dirty="0">
              <a:solidFill>
                <a:srgbClr val="993300"/>
              </a:solidFill>
            </a:endParaRPr>
          </a:p>
        </p:txBody>
      </p:sp>
      <p:pic>
        <p:nvPicPr>
          <p:cNvPr id="10" name="Объект 3" descr="https://zaoinsta.ru/images/news/2019/PZU-s-traversoj.png"/>
          <p:cNvPicPr>
            <a:picLocks noGrp="1"/>
          </p:cNvPicPr>
          <p:nvPr>
            <p:ph idx="1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770" y="2578478"/>
            <a:ext cx="2213586" cy="177848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https://practic-novator.ru/wp-content/uploads/2020/01/Snimok-yekrana-2020-01-29-v-01.37.19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022" y="4587194"/>
            <a:ext cx="2506928" cy="134315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175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BF4910-C417-4672-8B1B-5693882E65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9100" b="7309"/>
          <a:stretch/>
        </p:blipFill>
        <p:spPr>
          <a:xfrm>
            <a:off x="6266444" y="3429000"/>
            <a:ext cx="4894833" cy="3127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FF24E0-4B85-42DA-B492-7C8C4806C8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504"/>
          <a:stretch/>
        </p:blipFill>
        <p:spPr>
          <a:xfrm>
            <a:off x="618455" y="301149"/>
            <a:ext cx="5275236" cy="2791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CEB2EF-5FD4-4238-8572-61D530FE3A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146"/>
          <a:stretch/>
        </p:blipFill>
        <p:spPr>
          <a:xfrm>
            <a:off x="618455" y="3429000"/>
            <a:ext cx="5307103" cy="3127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376670-0365-4D6B-8246-6C48E5B970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558"/>
          <a:stretch/>
        </p:blipFill>
        <p:spPr>
          <a:xfrm>
            <a:off x="6266444" y="301149"/>
            <a:ext cx="4894833" cy="2791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D94AFD-687D-44BA-86E8-D3D7E951D978}"/>
              </a:ext>
            </a:extLst>
          </p:cNvPr>
          <p:cNvSpPr txBox="1"/>
          <p:nvPr/>
        </p:nvSpPr>
        <p:spPr>
          <a:xfrm>
            <a:off x="4205420" y="6495557"/>
            <a:ext cx="7521388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u="sng" dirty="0">
                <a:solidFill>
                  <a:srgbClr val="0563C1"/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https://sibirds.ru/v2photo.php?l=ru&amp;s=087100819&amp;n=4&amp;t=96&amp;saut=all&amp;sor=desc&amp;sortby=1&amp;p=1&amp;si=sib#photo</a:t>
            </a:r>
            <a:r>
              <a:rPr lang="ru-RU" sz="1200" dirty="0"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CBD6214D-AE56-430A-84CC-1E698D285E18}"/>
              </a:ext>
            </a:extLst>
          </p:cNvPr>
          <p:cNvSpPr/>
          <p:nvPr/>
        </p:nvSpPr>
        <p:spPr>
          <a:xfrm>
            <a:off x="1934678" y="3647975"/>
            <a:ext cx="3850105" cy="16747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EB545A-0733-4EB3-BB0C-5BDA8CF7089E}"/>
              </a:ext>
            </a:extLst>
          </p:cNvPr>
          <p:cNvSpPr txBox="1"/>
          <p:nvPr/>
        </p:nvSpPr>
        <p:spPr>
          <a:xfrm>
            <a:off x="699192" y="3155867"/>
            <a:ext cx="1038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ПТИЦЕОПАСНОЕ ИСПОЛНЕНИЕ ВЛ 10 КВ С ПРОВОДОМ СИП-3  С УСТРОЙСТВОМ ЗАЩИТЫ ОТ ДУГИ УЗД-1</a:t>
            </a:r>
          </a:p>
        </p:txBody>
      </p:sp>
    </p:spTree>
    <p:extLst>
      <p:ext uri="{BB962C8B-B14F-4D97-AF65-F5344CB8AC3E}">
        <p14:creationId xmlns:p14="http://schemas.microsoft.com/office/powerpoint/2010/main" val="3118647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407" y="2027519"/>
            <a:ext cx="6166584" cy="4407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42473" y="207487"/>
            <a:ext cx="1034151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НАТУРНО-СТЕНДОВЫЕ ИСПЫТАНИЯ ПЗУ «Эко-НИОКР»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на базе Соколиного центра ФГБУ «ВНИИ-Экология» Минприроды РФ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436" y="49978"/>
            <a:ext cx="719179" cy="87226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462121" y="1126346"/>
            <a:ext cx="1054469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РЕКОМЕНДАЦИИ ПО ПРОВЕДЕНИЮ НАТУРНО-СТЕНДОВЫХ </a:t>
            </a:r>
            <a:r>
              <a:rPr lang="ru-RU" sz="1600" b="1" dirty="0">
                <a:effectLst/>
                <a:ea typeface="Calibri" panose="020F0502020204030204" pitchFamily="34" charset="0"/>
              </a:rPr>
              <a:t>ИСПЫТАНИЙ ПТИЦЕЗАЩИТНЫХ УСТРОЙСТВ ДЛЯ ЭЛЕКТРОСЕТЕВЫХ ОБЪЕКТОВ</a:t>
            </a:r>
            <a:endParaRPr lang="ru-RU" sz="1600" dirty="0"/>
          </a:p>
        </p:txBody>
      </p:sp>
      <p:pic>
        <p:nvPicPr>
          <p:cNvPr id="13" name="Picture 3" descr="D:\0 МОИ ДОКУМЕНТЫ\0 - 2017\1 СОЮЗ - 2017\ДОГОВОРЫ - 2017\ВОЛГОГРАДСКАЯ ОБЛАСТЬ\СОПРОВОЖДЕНИЕ ОРЛОВ - 2017\ДИЗАЙН - МАКЕТЫ\Curlew-krug-2 копия_2227x2010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436" y="1108312"/>
            <a:ext cx="774514" cy="71481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259" y="2039936"/>
            <a:ext cx="5018808" cy="43950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3" descr="E:\МОИ ДОКУМЕНТЫ\7 ПТИЦЫ и ЛЭП\12 ЭКО-НИОКР\БУКЛЕТ 2010\Фото к буклету\Логотип В1_2 (копия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436" y="2009189"/>
            <a:ext cx="1709164" cy="391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674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МОИ ДОКУМЕНТЫ\7 ПТИЦЫ и ЛЭП\Птицы и ЛЭП (С 16 НОЯБРЯ 2011 г)\СОПР\ЭКСПРЕТИЗА\АВИС\ФОТО - 2 ЭТАП\2 день\Canon\IMG_6357.JPG"/>
          <p:cNvPicPr/>
          <p:nvPr/>
        </p:nvPicPr>
        <p:blipFill>
          <a:blip r:embed="rId2" cstate="screen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6"/>
          <a:stretch>
            <a:fillRect/>
          </a:stretch>
        </p:blipFill>
        <p:spPr bwMode="auto">
          <a:xfrm>
            <a:off x="5783147" y="1585601"/>
            <a:ext cx="5424295" cy="48807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:\МОИ ДОКУМЕНТЫ\7 ПТИЦЫ и ЛЭП\Птицы и ЛЭП (С 16 НОЯБРЯ 2011 г)\СОПР\ЭКСПРЕТИЗА\АВИС\ФОТО - 2 ЭТАП\3 день\DSCF5937_979x653.jpg"/>
          <p:cNvPicPr/>
          <p:nvPr/>
        </p:nvPicPr>
        <p:blipFill>
          <a:blip r:embed="rId3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46" y="289457"/>
            <a:ext cx="6192688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D:\МОИ ДОКУМЕНТЫ\7 ПТИЦЫ и ЛЭП\Птицы и ЛЭП (С 16 НОЯБРЯ 2011 г)\СОПР\Юбилейная конференция\БУКЛЕТ - ПРЕЗЕНТАЦИЯ\ЕЖИ\ФОТО-кадры из фидео\IMG_2203_1037x155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46" y="3261171"/>
            <a:ext cx="2078360" cy="3116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1062957" y="5121563"/>
            <a:ext cx="1385454" cy="11637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5" descr="D:\МОИ ДОКУМЕНТЫ\7 ПТИЦЫ и ЛЭП\Птицы и ЛЭП (С 16 НОЯБРЯ 2011 г)\СОПР\Юбилейная конференция\БУКЛЕТ - ПРЕЗЕНТАЦИЯ\ЕЖИ\ФОТО-кадры из фидео\IMG_3135_972x1296.jpg"/>
          <p:cNvPicPr>
            <a:picLocks noChangeAspect="1" noChangeArrowheads="1"/>
          </p:cNvPicPr>
          <p:nvPr/>
        </p:nvPicPr>
        <p:blipFill>
          <a:blip r:embed="rId5" cstate="screen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1317" y="3270407"/>
            <a:ext cx="2176279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Овал 10"/>
          <p:cNvSpPr/>
          <p:nvPr/>
        </p:nvSpPr>
        <p:spPr>
          <a:xfrm>
            <a:off x="3769505" y="4638559"/>
            <a:ext cx="1385454" cy="11637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2135417">
            <a:off x="7645613" y="4498047"/>
            <a:ext cx="387928" cy="6723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3" descr="D:\0 МОИ ДОКУМЕНТЫ\0 - 2017\1 СОЮЗ - 2017\ДОГОВОРЫ - 2017\ВОЛГОГРАДСКАЯ ОБЛАСТЬ\СОПРОВОЖДЕНИЕ ОРЛОВ - 2017\ДИЗАЙН - МАКЕТЫ\Curlew-krug-2 копия_2227x2010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8691" y="289457"/>
            <a:ext cx="1137501" cy="104981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Стрелка вниз 14"/>
          <p:cNvSpPr/>
          <p:nvPr/>
        </p:nvSpPr>
        <p:spPr>
          <a:xfrm rot="8386595">
            <a:off x="6107759" y="2409995"/>
            <a:ext cx="387928" cy="6723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262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57" y="1244682"/>
            <a:ext cx="3919491" cy="5539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229791" y="5202275"/>
            <a:ext cx="77362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Динамометр ДМЭП-120-0,5-И-Д электронный кистевой с приспособлением для охвата лапой крупной хищной птицы и для измерения мышечной силы</a:t>
            </a:r>
          </a:p>
          <a:p>
            <a:r>
              <a:rPr lang="ru-RU" dirty="0"/>
              <a:t>сжатия.  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783975" y="1209215"/>
            <a:ext cx="3639436" cy="3874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5957" y="136686"/>
            <a:ext cx="1024056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993300"/>
                </a:solidFill>
              </a:rPr>
              <a:t>РАЗРАБОТКА МЕТОДИКИ НАТУРНО-СТЕНДОВЫХ ИСПЫТАНИЙ ПЗУ </a:t>
            </a:r>
          </a:p>
          <a:p>
            <a:r>
              <a:rPr lang="ru-RU" sz="2800" dirty="0">
                <a:solidFill>
                  <a:srgbClr val="993300"/>
                </a:solidFill>
              </a:rPr>
              <a:t>НА УСТОЙЧИВОСТЬ К БИОПОВРЕЖДЕНИЯМ </a:t>
            </a:r>
          </a:p>
        </p:txBody>
      </p:sp>
    </p:spTree>
    <p:extLst>
      <p:ext uri="{BB962C8B-B14F-4D97-AF65-F5344CB8AC3E}">
        <p14:creationId xmlns:p14="http://schemas.microsoft.com/office/powerpoint/2010/main" val="243555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D:\МОИ ДОКУМЕНТЫ\7 ПТИЦЫ и ЛЭП\Птицы и ЛЭП (С 16 НОЯБРЯ 2011 г)\2014 - Планы\ЭКСПЕДИЦИИ - 2014\7 СТАВРОПОЛЬ - ДАГЕСТАН - КАЛМЫКИЯ\34_3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5215" y="907748"/>
            <a:ext cx="6980109" cy="5869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15544" y="1238553"/>
            <a:ext cx="3808981" cy="656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60"/>
              </a:lnSpc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</a:rPr>
              <a:t>Саратовская область – </a:t>
            </a:r>
          </a:p>
          <a:p>
            <a:pPr>
              <a:lnSpc>
                <a:spcPts val="2160"/>
              </a:lnSpc>
            </a:pPr>
            <a:r>
              <a:rPr lang="ru-RU" u="sng" dirty="0">
                <a:solidFill>
                  <a:srgbClr val="002060"/>
                </a:solidFill>
              </a:rPr>
              <a:t>31 степной орёл и 2 </a:t>
            </a:r>
            <a:r>
              <a:rPr lang="ru-RU" u="sng" dirty="0" err="1">
                <a:solidFill>
                  <a:srgbClr val="002060"/>
                </a:solidFill>
              </a:rPr>
              <a:t>курганника</a:t>
            </a:r>
            <a:r>
              <a:rPr lang="ru-RU" u="sng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583" y="82737"/>
            <a:ext cx="4704093" cy="3093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63" y="3228969"/>
            <a:ext cx="4704093" cy="3441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1283" y="211108"/>
            <a:ext cx="618492" cy="78557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4537" y="4172430"/>
            <a:ext cx="6718726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При проведении орнитологического обследования ЛЭП (ВЛ 10 </a:t>
            </a:r>
            <a:r>
              <a:rPr lang="ru-RU" dirty="0" err="1">
                <a:solidFill>
                  <a:srgbClr val="002060"/>
                </a:solidFill>
              </a:rPr>
              <a:t>кВ</a:t>
            </a:r>
            <a:r>
              <a:rPr lang="ru-RU" dirty="0">
                <a:solidFill>
                  <a:srgbClr val="002060"/>
                </a:solidFill>
              </a:rPr>
              <a:t>) в четырёх степных субъектах РФ были обнаружены останки 594 птиц, относящиеся к 27 видам (8 видов из Красной книги РФ и 2 вида из региональных </a:t>
            </a:r>
            <a:r>
              <a:rPr lang="ru-RU" dirty="0">
                <a:solidFill>
                  <a:srgbClr val="920000"/>
                </a:solidFill>
              </a:rPr>
              <a:t>Красных книг – всего 248 особей</a:t>
            </a:r>
            <a:r>
              <a:rPr lang="ru-RU" dirty="0">
                <a:solidFill>
                  <a:srgbClr val="002060"/>
                </a:solidFill>
              </a:rPr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C3300"/>
                </a:solidFill>
              </a:rPr>
              <a:t>Более половины (55,72%, 331 особь) составили останки хищных птиц, относящиеся к 11 видам.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C3300"/>
                </a:solidFill>
              </a:rPr>
              <a:t>На долю степных орлов приходится 146 особей (24,58%) (1/4 часть всего числа останков).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589" y="1938194"/>
            <a:ext cx="38041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</a:rPr>
              <a:t>Волгоградская область – </a:t>
            </a:r>
          </a:p>
          <a:p>
            <a:r>
              <a:rPr lang="ru-RU" dirty="0">
                <a:solidFill>
                  <a:srgbClr val="002060"/>
                </a:solidFill>
              </a:rPr>
              <a:t>     19 степных </a:t>
            </a:r>
            <a:r>
              <a:rPr lang="ru-RU" u="sng" dirty="0">
                <a:solidFill>
                  <a:srgbClr val="002060"/>
                </a:solidFill>
              </a:rPr>
              <a:t>орлов, 10 </a:t>
            </a:r>
            <a:r>
              <a:rPr lang="ru-RU" u="sng" dirty="0" err="1">
                <a:solidFill>
                  <a:srgbClr val="002060"/>
                </a:solidFill>
              </a:rPr>
              <a:t>курганников</a:t>
            </a:r>
            <a:r>
              <a:rPr lang="ru-RU" u="sng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590" y="2625115"/>
            <a:ext cx="38041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920000"/>
                </a:solidFill>
              </a:rPr>
              <a:t>Астраханская область – </a:t>
            </a:r>
          </a:p>
          <a:p>
            <a:r>
              <a:rPr lang="ru-RU" dirty="0">
                <a:solidFill>
                  <a:srgbClr val="920000"/>
                </a:solidFill>
              </a:rPr>
              <a:t>     86 степных </a:t>
            </a:r>
            <a:r>
              <a:rPr lang="ru-RU" u="sng" dirty="0">
                <a:solidFill>
                  <a:srgbClr val="920000"/>
                </a:solidFill>
              </a:rPr>
              <a:t>орлов, 9 орланов и др.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787" y="3332100"/>
            <a:ext cx="38797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</a:rPr>
              <a:t>Республика Калмыкия – </a:t>
            </a:r>
          </a:p>
          <a:p>
            <a:r>
              <a:rPr lang="ru-RU" u="sng" dirty="0">
                <a:solidFill>
                  <a:srgbClr val="002060"/>
                </a:solidFill>
              </a:rPr>
              <a:t>10 степных орлов, 4 </a:t>
            </a:r>
            <a:r>
              <a:rPr lang="ru-RU" u="sng" dirty="0" err="1">
                <a:solidFill>
                  <a:srgbClr val="002060"/>
                </a:solidFill>
              </a:rPr>
              <a:t>курганника</a:t>
            </a:r>
            <a:r>
              <a:rPr lang="ru-RU" u="sng" dirty="0">
                <a:solidFill>
                  <a:srgbClr val="002060"/>
                </a:solidFill>
              </a:rPr>
              <a:t> и др</a:t>
            </a:r>
            <a:r>
              <a:rPr lang="ru-RU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25" name="Picture 3" descr="D:\0 МОИ ДОКУМЕНТЫ\0 - 2017\1 СОЮЗ - 2017\ДОГОВОРЫ - 2017\ВОЛГОГРАДСКАЯ ОБЛАСТЬ\СОПРОВОЖДЕНИЕ ОРЛОВ - 2017\ДИЗАЙН - МАКЕТЫ\Curlew-krug-2 копия_2227x2010.jpg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40268" y="223066"/>
            <a:ext cx="681239" cy="64524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78087" y="80675"/>
            <a:ext cx="811776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ВЫЯВЛЕНИЕ ОЧАГОВ ГИБЕЛИ РЕДКИХ ПТИЦ НА ЛЭП</a:t>
            </a:r>
          </a:p>
          <a:p>
            <a:r>
              <a:rPr lang="ru-RU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ОЦЕНКА ЭФФЕКТИВНОСТИ ПЗУ (2021-2022, 2024)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9F471B1-36A5-4AC0-942B-A59D3E277823}"/>
              </a:ext>
            </a:extLst>
          </p:cNvPr>
          <p:cNvSpPr/>
          <p:nvPr/>
        </p:nvSpPr>
        <p:spPr>
          <a:xfrm>
            <a:off x="4719316" y="1120588"/>
            <a:ext cx="1297497" cy="29762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2981CED-B9D5-4099-BE16-A8731C3B903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032" y="2242839"/>
            <a:ext cx="2885440" cy="2164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7177443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96423" y="3491349"/>
            <a:ext cx="4572000" cy="15741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759890" y="4258068"/>
            <a:ext cx="2387066" cy="1724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вал 5"/>
          <p:cNvSpPr/>
          <p:nvPr/>
        </p:nvSpPr>
        <p:spPr>
          <a:xfrm rot="5627283">
            <a:off x="3828460" y="4379298"/>
            <a:ext cx="2281188" cy="14822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967186" y="2075375"/>
            <a:ext cx="604731" cy="5961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 rot="17802274" flipH="1">
            <a:off x="5624943" y="5319286"/>
            <a:ext cx="352817" cy="48075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5456" y="373344"/>
            <a:ext cx="9862326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АПЗУ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из стеклопластиковой арматуры с выступающими «иглами» </a:t>
            </a:r>
            <a:r>
              <a:rPr lang="ru-RU" sz="3200" dirty="0" err="1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травмоопасны</a:t>
            </a:r>
            <a:r>
              <a:rPr lang="ru-RU" sz="3200" dirty="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птиц</a:t>
            </a:r>
          </a:p>
        </p:txBody>
      </p:sp>
      <p:pic>
        <p:nvPicPr>
          <p:cNvPr id="13" name="Picture 3" descr="D:\0 МОИ ДОКУМЕНТЫ\0 - 2017\1 СОЮЗ - 2017\ДОГОВОРЫ - 2017\ВОЛГОГРАДСКАЯ ОБЛАСТЬ\СОПРОВОЖДЕНИЕ ОРЛОВ - 2017\ДИЗАЙН - МАКЕТЫ\Curlew-krug-2 копия_2227x2010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9568" y="451918"/>
            <a:ext cx="888427" cy="84148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s://st48.stpulscen.ru/images/product/501/410/195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4242" y="2582619"/>
            <a:ext cx="3937680" cy="31658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img.elec.ru/8UUpfxb7HbpbboTGydrkhujT3M5jXPbVvmS2oabnI14/rs:fit:1200:900/g:sm/plain/i/c5/f5/c5f508852026f4fa04c22be3fc2aac38eb28057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485" y="1992404"/>
            <a:ext cx="3462213" cy="3304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6289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646" y="439013"/>
            <a:ext cx="8429692" cy="6138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4223792" y="3399396"/>
            <a:ext cx="1008112" cy="1008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5720" y="4805686"/>
            <a:ext cx="661161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dirty="0" err="1"/>
              <a:t>Травмоопасные</a:t>
            </a:r>
            <a:r>
              <a:rPr lang="ru-RU" dirty="0"/>
              <a:t> иглы и шипы стекловолоконных элементов АПЗУ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6490" y="776850"/>
            <a:ext cx="783575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АПЗУ из стеклопластиковой арматуры, могут быть </a:t>
            </a:r>
            <a:r>
              <a:rPr lang="ru-RU" sz="2800" dirty="0" err="1">
                <a:solidFill>
                  <a:srgbClr val="C00000"/>
                </a:solidFill>
              </a:rPr>
              <a:t>травмоопасны</a:t>
            </a:r>
            <a:r>
              <a:rPr lang="ru-RU" sz="2800" dirty="0">
                <a:solidFill>
                  <a:srgbClr val="C00000"/>
                </a:solidFill>
              </a:rPr>
              <a:t> для птиц</a:t>
            </a:r>
          </a:p>
        </p:txBody>
      </p:sp>
      <p:sp>
        <p:nvSpPr>
          <p:cNvPr id="13" name="Овал 12"/>
          <p:cNvSpPr/>
          <p:nvPr/>
        </p:nvSpPr>
        <p:spPr>
          <a:xfrm>
            <a:off x="6094155" y="3508370"/>
            <a:ext cx="1747517" cy="7034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190754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1656B5-EFAA-4165-A58A-97CCF5CFDC23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205" y="284795"/>
            <a:ext cx="5521960" cy="1411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074417-F0E9-4F92-877C-4F2E6DF787C4}"/>
              </a:ext>
            </a:extLst>
          </p:cNvPr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584005" y="2147890"/>
            <a:ext cx="5471160" cy="4425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5EC748-0971-42F5-9B0E-AC52EC170AF5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H="1" flipV="1">
            <a:off x="7551886" y="2139584"/>
            <a:ext cx="3825240" cy="50488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907F88-8C2B-4C8D-BA29-C22A5A7A9553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4"/>
          <a:stretch/>
        </p:blipFill>
        <p:spPr bwMode="auto">
          <a:xfrm rot="5400000">
            <a:off x="6780786" y="-516526"/>
            <a:ext cx="3056281" cy="44258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77B62C-E20B-475B-AF68-60A2EF89DF6A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0927" y="281353"/>
            <a:ext cx="767818" cy="95563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430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5319" y="414852"/>
            <a:ext cx="5475410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ИСПЫТАТЕЛЬНЫЕ ПОЛИГОНЫ </a:t>
            </a:r>
          </a:p>
          <a:p>
            <a:r>
              <a:rPr lang="ru-RU" dirty="0">
                <a:solidFill>
                  <a:srgbClr val="002060"/>
                </a:solidFill>
              </a:rPr>
              <a:t>Испытание ПЗУ на действующей ВЛ 10 </a:t>
            </a:r>
            <a:r>
              <a:rPr lang="ru-RU" dirty="0" err="1">
                <a:solidFill>
                  <a:srgbClr val="002060"/>
                </a:solidFill>
              </a:rPr>
              <a:t>кВ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920" y="1650263"/>
            <a:ext cx="5835744" cy="2951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E:\МОИ ДОКУМЕНТЫ\7 ПТИЦЫ и ЛЭП\12 ЭКО-НИОКР\БУКЛЕТ 2010\Фото к буклету\Логотип В1_2 (копия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183" y="2029649"/>
            <a:ext cx="1280772" cy="293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3" descr="D:\0 МОИ ДОКУМЕНТЫ\0 - 2017\1 СОЮЗ - 2017\ДОГОВОРЫ - 2017\ВОЛГОГРАДСКАЯ ОБЛАСТЬ\СОПРОВОЖДЕНИЕ ОРЛОВ - 2017\ДИЗАЙН - МАКЕТЫ\Curlew-krug-2 копия_2227x2010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6930" y="396584"/>
            <a:ext cx="718838" cy="68085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800" y="1539358"/>
            <a:ext cx="3699055" cy="50219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698" y="4050348"/>
            <a:ext cx="2932496" cy="2199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640" y="3715358"/>
            <a:ext cx="2830115" cy="2893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788" y="4817674"/>
            <a:ext cx="2310045" cy="1655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089" y="131388"/>
            <a:ext cx="2940698" cy="3024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43504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7137" y="190347"/>
            <a:ext cx="1124065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2000" dirty="0">
                <a:solidFill>
                  <a:schemeClr val="tx2"/>
                </a:solidFill>
                <a:ea typeface="Arial Unicode MS" panose="020B0604020202020204" pitchFamily="34" charset="-128"/>
                <a:cs typeface="Lucida Sans"/>
              </a:rPr>
              <a:t>ПЗУ типа М: </a:t>
            </a:r>
            <a:r>
              <a:rPr lang="ru-RU" sz="2000" dirty="0" err="1">
                <a:solidFill>
                  <a:schemeClr val="tx2"/>
                </a:solidFill>
                <a:ea typeface="Arial Unicode MS" panose="020B0604020202020204" pitchFamily="34" charset="-128"/>
                <a:cs typeface="Lucida Sans"/>
              </a:rPr>
              <a:t>Птицезащитные</a:t>
            </a:r>
            <a:r>
              <a:rPr lang="ru-RU" sz="2000" dirty="0">
                <a:solidFill>
                  <a:schemeClr val="tx2"/>
                </a:solidFill>
                <a:ea typeface="Arial Unicode MS" panose="020B0604020202020204" pitchFamily="34" charset="-128"/>
                <a:cs typeface="Lucida Sans"/>
              </a:rPr>
              <a:t> устройства, делающие элементы воздушных линий электропередачи и подстанций более заметными для пролетающих птиц.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96" y="1511631"/>
            <a:ext cx="11069395" cy="3528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57" y="1445127"/>
            <a:ext cx="3298575" cy="1830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803" y="3809177"/>
            <a:ext cx="3716369" cy="2461491"/>
          </a:xfrm>
          <a:prstGeom prst="ellipse">
            <a:avLst/>
          </a:prstGeom>
          <a:ln w="635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3" descr="E:\МОИ ДОКУМЕНТЫ\7 ПТИЦЫ и ЛЭП\12 ЭКО-НИОКР\БУКЛЕТ 2010\Фото к буклету\Логотип В1_2 (копия)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4120" y="494566"/>
            <a:ext cx="2015989" cy="461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165244">
            <a:off x="9353609" y="2274098"/>
            <a:ext cx="1835789" cy="27217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293335">
            <a:off x="6727893" y="2733327"/>
            <a:ext cx="2184935" cy="2774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9010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9310" y="629921"/>
            <a:ext cx="3323154" cy="3725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E:\МОИ ДОКУМЕНТЫ\7 ПТИЦЫ и ЛЭП\12 ЭКО-НИОКР\БУКЛЕТ 2010\Фото к буклету\Логотип В1_2 (копия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9337" y="722246"/>
            <a:ext cx="2015989" cy="461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374" y="722246"/>
            <a:ext cx="2975278" cy="4850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0700" y="722246"/>
            <a:ext cx="2948323" cy="4128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6702" r="18592" b="15509"/>
          <a:stretch/>
        </p:blipFill>
        <p:spPr>
          <a:xfrm>
            <a:off x="5934452" y="3923840"/>
            <a:ext cx="3669715" cy="2037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62013" y="6160168"/>
            <a:ext cx="1127571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В МЕСТАХ ГНЕЗДОВАНИЯ КРУПНЫХ ПТИЦ НА ЛЭП И ИНТЕНСИВНОГО ЗАГРЯЗНЕНИЯ ИЗОЛЯЦИИ РЕКОМЕНДУЕТСЯ </a:t>
            </a:r>
          </a:p>
          <a:p>
            <a:r>
              <a:rPr lang="ru-RU" dirty="0"/>
              <a:t>КОМБИНИРОВАННОЕ ПРИМЕНЕНИЕ ПЗУ</a:t>
            </a:r>
          </a:p>
        </p:txBody>
      </p:sp>
    </p:spTree>
    <p:extLst>
      <p:ext uri="{BB962C8B-B14F-4D97-AF65-F5344CB8AC3E}">
        <p14:creationId xmlns:p14="http://schemas.microsoft.com/office/powerpoint/2010/main" val="1806828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30" y="147722"/>
            <a:ext cx="8845154" cy="5868992"/>
          </a:xfrm>
          <a:solidFill>
            <a:srgbClr val="C00000"/>
          </a:solidFill>
        </p:spPr>
      </p:pic>
      <p:sp>
        <p:nvSpPr>
          <p:cNvPr id="5" name="Овал 4"/>
          <p:cNvSpPr/>
          <p:nvPr/>
        </p:nvSpPr>
        <p:spPr>
          <a:xfrm>
            <a:off x="1574203" y="195280"/>
            <a:ext cx="7056784" cy="31754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Молния 5"/>
          <p:cNvSpPr/>
          <p:nvPr/>
        </p:nvSpPr>
        <p:spPr>
          <a:xfrm>
            <a:off x="2010283" y="1325818"/>
            <a:ext cx="914400" cy="914400"/>
          </a:xfrm>
          <a:prstGeom prst="lightningBol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6385" y="6336322"/>
            <a:ext cx="1041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СОВРЕМЕННЫЕ ЛЭП-УБИЙЦЫ ПТИЦ</a:t>
            </a:r>
            <a:r>
              <a:rPr lang="en-US" dirty="0"/>
              <a:t> (</a:t>
            </a:r>
            <a:r>
              <a:rPr lang="ru-RU" dirty="0"/>
              <a:t>ЦИФРОВИЗАЦИЯ ЛЭП, ФОРМИРОВАНИЕ «УМНЫХ» ЭЛЕКТРОСЕТЕЙ</a:t>
            </a:r>
            <a:r>
              <a:rPr lang="en-US" dirty="0"/>
              <a:t>) </a:t>
            </a:r>
            <a:endParaRPr lang="ru-RU" dirty="0"/>
          </a:p>
        </p:txBody>
      </p:sp>
      <p:sp>
        <p:nvSpPr>
          <p:cNvPr id="9" name="Молния 8"/>
          <p:cNvSpPr/>
          <p:nvPr/>
        </p:nvSpPr>
        <p:spPr>
          <a:xfrm>
            <a:off x="6402415" y="1005994"/>
            <a:ext cx="914400" cy="914400"/>
          </a:xfrm>
          <a:prstGeom prst="lightningBol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Молния 9"/>
          <p:cNvSpPr/>
          <p:nvPr/>
        </p:nvSpPr>
        <p:spPr>
          <a:xfrm>
            <a:off x="3349110" y="1341420"/>
            <a:ext cx="914400" cy="914400"/>
          </a:xfrm>
          <a:prstGeom prst="lightningBol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Молния 10"/>
          <p:cNvSpPr/>
          <p:nvPr/>
        </p:nvSpPr>
        <p:spPr>
          <a:xfrm>
            <a:off x="5029995" y="884220"/>
            <a:ext cx="914400" cy="914400"/>
          </a:xfrm>
          <a:prstGeom prst="lightningBol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76" y="5278318"/>
            <a:ext cx="1219152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Сложные ЭСО с неизолированными проводами и контактами, требуют формирования индивидуальных ПЗУ-комплексов с учётом: 1) видового состава птиц, характерных для данной местности.  (4 сезонных аспекта)</a:t>
            </a:r>
          </a:p>
          <a:p>
            <a:r>
              <a:rPr lang="ru-RU" dirty="0"/>
              <a:t>и использования изолент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248" y="2835767"/>
            <a:ext cx="2983512" cy="21822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2855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154DC4-662A-4A12-BBB6-1EE52BB4A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39" y="304963"/>
            <a:ext cx="8600290" cy="6248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0314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9ACB37-4BB1-45A4-9B8B-862EFBB65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74" y="177053"/>
            <a:ext cx="8770620" cy="6371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8553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A90DD5-CE1A-4F87-A423-5199050D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40815" cy="1287829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kern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заседании НТС ПАО «</a:t>
            </a:r>
            <a:r>
              <a:rPr lang="ru-RU" sz="2400" b="1" kern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Россети</a:t>
            </a:r>
            <a:r>
              <a:rPr lang="ru-RU" sz="2400" b="1" kern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2400" b="1" kern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kern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обсудили современные технологии </a:t>
            </a:r>
            <a:r>
              <a:rPr lang="ru-RU" sz="2400" b="1" kern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птицезащиты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9" name="Рисунок 8">
            <a:hlinkClick r:id="rId3"/>
            <a:extLst>
              <a:ext uri="{FF2B5EF4-FFF2-40B4-BE49-F238E27FC236}">
                <a16:creationId xmlns:a16="http://schemas.microsoft.com/office/drawing/2014/main" id="{446F19ED-BC1B-4E1C-B522-A7D5E96D500D}"/>
              </a:ext>
            </a:extLst>
          </p:cNvPr>
          <p:cNvPicPr/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110154"/>
            <a:ext cx="6085840" cy="40595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B7A417-101F-4D90-B78F-4606B62ED99C}"/>
              </a:ext>
            </a:extLst>
          </p:cNvPr>
          <p:cNvSpPr txBox="1"/>
          <p:nvPr/>
        </p:nvSpPr>
        <p:spPr>
          <a:xfrm>
            <a:off x="4783014" y="1477108"/>
            <a:ext cx="7256585" cy="25508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 сентября 2023 г. в Москве состоялось заседание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Секции 1 «</a:t>
            </a:r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Технологии и оборудование линий электропередачи»</a:t>
            </a:r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научно-технического совета ПАО «</a:t>
            </a:r>
            <a:r>
              <a:rPr lang="ru-RU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Россети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которое провел заместитель главного инженера Василий </a:t>
            </a:r>
            <a:r>
              <a:rPr lang="ru-RU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Вычегжанин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Журнал «ЭЛЕКТРОЭНЕРГИЯ. Передача и распределение» подготовил краткий обзор и фоторепортаж с мероприятия.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Андрей Салтыков, вице-президент Союза охраны птиц России - фото">
            <a:extLst>
              <a:ext uri="{FF2B5EF4-FFF2-40B4-BE49-F238E27FC236}">
                <a16:creationId xmlns:a16="http://schemas.microsoft.com/office/drawing/2014/main" id="{C28ADED5-71DC-4AD9-A57C-AD60ED3DEDD2}"/>
              </a:ext>
            </a:extLst>
          </p:cNvPr>
          <p:cNvPicPr/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3477" y="4027999"/>
            <a:ext cx="3126910" cy="212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774C6B-5340-4209-8749-258658306208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4363" y="365125"/>
            <a:ext cx="767818" cy="95563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247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392" y="424760"/>
            <a:ext cx="10515600" cy="867327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>
                <a:solidFill>
                  <a:srgbClr val="920000"/>
                </a:solidFill>
              </a:rPr>
              <a:t>Показатели гибели птиц на ЛЭП в 2021 г.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2252870"/>
              </p:ext>
            </p:extLst>
          </p:nvPr>
        </p:nvGraphicFramePr>
        <p:xfrm>
          <a:off x="362364" y="1292087"/>
          <a:ext cx="10962861" cy="4492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3162" y="255480"/>
            <a:ext cx="832063" cy="95449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757" y="1788611"/>
            <a:ext cx="2730534" cy="2988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32091" y="6047274"/>
            <a:ext cx="11444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920000"/>
                </a:solidFill>
              </a:rPr>
              <a:t>Свыше 40 % (41,75%) от общего числа погибших птиц составили птицы </a:t>
            </a:r>
            <a:r>
              <a:rPr lang="ru-RU" dirty="0" err="1">
                <a:solidFill>
                  <a:srgbClr val="920000"/>
                </a:solidFill>
              </a:rPr>
              <a:t>краснокнижных</a:t>
            </a:r>
            <a:r>
              <a:rPr lang="ru-RU" dirty="0">
                <a:solidFill>
                  <a:srgbClr val="920000"/>
                </a:solidFill>
              </a:rPr>
              <a:t> видов (всего 248 особей)! </a:t>
            </a:r>
          </a:p>
        </p:txBody>
      </p:sp>
      <p:pic>
        <p:nvPicPr>
          <p:cNvPr id="8" name="Picture 3" descr="D:\0 МОИ ДОКУМЕНТЫ\0 - 2017\1 СОЮЗ - 2017\ДОГОВОРЫ - 2017\ВОЛГОГРАДСКАЯ ОБЛАСТЬ\СОПРОВОЖДЕНИЕ ОРЛОВ - 2017\ДИЗАЙН - МАКЕТЫ\Curlew-krug-2 копия_2227x2010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2299" y="1480013"/>
            <a:ext cx="851301" cy="80632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1628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DE4AA42-ADF5-46E7-A355-9E28C334B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238" y="3261818"/>
            <a:ext cx="11850100" cy="316771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800" spc="10" dirty="0">
                <a:solidFill>
                  <a:srgbClr val="99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Требования</a:t>
            </a:r>
            <a:r>
              <a:rPr lang="ru-RU" sz="28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spc="1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предотвращению гибели объектов животного мира при осуществлении производственных процессов, а также при эксплуатации транспортных магистралей, трубопроводов, </a:t>
            </a:r>
            <a:r>
              <a:rPr lang="ru-RU" sz="2800" spc="10" dirty="0">
                <a:solidFill>
                  <a:srgbClr val="99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линий</a:t>
            </a:r>
            <a:r>
              <a:rPr lang="ru-RU" sz="2800" spc="1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spc="1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связи и </a:t>
            </a:r>
            <a:r>
              <a:rPr lang="ru-RU" sz="2800" spc="10" dirty="0">
                <a:solidFill>
                  <a:srgbClr val="99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электропередачи</a:t>
            </a:r>
            <a:r>
              <a:rPr lang="ru-RU" sz="2800" spc="10" dirty="0">
                <a:ea typeface="Calibri" panose="020F0502020204030204" pitchFamily="34" charset="0"/>
                <a:cs typeface="Times New Roman" panose="02020603050405020304" pitchFamily="18" charset="0"/>
              </a:rPr>
              <a:t>. Утв. Пост. Прав. РФ от 13 августа 1996 года N 997. 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       1) изъяты из проекта Перечня НПА, подлежащих отмене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400" i="0" dirty="0">
                <a:solidFill>
                  <a:srgbClr val="4D4D4D"/>
                </a:solidFill>
                <a:effectLst/>
                <a:cs typeface="Times New Roman" panose="02020603050405020304" pitchFamily="18" charset="0"/>
              </a:rPr>
              <a:t>Утвержден перечень актов, избежавших "регуляторной гильотины"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0" indent="0">
              <a:buNone/>
            </a:pPr>
            <a:r>
              <a:rPr lang="ru-RU" sz="2400" dirty="0">
                <a:cs typeface="Times New Roman" panose="02020603050405020304" pitchFamily="18" charset="0"/>
              </a:rPr>
              <a:t>         2) внести изменения в г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лаву 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VII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с учётом современных требований и рекомендаций.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130EA-3006-4B6D-805C-BAD465FEDAAB}"/>
              </a:ext>
            </a:extLst>
          </p:cNvPr>
          <p:cNvSpPr txBox="1"/>
          <p:nvPr/>
        </p:nvSpPr>
        <p:spPr>
          <a:xfrm>
            <a:off x="247237" y="614925"/>
            <a:ext cx="11850101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3200" dirty="0">
                <a:solidFill>
                  <a:srgbClr val="C00000"/>
                </a:solidFill>
                <a:cs typeface="Times New Roman" panose="02020603050405020304" pitchFamily="18" charset="0"/>
              </a:rPr>
              <a:t>Обновить </a:t>
            </a:r>
            <a:r>
              <a:rPr lang="ru-RU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отдельные нормативные акты с учётом : </a:t>
            </a:r>
          </a:p>
          <a:p>
            <a:pPr algn="just"/>
            <a:endParaRPr lang="ru-RU" sz="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Положений ГОСТ Р 70399 – 2022 «Устройства защиты птиц на объектах электроэнергетики. Общие технические условия». Введён в действие с 01 декабря 2022 года;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Рекомендаций, содержащихся в последнем издании «Красной книги Российской Федерации» (2021г.);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Новых конструкторских разработок (ПЗУ-Комплексов и др.) и рекомендаций по их применению. </a:t>
            </a:r>
          </a:p>
          <a:p>
            <a:pPr algn="just"/>
            <a:r>
              <a:rPr 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* см.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публ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.: Салтыков А.В. «О внесении изменений в НПА в области обеспечения орнитологической безопасности электросетевых объектов». – Журн. «Электроэнергия. Передача и распределение», № 3(78, май-июнь 2023. – с. 72-75</a:t>
            </a:r>
          </a:p>
        </p:txBody>
      </p:sp>
    </p:spTree>
    <p:extLst>
      <p:ext uri="{BB962C8B-B14F-4D97-AF65-F5344CB8AC3E}">
        <p14:creationId xmlns:p14="http://schemas.microsoft.com/office/powerpoint/2010/main" val="3688679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0949" y="936010"/>
            <a:ext cx="11850101" cy="49859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Правила устройства электроустановок (ПУЭ 7)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[Глава 2.5. Воздушные линии электропередачи напряжением выше 1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кB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2.5.36]. Утв.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прик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Минэнерго России от 20 мая 2003 г. № 187;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 CYR" panose="02020603050405020304" pitchFamily="18" charset="0"/>
              </a:rPr>
              <a:t>Правила технической эксплуатации электроустановок потребителей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 У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 CYR" panose="02020603050405020304" pitchFamily="18" charset="0"/>
              </a:rPr>
              <a:t>тв.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 CYR" panose="02020603050405020304" pitchFamily="18" charset="0"/>
              </a:rPr>
              <a:t>прик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 CYR" panose="02020603050405020304" pitchFamily="18" charset="0"/>
              </a:rPr>
              <a:t>. Минэнерго РФ от 13 января 2003 года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№ 6;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Правила технической эксплуатации электрических станций и сетей. Утв.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прик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Минэнерго России от 19 июня 2003г. № 229;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Положение ПАО «</a:t>
            </a:r>
            <a:r>
              <a:rPr lang="ru-RU" sz="20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Россети</a:t>
            </a:r>
            <a:r>
              <a:rPr lang="ru-RU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» «О единой технической политике в электросетевом комплексе»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Приложение 1 к решению Совета директоров ПАО «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Россети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» (протокол заседания от 02.04.2022 №450, с изм. по протоколу от 29.04.2022 № 492);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Стандарт организации ПАО «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Россети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» СТО 34.01-2.2-010-2015. </a:t>
            </a:r>
            <a:r>
              <a:rPr lang="ru-RU" b="1" dirty="0" err="1">
                <a:solidFill>
                  <a:srgbClr val="993300"/>
                </a:solidFill>
                <a:latin typeface="Arial Narrow" panose="020B0606020202030204" pitchFamily="34" charset="0"/>
              </a:rPr>
              <a:t>Птицезащитные</a:t>
            </a:r>
            <a:r>
              <a:rPr lang="ru-RU" b="1" dirty="0">
                <a:solidFill>
                  <a:srgbClr val="993300"/>
                </a:solidFill>
                <a:latin typeface="Arial Narrow" panose="020B0606020202030204" pitchFamily="34" charset="0"/>
              </a:rPr>
              <a:t> устройства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для воздушных линий электропередачи и открытых распределительных устройств подстанций. Общие технические требования. Дата введения: 18.08.2015;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Стандарт организации ПАО «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Россети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» СТО 34.01-2.2-011-2015. </a:t>
            </a:r>
            <a:r>
              <a:rPr lang="ru-RU" b="1" dirty="0" err="1">
                <a:solidFill>
                  <a:srgbClr val="993300"/>
                </a:solidFill>
                <a:latin typeface="Arial Narrow" panose="020B0606020202030204" pitchFamily="34" charset="0"/>
              </a:rPr>
              <a:t>Птицезащитные</a:t>
            </a:r>
            <a:r>
              <a:rPr lang="ru-RU" b="1" dirty="0">
                <a:solidFill>
                  <a:srgbClr val="993300"/>
                </a:solidFill>
                <a:latin typeface="Arial Narrow" panose="020B0606020202030204" pitchFamily="34" charset="0"/>
              </a:rPr>
              <a:t> устройства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для воздушных линий электропередачи и открытых распределительных устройств подстанций. Правила приёмки и методы испытаний. Дата введения: 18.08.2015;</a:t>
            </a:r>
          </a:p>
        </p:txBody>
      </p:sp>
    </p:spTree>
    <p:extLst>
      <p:ext uri="{BB962C8B-B14F-4D97-AF65-F5344CB8AC3E}">
        <p14:creationId xmlns:p14="http://schemas.microsoft.com/office/powerpoint/2010/main" val="38166512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3517" y="526800"/>
            <a:ext cx="11789923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 организации ПАО «</a:t>
            </a:r>
            <a:r>
              <a:rPr lang="ru-RU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Россети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СТО 34.01-2.2-012-2016. </a:t>
            </a:r>
            <a:r>
              <a:rPr lang="ru-RU" b="1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Маркеры для воздушных линий электропередачи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открытых распределительных устройств подстанций. Общие технические требования. Дата введения: 01.07.2016;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 организации ПАО «</a:t>
            </a:r>
            <a:r>
              <a:rPr lang="ru-RU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Россети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СТО 34.01-2.2-013-2016. Маркеры для воздушных линий электропередачи и открытых распределительных устройств подстанций. Правила приемки и методы испытаний. Дата введения: 01.07.2016;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 организации ПАО «</a:t>
            </a:r>
            <a:r>
              <a:rPr lang="ru-RU" dirty="0" err="1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Россети</a:t>
            </a: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СТО 34.01-2.2-025-2017. </a:t>
            </a:r>
            <a:r>
              <a:rPr lang="ru-RU" b="1" dirty="0" err="1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Птицезащитные</a:t>
            </a:r>
            <a:r>
              <a:rPr lang="ru-RU" b="1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устройства </a:t>
            </a: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воздушных линий электропередачи и открытых распределительных устройств подстанций. </a:t>
            </a:r>
            <a:r>
              <a:rPr lang="ru-RU" b="1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указания по применению</a:t>
            </a: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Дата введения: 28.07.2017;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9933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Стандарт организации «ПАО </a:t>
            </a:r>
            <a:r>
              <a:rPr lang="ru-RU" dirty="0" err="1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Россети</a:t>
            </a: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СТО 34.01</a:t>
            </a: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NewRomanPSMT"/>
              </a:rPr>
              <a:t>-21.1-001-2017 </a:t>
            </a: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Распределительные электрические сети напряжением 0,4 – 110 </a:t>
            </a:r>
            <a:r>
              <a:rPr lang="ru-RU" dirty="0" err="1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кВ.</a:t>
            </a: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Требования к технологическому проектированию.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 CYR" panose="02020603050405020304" pitchFamily="18" charset="0"/>
              </a:rPr>
              <a:t>Дата введения: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02.08.2017 (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 CYR" panose="02020603050405020304" pitchFamily="18" charset="0"/>
              </a:rPr>
              <a:t>с изменениями от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28.09.2021);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Стандарт организации ОАО «ФСК ЕЭС». СТО 56947007-29.240.55.192-2014.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Нормы технологического проектирования воздушных линий электропередачи напряжением 35 – 750 </a:t>
            </a:r>
            <a:r>
              <a:rPr lang="ru-RU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40385" algn="l"/>
              </a:tabLst>
            </a:pP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Стандарт организации ПАО </a:t>
            </a: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ФСК ЕЭС</a:t>
            </a: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СТО 56947007-29.240.01.218-2016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Экологическая безопасность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электросетевых объектов. Требования при проектировании, сооружении, реконструкции и ликвидации.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Дата введения: 31.03.2016;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Стандарт организации ПАО </a:t>
            </a: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ФСК ЕЭС</a:t>
            </a: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r>
              <a:rPr lang="ru-RU" dirty="0">
                <a:solidFill>
                  <a:srgbClr val="99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 СТО 56947007-29.240.01.219-2016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Экологическая безопасность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электросетевых объектов. Требования при техническом обслуживании и ремонте. Дата введения: 31.03.2016.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40385" algn="l"/>
              </a:tabLst>
            </a:pPr>
            <a:endParaRPr lang="ru-RU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Arial CYR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ru-RU" b="1" dirty="0">
                <a:solidFill>
                  <a:srgbClr val="993300"/>
                </a:solidFill>
              </a:rPr>
              <a:t>СП 76.13330.2016 "Электротехнические устройства" </a:t>
            </a:r>
            <a:r>
              <a:rPr lang="ru-RU" dirty="0">
                <a:solidFill>
                  <a:srgbClr val="002060"/>
                </a:solidFill>
              </a:rPr>
              <a:t>Актуализированная редакция СНиП 3.05.06-85 (утв. приказом Министерства строительства и жилищно-коммунального хозяйства РФ от 16 декабря 2016 г. N 955/</a:t>
            </a:r>
            <a:r>
              <a:rPr lang="ru-RU" dirty="0" err="1">
                <a:solidFill>
                  <a:srgbClr val="002060"/>
                </a:solidFill>
              </a:rPr>
              <a:t>пр</a:t>
            </a:r>
            <a:r>
              <a:rPr lang="ru-RU" dirty="0">
                <a:solidFill>
                  <a:srgbClr val="002060"/>
                </a:solidFill>
              </a:rPr>
              <a:t>).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7286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989" y="190500"/>
            <a:ext cx="10233794" cy="96449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ПТИЦЕЗАЩИТНЫЕ КОМПЛЕКСЫ УПРАВЛЕНИЯ ПОВЕДЕНИЕМ </a:t>
            </a:r>
            <a:br>
              <a:rPr lang="ru-RU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ЛЭП-УЯЗВИМЫХ ПТИЦ – перспективное направление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303" y="1453275"/>
            <a:ext cx="2221030" cy="22930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8821" y="1500767"/>
            <a:ext cx="3115458" cy="2060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D:\0 МОИ ДОКУМЕНТЫ\0 - 2017\1 СОЮЗ - 2017\ДОГОВОРЫ - 2017\ВОЛГОГРАДСКАЯ ОБЛАСТЬ\СОПРОВОЖДЕНИЕ ОРЛОВ - 2017\ДИЗАЙН - МАКЕТЫ\Curlew-krug-2 копия_2227x2010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1893" y="307046"/>
            <a:ext cx="845865" cy="80117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321" y="1439661"/>
            <a:ext cx="2983512" cy="21822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5307" y="1626832"/>
            <a:ext cx="2169518" cy="1807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96886" y="4770515"/>
            <a:ext cx="11437873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Необходимо комбинирование ПЗУ различного назначения с учётом поведенческих реакций птиц применительно к конкретным (типовым) конструкциям опор ЛЭП и оборудования ПС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6952" y="4004090"/>
            <a:ext cx="1155774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Комбинированные комплекты ПЗУ (ПЗУ-комплексы для ЭСО повышенной опасности) для защиты </a:t>
            </a:r>
            <a:r>
              <a:rPr lang="ru-RU" dirty="0" err="1"/>
              <a:t>краснокнижных</a:t>
            </a:r>
            <a:r>
              <a:rPr lang="ru-RU" dirty="0"/>
              <a:t> птиц от поражения электрическим током на ВЛ 10 </a:t>
            </a:r>
            <a:r>
              <a:rPr lang="ru-RU" dirty="0" err="1"/>
              <a:t>кВ</a:t>
            </a:r>
            <a:r>
              <a:rPr lang="ru-RU" dirty="0"/>
              <a:t> и ВЛЗ 10 </a:t>
            </a:r>
            <a:r>
              <a:rPr lang="ru-RU" dirty="0" err="1"/>
              <a:t>кВ</a:t>
            </a:r>
            <a:r>
              <a:rPr lang="ru-RU" dirty="0"/>
              <a:t>, Республика Калмыкия, 2023 г.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0662" y="5797977"/>
            <a:ext cx="10689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993300"/>
                </a:solidFill>
              </a:rPr>
              <a:t>ЗАДАЧА АКТУАЛИЗАЦИИ МЕТОДИКИ ОЦЕНКИ ЭФФЕКТИВНОСТИ ПТИЦЕЗАЩИТНЫХ МЕРОПРИЯТИЙ </a:t>
            </a:r>
          </a:p>
        </p:txBody>
      </p:sp>
    </p:spTree>
    <p:extLst>
      <p:ext uri="{BB962C8B-B14F-4D97-AF65-F5344CB8AC3E}">
        <p14:creationId xmlns:p14="http://schemas.microsoft.com/office/powerpoint/2010/main" val="2174643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916049" y="1140565"/>
            <a:ext cx="4032470" cy="5693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2563" indent="-182563">
              <a:buAutoNum type="arabicPeriod"/>
            </a:pPr>
            <a:r>
              <a:rPr lang="ru-RU" sz="1400" dirty="0"/>
              <a:t>Розовый пеликан </a:t>
            </a:r>
            <a:r>
              <a:rPr lang="en-US" sz="1400" i="1" dirty="0" err="1"/>
              <a:t>Pelecanus</a:t>
            </a:r>
            <a:r>
              <a:rPr lang="en-US" sz="1400" i="1" dirty="0"/>
              <a:t> </a:t>
            </a:r>
            <a:r>
              <a:rPr lang="en-US" sz="1400" i="1" dirty="0" err="1"/>
              <a:t>onocrotalus</a:t>
            </a:r>
            <a:endParaRPr lang="ru-RU" sz="1400" dirty="0"/>
          </a:p>
          <a:p>
            <a:pPr marL="182563" indent="-182563">
              <a:buAutoNum type="arabicPeriod"/>
            </a:pPr>
            <a:r>
              <a:rPr lang="ru-RU" sz="1400" dirty="0"/>
              <a:t>Кудрявый пеликан </a:t>
            </a:r>
            <a:r>
              <a:rPr lang="en-US" sz="1400" i="1" dirty="0" err="1"/>
              <a:t>Pelecanus</a:t>
            </a:r>
            <a:r>
              <a:rPr lang="en-US" sz="1400" i="1" dirty="0"/>
              <a:t> </a:t>
            </a:r>
            <a:r>
              <a:rPr lang="en-US" sz="1400" i="1" dirty="0" err="1"/>
              <a:t>crispus</a:t>
            </a:r>
            <a:endParaRPr lang="ru-RU" sz="1400" dirty="0"/>
          </a:p>
          <a:p>
            <a:pPr marL="182563" indent="-182563">
              <a:buAutoNum type="arabicPeriod"/>
            </a:pPr>
            <a:r>
              <a:rPr lang="ru-RU" sz="1400" dirty="0"/>
              <a:t>Дальневосточный аист </a:t>
            </a:r>
            <a:r>
              <a:rPr lang="ru-RU" sz="1400" i="1" dirty="0"/>
              <a:t>Ciconia </a:t>
            </a:r>
            <a:r>
              <a:rPr lang="ru-RU" sz="1400" i="1" dirty="0" err="1"/>
              <a:t>boyciana</a:t>
            </a:r>
            <a:r>
              <a:rPr lang="ru-RU" sz="1400" dirty="0"/>
              <a:t> </a:t>
            </a:r>
          </a:p>
          <a:p>
            <a:pPr marL="182563" indent="-182563">
              <a:buAutoNum type="arabicPeriod"/>
            </a:pPr>
            <a:r>
              <a:rPr lang="ru-RU" sz="1400" dirty="0"/>
              <a:t>Чёрный аист </a:t>
            </a:r>
            <a:r>
              <a:rPr lang="ru-RU" sz="1400" i="1" dirty="0"/>
              <a:t>Ciconia </a:t>
            </a:r>
            <a:r>
              <a:rPr lang="en-US" sz="1400" i="1" dirty="0" err="1"/>
              <a:t>nigra</a:t>
            </a:r>
            <a:endParaRPr lang="ru-RU" sz="1400" dirty="0"/>
          </a:p>
          <a:p>
            <a:pPr marL="0" indent="0">
              <a:buAutoNum type="arabicPeriod"/>
            </a:pPr>
            <a:r>
              <a:rPr lang="ru-RU" sz="1400" dirty="0">
                <a:solidFill>
                  <a:srgbClr val="993300"/>
                </a:solidFill>
              </a:rPr>
              <a:t>Скопа </a:t>
            </a:r>
            <a:r>
              <a:rPr lang="ru-RU" sz="1400" i="1" dirty="0" err="1">
                <a:solidFill>
                  <a:srgbClr val="993300"/>
                </a:solidFill>
              </a:rPr>
              <a:t>Pandion</a:t>
            </a:r>
            <a:r>
              <a:rPr lang="ru-RU" sz="1400" i="1" dirty="0">
                <a:solidFill>
                  <a:srgbClr val="993300"/>
                </a:solidFill>
              </a:rPr>
              <a:t> </a:t>
            </a:r>
            <a:r>
              <a:rPr lang="ru-RU" sz="1400" i="1" dirty="0" err="1">
                <a:solidFill>
                  <a:srgbClr val="993300"/>
                </a:solidFill>
              </a:rPr>
              <a:t>haliaetus</a:t>
            </a:r>
            <a:r>
              <a:rPr lang="ru-RU" sz="1400" dirty="0">
                <a:solidFill>
                  <a:srgbClr val="993300"/>
                </a:solidFill>
              </a:rPr>
              <a:t> </a:t>
            </a:r>
          </a:p>
          <a:p>
            <a:pPr marL="0" indent="0">
              <a:buAutoNum type="arabicPeriod"/>
            </a:pPr>
            <a:r>
              <a:rPr lang="ru-RU" sz="1400" dirty="0">
                <a:solidFill>
                  <a:srgbClr val="993300"/>
                </a:solidFill>
              </a:rPr>
              <a:t> Европейский </a:t>
            </a:r>
            <a:r>
              <a:rPr lang="ru-RU" sz="1400" dirty="0" err="1">
                <a:solidFill>
                  <a:srgbClr val="993300"/>
                </a:solidFill>
              </a:rPr>
              <a:t>тювик</a:t>
            </a:r>
            <a:r>
              <a:rPr lang="ru-RU" sz="1400" dirty="0">
                <a:solidFill>
                  <a:srgbClr val="993300"/>
                </a:solidFill>
              </a:rPr>
              <a:t> </a:t>
            </a:r>
            <a:r>
              <a:rPr lang="en-US" sz="1400" i="1" dirty="0">
                <a:solidFill>
                  <a:srgbClr val="993300"/>
                </a:solidFill>
              </a:rPr>
              <a:t>Accipiter </a:t>
            </a:r>
            <a:r>
              <a:rPr lang="en-US" sz="1400" i="1" dirty="0" err="1">
                <a:solidFill>
                  <a:srgbClr val="993300"/>
                </a:solidFill>
              </a:rPr>
              <a:t>brevipes</a:t>
            </a:r>
            <a:endParaRPr lang="ru-RU" sz="1400" i="1" dirty="0">
              <a:solidFill>
                <a:srgbClr val="993300"/>
              </a:solidFill>
            </a:endParaRPr>
          </a:p>
          <a:p>
            <a:pPr marL="0" indent="0">
              <a:buAutoNum type="arabicPeriod"/>
            </a:pPr>
            <a:r>
              <a:rPr lang="ru-RU" sz="1400" i="1" dirty="0">
                <a:solidFill>
                  <a:srgbClr val="993300"/>
                </a:solidFill>
              </a:rPr>
              <a:t> </a:t>
            </a:r>
            <a:r>
              <a:rPr lang="ru-RU" sz="1400" b="1" u="sng" dirty="0">
                <a:solidFill>
                  <a:srgbClr val="993300"/>
                </a:solidFill>
              </a:rPr>
              <a:t>Курганник </a:t>
            </a:r>
            <a:r>
              <a:rPr lang="ru-RU" sz="1400" b="1" i="1" u="sng" dirty="0" err="1">
                <a:solidFill>
                  <a:srgbClr val="993300"/>
                </a:solidFill>
              </a:rPr>
              <a:t>Buteo</a:t>
            </a:r>
            <a:r>
              <a:rPr lang="ru-RU" sz="1400" b="1" i="1" u="sng" dirty="0">
                <a:solidFill>
                  <a:srgbClr val="993300"/>
                </a:solidFill>
              </a:rPr>
              <a:t> </a:t>
            </a:r>
            <a:r>
              <a:rPr lang="ru-RU" sz="1400" b="1" i="1" u="sng" dirty="0" err="1">
                <a:solidFill>
                  <a:srgbClr val="993300"/>
                </a:solidFill>
              </a:rPr>
              <a:t>rnfinus</a:t>
            </a:r>
            <a:r>
              <a:rPr lang="ru-RU" sz="1400" b="1" u="sng" dirty="0">
                <a:solidFill>
                  <a:srgbClr val="993300"/>
                </a:solidFill>
              </a:rPr>
              <a:t> </a:t>
            </a:r>
            <a:r>
              <a:rPr lang="ru-RU" sz="1400" b="1" dirty="0">
                <a:solidFill>
                  <a:srgbClr val="993300"/>
                </a:solidFill>
              </a:rPr>
              <a:t>*</a:t>
            </a:r>
          </a:p>
          <a:p>
            <a:pPr marL="0" indent="0">
              <a:buAutoNum type="arabicPeriod"/>
            </a:pPr>
            <a:r>
              <a:rPr lang="ru-RU" sz="1400" dirty="0">
                <a:solidFill>
                  <a:srgbClr val="993300"/>
                </a:solidFill>
              </a:rPr>
              <a:t> Змееяд </a:t>
            </a:r>
            <a:r>
              <a:rPr lang="en-US" sz="1400" i="1" dirty="0" err="1">
                <a:solidFill>
                  <a:srgbClr val="993300"/>
                </a:solidFill>
              </a:rPr>
              <a:t>Circaetus</a:t>
            </a:r>
            <a:r>
              <a:rPr lang="en-US" sz="1400" i="1" dirty="0">
                <a:solidFill>
                  <a:srgbClr val="993300"/>
                </a:solidFill>
              </a:rPr>
              <a:t> </a:t>
            </a:r>
            <a:r>
              <a:rPr lang="en-US" sz="1400" i="1" dirty="0" err="1">
                <a:solidFill>
                  <a:srgbClr val="993300"/>
                </a:solidFill>
              </a:rPr>
              <a:t>gallicus</a:t>
            </a:r>
            <a:r>
              <a:rPr lang="ru-RU" sz="1400" i="1" dirty="0">
                <a:solidFill>
                  <a:srgbClr val="993300"/>
                </a:solidFill>
              </a:rPr>
              <a:t> </a:t>
            </a:r>
          </a:p>
          <a:p>
            <a:pPr marL="0" indent="0">
              <a:buAutoNum type="arabicPeriod"/>
            </a:pPr>
            <a:r>
              <a:rPr lang="ru-RU" sz="1400" i="1" dirty="0">
                <a:solidFill>
                  <a:srgbClr val="993300"/>
                </a:solidFill>
              </a:rPr>
              <a:t> </a:t>
            </a:r>
            <a:r>
              <a:rPr lang="ru-RU" sz="1400" b="1" u="sng" dirty="0">
                <a:solidFill>
                  <a:srgbClr val="993300"/>
                </a:solidFill>
              </a:rPr>
              <a:t>Степной орёл </a:t>
            </a:r>
            <a:r>
              <a:rPr lang="en-US" sz="1400" b="1" i="1" u="sng" dirty="0">
                <a:solidFill>
                  <a:srgbClr val="993300"/>
                </a:solidFill>
              </a:rPr>
              <a:t>Aquila </a:t>
            </a:r>
            <a:r>
              <a:rPr lang="en-US" sz="1400" b="1" i="1" u="sng" dirty="0" err="1">
                <a:solidFill>
                  <a:srgbClr val="993300"/>
                </a:solidFill>
              </a:rPr>
              <a:t>nipalensis</a:t>
            </a:r>
            <a:r>
              <a:rPr lang="ru-RU" sz="1400" b="1" i="1" u="sng" dirty="0">
                <a:solidFill>
                  <a:srgbClr val="993300"/>
                </a:solidFill>
              </a:rPr>
              <a:t> </a:t>
            </a:r>
          </a:p>
          <a:p>
            <a:pPr marL="0" indent="0">
              <a:buAutoNum type="arabicPeriod"/>
            </a:pPr>
            <a:r>
              <a:rPr lang="ru-RU" sz="1400" i="1" dirty="0">
                <a:solidFill>
                  <a:srgbClr val="993300"/>
                </a:solidFill>
              </a:rPr>
              <a:t> </a:t>
            </a:r>
            <a:r>
              <a:rPr lang="ru-RU" sz="1400" dirty="0">
                <a:solidFill>
                  <a:srgbClr val="993300"/>
                </a:solidFill>
              </a:rPr>
              <a:t>Орёл</a:t>
            </a:r>
            <a:r>
              <a:rPr lang="en-US" sz="1400" dirty="0">
                <a:solidFill>
                  <a:srgbClr val="993300"/>
                </a:solidFill>
              </a:rPr>
              <a:t>-</a:t>
            </a:r>
            <a:r>
              <a:rPr lang="ru-RU" sz="1400" dirty="0">
                <a:solidFill>
                  <a:srgbClr val="993300"/>
                </a:solidFill>
              </a:rPr>
              <a:t>могильник </a:t>
            </a:r>
            <a:r>
              <a:rPr lang="en-US" sz="1400" i="1" dirty="0">
                <a:solidFill>
                  <a:srgbClr val="993300"/>
                </a:solidFill>
              </a:rPr>
              <a:t>Aquila </a:t>
            </a:r>
            <a:r>
              <a:rPr lang="en-US" sz="1400" i="1" dirty="0" err="1">
                <a:solidFill>
                  <a:srgbClr val="993300"/>
                </a:solidFill>
              </a:rPr>
              <a:t>heliaca</a:t>
            </a:r>
            <a:r>
              <a:rPr lang="ru-RU" sz="1400" i="1" dirty="0">
                <a:solidFill>
                  <a:srgbClr val="993300"/>
                </a:solidFill>
              </a:rPr>
              <a:t> </a:t>
            </a:r>
          </a:p>
          <a:p>
            <a:pPr marL="0" indent="0">
              <a:buAutoNum type="arabicPeriod"/>
            </a:pPr>
            <a:r>
              <a:rPr lang="ru-RU" sz="1400" i="1" dirty="0">
                <a:solidFill>
                  <a:srgbClr val="993300"/>
                </a:solidFill>
              </a:rPr>
              <a:t> </a:t>
            </a:r>
            <a:r>
              <a:rPr lang="ru-RU" sz="1400" dirty="0">
                <a:solidFill>
                  <a:srgbClr val="993300"/>
                </a:solidFill>
              </a:rPr>
              <a:t>Беркут </a:t>
            </a:r>
            <a:r>
              <a:rPr lang="en-US" sz="1400" i="1" dirty="0">
                <a:solidFill>
                  <a:srgbClr val="993300"/>
                </a:solidFill>
              </a:rPr>
              <a:t>Aquila </a:t>
            </a:r>
            <a:r>
              <a:rPr lang="en-US" sz="1400" i="1" dirty="0" err="1">
                <a:solidFill>
                  <a:srgbClr val="993300"/>
                </a:solidFill>
              </a:rPr>
              <a:t>chrysaetos</a:t>
            </a:r>
            <a:r>
              <a:rPr lang="en-US" sz="1400" dirty="0">
                <a:solidFill>
                  <a:srgbClr val="993300"/>
                </a:solidFill>
              </a:rPr>
              <a:t> </a:t>
            </a:r>
            <a:endParaRPr lang="ru-RU" sz="1400" dirty="0">
              <a:solidFill>
                <a:srgbClr val="993300"/>
              </a:solidFill>
            </a:endParaRPr>
          </a:p>
          <a:p>
            <a:pPr marL="0" indent="0">
              <a:buAutoNum type="arabicPeriod"/>
            </a:pPr>
            <a:r>
              <a:rPr lang="ru-RU" sz="1400" dirty="0">
                <a:solidFill>
                  <a:srgbClr val="993300"/>
                </a:solidFill>
              </a:rPr>
              <a:t> Орлан</a:t>
            </a:r>
            <a:r>
              <a:rPr lang="en-US" sz="1400" dirty="0">
                <a:solidFill>
                  <a:srgbClr val="993300"/>
                </a:solidFill>
              </a:rPr>
              <a:t>-</a:t>
            </a:r>
            <a:r>
              <a:rPr lang="ru-RU" sz="1400" dirty="0">
                <a:solidFill>
                  <a:srgbClr val="993300"/>
                </a:solidFill>
              </a:rPr>
              <a:t>долгохвост </a:t>
            </a:r>
            <a:r>
              <a:rPr lang="en-US" sz="1400" i="1" dirty="0" err="1">
                <a:solidFill>
                  <a:srgbClr val="993300"/>
                </a:solidFill>
              </a:rPr>
              <a:t>Haliaeetus</a:t>
            </a:r>
            <a:r>
              <a:rPr lang="en-US" sz="1400" i="1" dirty="0">
                <a:solidFill>
                  <a:srgbClr val="993300"/>
                </a:solidFill>
              </a:rPr>
              <a:t> </a:t>
            </a:r>
            <a:r>
              <a:rPr lang="en-US" sz="1400" i="1" dirty="0" err="1">
                <a:solidFill>
                  <a:srgbClr val="993300"/>
                </a:solidFill>
              </a:rPr>
              <a:t>leucoryphus</a:t>
            </a:r>
            <a:endParaRPr lang="ru-RU" sz="1400" i="1" dirty="0">
              <a:solidFill>
                <a:srgbClr val="993300"/>
              </a:solidFill>
            </a:endParaRPr>
          </a:p>
          <a:p>
            <a:pPr marL="0" indent="0">
              <a:buAutoNum type="arabicPeriod"/>
            </a:pPr>
            <a:r>
              <a:rPr lang="ru-RU" sz="1400" dirty="0">
                <a:solidFill>
                  <a:srgbClr val="993300"/>
                </a:solidFill>
              </a:rPr>
              <a:t> Орлан</a:t>
            </a:r>
            <a:r>
              <a:rPr lang="en-US" sz="1400" dirty="0">
                <a:solidFill>
                  <a:srgbClr val="993300"/>
                </a:solidFill>
              </a:rPr>
              <a:t>-</a:t>
            </a:r>
            <a:r>
              <a:rPr lang="ru-RU" sz="1400" dirty="0">
                <a:solidFill>
                  <a:srgbClr val="993300"/>
                </a:solidFill>
              </a:rPr>
              <a:t>белохвост </a:t>
            </a:r>
            <a:r>
              <a:rPr lang="en-US" sz="1400" i="1" dirty="0" err="1">
                <a:solidFill>
                  <a:srgbClr val="993300"/>
                </a:solidFill>
              </a:rPr>
              <a:t>Haliaeetus</a:t>
            </a:r>
            <a:r>
              <a:rPr lang="en-US" sz="1400" i="1" dirty="0">
                <a:solidFill>
                  <a:srgbClr val="993300"/>
                </a:solidFill>
              </a:rPr>
              <a:t> </a:t>
            </a:r>
            <a:r>
              <a:rPr lang="en-US" sz="1400" i="1" dirty="0" err="1">
                <a:solidFill>
                  <a:srgbClr val="993300"/>
                </a:solidFill>
              </a:rPr>
              <a:t>albicilla</a:t>
            </a:r>
            <a:r>
              <a:rPr lang="en-US" sz="1400" dirty="0">
                <a:solidFill>
                  <a:srgbClr val="993300"/>
                </a:solidFill>
              </a:rPr>
              <a:t> </a:t>
            </a:r>
            <a:r>
              <a:rPr lang="ru-RU" sz="1400" dirty="0">
                <a:solidFill>
                  <a:srgbClr val="993300"/>
                </a:solidFill>
              </a:rPr>
              <a:t> </a:t>
            </a:r>
          </a:p>
          <a:p>
            <a:pPr marL="0" indent="0">
              <a:buAutoNum type="arabicPeriod"/>
            </a:pPr>
            <a:r>
              <a:rPr lang="ru-RU" sz="1400" dirty="0">
                <a:solidFill>
                  <a:srgbClr val="993300"/>
                </a:solidFill>
              </a:rPr>
              <a:t> </a:t>
            </a:r>
            <a:r>
              <a:rPr lang="ru-RU" sz="1400" dirty="0" err="1">
                <a:solidFill>
                  <a:srgbClr val="993300"/>
                </a:solidFill>
              </a:rPr>
              <a:t>Белоплечий</a:t>
            </a:r>
            <a:r>
              <a:rPr lang="ru-RU" sz="1400" dirty="0">
                <a:solidFill>
                  <a:srgbClr val="993300"/>
                </a:solidFill>
              </a:rPr>
              <a:t> орлан </a:t>
            </a:r>
            <a:r>
              <a:rPr lang="en-US" sz="1400" i="1" dirty="0" err="1">
                <a:solidFill>
                  <a:srgbClr val="993300"/>
                </a:solidFill>
              </a:rPr>
              <a:t>Haliaeetus</a:t>
            </a:r>
            <a:r>
              <a:rPr lang="en-US" sz="1400" i="1" dirty="0">
                <a:solidFill>
                  <a:srgbClr val="993300"/>
                </a:solidFill>
              </a:rPr>
              <a:t> </a:t>
            </a:r>
            <a:r>
              <a:rPr lang="en-US" sz="1400" i="1" dirty="0" err="1">
                <a:solidFill>
                  <a:srgbClr val="993300"/>
                </a:solidFill>
              </a:rPr>
              <a:t>pelagicus</a:t>
            </a:r>
            <a:r>
              <a:rPr lang="ru-RU" sz="1400" i="1" dirty="0">
                <a:solidFill>
                  <a:srgbClr val="993300"/>
                </a:solidFill>
              </a:rPr>
              <a:t> </a:t>
            </a:r>
          </a:p>
          <a:p>
            <a:pPr marL="0" indent="0">
              <a:buAutoNum type="arabicPeriod"/>
            </a:pPr>
            <a:r>
              <a:rPr lang="ru-RU" sz="1400" dirty="0">
                <a:solidFill>
                  <a:srgbClr val="993300"/>
                </a:solidFill>
              </a:rPr>
              <a:t> Чёрный гриф </a:t>
            </a:r>
            <a:r>
              <a:rPr lang="en-US" sz="1400" i="1" dirty="0" err="1">
                <a:solidFill>
                  <a:srgbClr val="993300"/>
                </a:solidFill>
              </a:rPr>
              <a:t>Aegypius</a:t>
            </a:r>
            <a:r>
              <a:rPr lang="en-US" sz="1400" i="1" dirty="0">
                <a:solidFill>
                  <a:srgbClr val="993300"/>
                </a:solidFill>
              </a:rPr>
              <a:t> </a:t>
            </a:r>
            <a:r>
              <a:rPr lang="en-US" sz="1400" i="1" dirty="0" err="1">
                <a:solidFill>
                  <a:srgbClr val="993300"/>
                </a:solidFill>
              </a:rPr>
              <a:t>monachus</a:t>
            </a:r>
            <a:r>
              <a:rPr lang="en-US" sz="1400" dirty="0">
                <a:solidFill>
                  <a:srgbClr val="993300"/>
                </a:solidFill>
              </a:rPr>
              <a:t> </a:t>
            </a:r>
            <a:endParaRPr lang="ru-RU" sz="1400" dirty="0">
              <a:solidFill>
                <a:srgbClr val="993300"/>
              </a:solidFill>
            </a:endParaRPr>
          </a:p>
          <a:p>
            <a:pPr marL="0" indent="0">
              <a:buAutoNum type="arabicPeriod"/>
            </a:pPr>
            <a:r>
              <a:rPr lang="ru-RU" sz="1400" dirty="0">
                <a:solidFill>
                  <a:srgbClr val="993300"/>
                </a:solidFill>
              </a:rPr>
              <a:t> Белоголовый сип </a:t>
            </a:r>
            <a:r>
              <a:rPr lang="en-US" sz="1400" i="1" dirty="0">
                <a:solidFill>
                  <a:srgbClr val="993300"/>
                </a:solidFill>
              </a:rPr>
              <a:t>Gyps </a:t>
            </a:r>
            <a:r>
              <a:rPr lang="en-US" sz="1400" i="1" dirty="0" err="1">
                <a:solidFill>
                  <a:srgbClr val="993300"/>
                </a:solidFill>
              </a:rPr>
              <a:t>fulvus</a:t>
            </a:r>
            <a:r>
              <a:rPr lang="ru-RU" sz="1400" i="1" dirty="0">
                <a:solidFill>
                  <a:srgbClr val="993300"/>
                </a:solidFill>
              </a:rPr>
              <a:t> </a:t>
            </a:r>
          </a:p>
          <a:p>
            <a:pPr marL="0" indent="0">
              <a:buAutoNum type="arabicPeriod"/>
            </a:pPr>
            <a:r>
              <a:rPr lang="ru-RU" sz="1400" dirty="0">
                <a:solidFill>
                  <a:srgbClr val="993300"/>
                </a:solidFill>
              </a:rPr>
              <a:t> Кречет </a:t>
            </a:r>
            <a:r>
              <a:rPr lang="en-US" sz="1400" i="1" dirty="0">
                <a:solidFill>
                  <a:srgbClr val="993300"/>
                </a:solidFill>
              </a:rPr>
              <a:t>Falco </a:t>
            </a:r>
            <a:r>
              <a:rPr lang="en-US" sz="1400" i="1" dirty="0" err="1">
                <a:solidFill>
                  <a:srgbClr val="993300"/>
                </a:solidFill>
              </a:rPr>
              <a:t>rusticolus</a:t>
            </a:r>
            <a:endParaRPr lang="ru-RU" sz="1400" dirty="0">
              <a:solidFill>
                <a:srgbClr val="993300"/>
              </a:solidFill>
            </a:endParaRPr>
          </a:p>
          <a:p>
            <a:pPr marL="0" indent="0">
              <a:buAutoNum type="arabicPeriod"/>
            </a:pPr>
            <a:r>
              <a:rPr lang="ru-RU" sz="1400" dirty="0">
                <a:solidFill>
                  <a:srgbClr val="993300"/>
                </a:solidFill>
              </a:rPr>
              <a:t> </a:t>
            </a:r>
            <a:r>
              <a:rPr lang="ru-RU" sz="1400" b="1" u="sng" dirty="0" err="1">
                <a:solidFill>
                  <a:srgbClr val="993300"/>
                </a:solidFill>
              </a:rPr>
              <a:t>Балобан</a:t>
            </a:r>
            <a:r>
              <a:rPr lang="ru-RU" sz="1400" b="1" u="sng" dirty="0">
                <a:solidFill>
                  <a:srgbClr val="993300"/>
                </a:solidFill>
              </a:rPr>
              <a:t> </a:t>
            </a:r>
            <a:r>
              <a:rPr lang="en-US" sz="1400" b="1" i="1" u="sng" dirty="0">
                <a:solidFill>
                  <a:srgbClr val="993300"/>
                </a:solidFill>
              </a:rPr>
              <a:t>Falco </a:t>
            </a:r>
            <a:r>
              <a:rPr lang="en-US" sz="1400" b="1" i="1" u="sng" dirty="0" err="1">
                <a:solidFill>
                  <a:srgbClr val="993300"/>
                </a:solidFill>
              </a:rPr>
              <a:t>cherrug</a:t>
            </a:r>
            <a:r>
              <a:rPr lang="en-US" sz="1400" b="1" u="sng" dirty="0">
                <a:solidFill>
                  <a:srgbClr val="993300"/>
                </a:solidFill>
              </a:rPr>
              <a:t> </a:t>
            </a:r>
            <a:endParaRPr lang="ru-RU" sz="1400" b="1" u="sng" dirty="0">
              <a:solidFill>
                <a:srgbClr val="993300"/>
              </a:solidFill>
            </a:endParaRPr>
          </a:p>
          <a:p>
            <a:pPr marL="0" indent="0">
              <a:buAutoNum type="arabicPeriod"/>
            </a:pPr>
            <a:r>
              <a:rPr lang="ru-RU" sz="1400" dirty="0">
                <a:solidFill>
                  <a:srgbClr val="993300"/>
                </a:solidFill>
              </a:rPr>
              <a:t> Сапсан </a:t>
            </a:r>
            <a:r>
              <a:rPr lang="en-US" sz="1400" i="1" dirty="0">
                <a:solidFill>
                  <a:srgbClr val="993300"/>
                </a:solidFill>
              </a:rPr>
              <a:t>Falco </a:t>
            </a:r>
            <a:r>
              <a:rPr lang="en-US" sz="1400" i="1" dirty="0" err="1">
                <a:solidFill>
                  <a:srgbClr val="993300"/>
                </a:solidFill>
              </a:rPr>
              <a:t>peregrinus</a:t>
            </a:r>
            <a:r>
              <a:rPr lang="en-US" sz="1400" dirty="0">
                <a:solidFill>
                  <a:srgbClr val="993300"/>
                </a:solidFill>
              </a:rPr>
              <a:t> </a:t>
            </a:r>
            <a:endParaRPr lang="ru-RU" sz="1400" dirty="0">
              <a:solidFill>
                <a:srgbClr val="993300"/>
              </a:solidFill>
            </a:endParaRPr>
          </a:p>
          <a:p>
            <a:pPr marL="0" indent="0">
              <a:buAutoNum type="arabicPeriod"/>
            </a:pPr>
            <a:r>
              <a:rPr lang="ru-RU" sz="1400" dirty="0">
                <a:solidFill>
                  <a:srgbClr val="993300"/>
                </a:solidFill>
              </a:rPr>
              <a:t> Кобчик </a:t>
            </a:r>
            <a:r>
              <a:rPr lang="ru-RU" sz="1400" i="1" dirty="0" err="1">
                <a:solidFill>
                  <a:srgbClr val="993300"/>
                </a:solidFill>
              </a:rPr>
              <a:t>Falco</a:t>
            </a:r>
            <a:r>
              <a:rPr lang="ru-RU" sz="1400" i="1" dirty="0">
                <a:solidFill>
                  <a:srgbClr val="993300"/>
                </a:solidFill>
              </a:rPr>
              <a:t> </a:t>
            </a:r>
            <a:r>
              <a:rPr lang="ru-RU" sz="1400" i="1" dirty="0" err="1">
                <a:solidFill>
                  <a:srgbClr val="993300"/>
                </a:solidFill>
              </a:rPr>
              <a:t>vespertinus</a:t>
            </a:r>
            <a:r>
              <a:rPr lang="ru-RU" sz="1400" dirty="0">
                <a:solidFill>
                  <a:srgbClr val="993300"/>
                </a:solidFill>
              </a:rPr>
              <a:t> </a:t>
            </a:r>
          </a:p>
          <a:p>
            <a:pPr marL="0" indent="0">
              <a:buAutoNum type="arabicPeriod"/>
            </a:pPr>
            <a:r>
              <a:rPr lang="ru-RU" sz="1400" dirty="0">
                <a:solidFill>
                  <a:srgbClr val="993300"/>
                </a:solidFill>
              </a:rPr>
              <a:t> Степная пустельга </a:t>
            </a:r>
            <a:r>
              <a:rPr lang="ru-RU" sz="1400" i="1" dirty="0" err="1">
                <a:solidFill>
                  <a:srgbClr val="993300"/>
                </a:solidFill>
              </a:rPr>
              <a:t>Falco</a:t>
            </a:r>
            <a:r>
              <a:rPr lang="ru-RU" sz="1400" i="1" dirty="0">
                <a:solidFill>
                  <a:srgbClr val="993300"/>
                </a:solidFill>
              </a:rPr>
              <a:t> </a:t>
            </a:r>
            <a:r>
              <a:rPr lang="ru-RU" sz="1400" i="1" dirty="0" err="1">
                <a:solidFill>
                  <a:srgbClr val="993300"/>
                </a:solidFill>
              </a:rPr>
              <a:t>naumanni</a:t>
            </a:r>
            <a:r>
              <a:rPr lang="ru-RU" sz="1400" dirty="0">
                <a:solidFill>
                  <a:srgbClr val="993300"/>
                </a:solidFill>
              </a:rPr>
              <a:t>  </a:t>
            </a:r>
          </a:p>
          <a:p>
            <a:pPr marL="0" indent="0">
              <a:buAutoNum type="arabicPeriod"/>
            </a:pPr>
            <a:r>
              <a:rPr lang="ru-RU" sz="1400" dirty="0"/>
              <a:t> </a:t>
            </a:r>
            <a:r>
              <a:rPr lang="ru-RU" sz="1400" dirty="0" err="1"/>
              <a:t>Стерх</a:t>
            </a:r>
            <a:r>
              <a:rPr lang="ru-RU" sz="1400" dirty="0"/>
              <a:t> </a:t>
            </a:r>
            <a:r>
              <a:rPr lang="ru-RU" sz="1400" i="1" dirty="0" err="1"/>
              <a:t>Grus</a:t>
            </a:r>
            <a:r>
              <a:rPr lang="ru-RU" sz="1400" i="1" dirty="0"/>
              <a:t> </a:t>
            </a:r>
            <a:r>
              <a:rPr lang="ru-RU" sz="1400" i="1" dirty="0" err="1"/>
              <a:t>leucogeranus</a:t>
            </a:r>
            <a:r>
              <a:rPr lang="ru-RU" sz="1400" dirty="0"/>
              <a:t> </a:t>
            </a:r>
          </a:p>
          <a:p>
            <a:pPr marL="0" indent="0">
              <a:buAutoNum type="arabicPeriod"/>
            </a:pPr>
            <a:r>
              <a:rPr lang="ru-RU" sz="1400" dirty="0"/>
              <a:t> Джек </a:t>
            </a:r>
            <a:r>
              <a:rPr lang="en-US" sz="1400" i="1" dirty="0" err="1"/>
              <a:t>Chlamydotis</a:t>
            </a:r>
            <a:r>
              <a:rPr lang="en-US" sz="1400" i="1" dirty="0"/>
              <a:t> </a:t>
            </a:r>
            <a:r>
              <a:rPr lang="en-US" sz="1400" i="1" dirty="0" err="1"/>
              <a:t>macqueeni</a:t>
            </a:r>
            <a:r>
              <a:rPr lang="ru-RU" sz="1400" i="1" dirty="0"/>
              <a:t> </a:t>
            </a:r>
          </a:p>
          <a:p>
            <a:pPr marL="0" indent="0">
              <a:buAutoNum type="arabicPeriod"/>
            </a:pPr>
            <a:r>
              <a:rPr lang="ru-RU" sz="1400" dirty="0" err="1"/>
              <a:t>Хрустан</a:t>
            </a:r>
            <a:r>
              <a:rPr lang="ru-RU" sz="1400" dirty="0"/>
              <a:t> </a:t>
            </a:r>
            <a:r>
              <a:rPr lang="en-US" sz="1400" i="1" dirty="0" err="1"/>
              <a:t>Eudromias</a:t>
            </a:r>
            <a:r>
              <a:rPr lang="en-US" sz="1400" i="1" dirty="0"/>
              <a:t> </a:t>
            </a:r>
            <a:r>
              <a:rPr lang="en-US" sz="1400" i="1" dirty="0" err="1"/>
              <a:t>morinellus</a:t>
            </a:r>
            <a:r>
              <a:rPr lang="ru-RU" sz="1400" i="1" dirty="0"/>
              <a:t> </a:t>
            </a:r>
          </a:p>
          <a:p>
            <a:pPr marL="0" indent="0">
              <a:buAutoNum type="arabicPeriod"/>
            </a:pPr>
            <a:r>
              <a:rPr lang="ru-RU" sz="1400" dirty="0"/>
              <a:t>Черноголовый хохотун </a:t>
            </a:r>
            <a:r>
              <a:rPr lang="en-US" sz="1400" i="1" dirty="0" err="1"/>
              <a:t>Larus</a:t>
            </a:r>
            <a:r>
              <a:rPr lang="en-US" sz="1400" i="1" dirty="0"/>
              <a:t> </a:t>
            </a:r>
            <a:r>
              <a:rPr lang="en-US" sz="1400" i="1" dirty="0" err="1"/>
              <a:t>ichthyaetus</a:t>
            </a:r>
            <a:endParaRPr lang="ru-RU" sz="1400" i="1" dirty="0"/>
          </a:p>
          <a:p>
            <a:pPr marL="0" indent="0">
              <a:buAutoNum type="arabicPeriod"/>
            </a:pPr>
            <a:r>
              <a:rPr lang="ru-RU" sz="1400" dirty="0">
                <a:solidFill>
                  <a:srgbClr val="993300"/>
                </a:solidFill>
              </a:rPr>
              <a:t>Филин </a:t>
            </a:r>
            <a:r>
              <a:rPr lang="ru-RU" sz="1400" i="1" dirty="0" err="1">
                <a:solidFill>
                  <a:srgbClr val="993300"/>
                </a:solidFill>
              </a:rPr>
              <a:t>Bubo</a:t>
            </a:r>
            <a:r>
              <a:rPr lang="ru-RU" sz="1400" i="1" dirty="0">
                <a:solidFill>
                  <a:srgbClr val="993300"/>
                </a:solidFill>
              </a:rPr>
              <a:t> </a:t>
            </a:r>
            <a:r>
              <a:rPr lang="ru-RU" sz="1400" i="1" dirty="0" err="1">
                <a:solidFill>
                  <a:srgbClr val="993300"/>
                </a:solidFill>
              </a:rPr>
              <a:t>bubo</a:t>
            </a:r>
            <a:endParaRPr lang="ru-RU" altLang="ru-RU" sz="1400" i="1" dirty="0">
              <a:solidFill>
                <a:srgbClr val="993300"/>
              </a:solidFill>
              <a:latin typeface="Calibri" panose="020F0502020204030204" pitchFamily="34" charset="0"/>
            </a:endParaRPr>
          </a:p>
        </p:txBody>
      </p:sp>
      <p:sp>
        <p:nvSpPr>
          <p:cNvPr id="18445" name="TextBox 13"/>
          <p:cNvSpPr txBox="1">
            <a:spLocks noChangeArrowheads="1"/>
          </p:cNvSpPr>
          <p:nvPr/>
        </p:nvSpPr>
        <p:spPr bwMode="auto">
          <a:xfrm>
            <a:off x="916048" y="128187"/>
            <a:ext cx="5736033" cy="9541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Видовой состав краснокнижных </a:t>
            </a:r>
          </a:p>
          <a:p>
            <a:pPr eaLnBrk="1" hangingPunct="1"/>
            <a:r>
              <a:rPr lang="ru-RU" alt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ЛЭП-уязвимых птиц России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C7741F-3BE9-43B4-9700-CED454B37C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672" y="1140565"/>
            <a:ext cx="1562053" cy="2251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513163-BCDD-4773-AD6B-10D40832F77A}"/>
              </a:ext>
            </a:extLst>
          </p:cNvPr>
          <p:cNvSpPr txBox="1"/>
          <p:nvPr/>
        </p:nvSpPr>
        <p:spPr>
          <a:xfrm>
            <a:off x="6940879" y="132791"/>
            <a:ext cx="5079373" cy="64325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1600" b="1" dirty="0">
              <a:solidFill>
                <a:srgbClr val="CC3300"/>
              </a:solidFill>
            </a:endParaRPr>
          </a:p>
          <a:p>
            <a:pPr algn="ctr"/>
            <a:r>
              <a:rPr lang="ru-RU" sz="2000" b="1" dirty="0">
                <a:solidFill>
                  <a:srgbClr val="00B050"/>
                </a:solidFill>
              </a:rPr>
              <a:t>НЕОБХОДИМЫЕ ДОПОЛНИТЕЛЬНЫЕ МЕРЫ:</a:t>
            </a:r>
          </a:p>
          <a:p>
            <a:pPr algn="ctr"/>
            <a:endParaRPr lang="ru-RU" sz="1600" b="1" dirty="0">
              <a:solidFill>
                <a:srgbClr val="CC3300"/>
              </a:solidFill>
            </a:endParaRPr>
          </a:p>
          <a:p>
            <a:pPr marL="342900" indent="-342900">
              <a:buAutoNum type="arabicPeriod"/>
            </a:pPr>
            <a:r>
              <a:rPr lang="ru-RU" sz="1600" dirty="0"/>
              <a:t>«</a:t>
            </a:r>
            <a:r>
              <a:rPr lang="ru-RU" dirty="0"/>
              <a:t>Обеспечить выполнение </a:t>
            </a:r>
            <a:r>
              <a:rPr lang="ru-RU" i="1" u="sng" dirty="0"/>
              <a:t>требований законодательства по строительству безопасных типов ЛЭП </a:t>
            </a:r>
            <a:r>
              <a:rPr lang="ru-RU" dirty="0"/>
              <a:t>и их оснащению современным </a:t>
            </a:r>
            <a:r>
              <a:rPr lang="ru-RU" dirty="0" err="1"/>
              <a:t>птицезащитным</a:t>
            </a:r>
            <a:r>
              <a:rPr lang="ru-RU" dirty="0"/>
              <a:t> оборудованием».</a:t>
            </a:r>
          </a:p>
          <a:p>
            <a:endParaRPr lang="ru-RU" dirty="0"/>
          </a:p>
          <a:p>
            <a:pPr marL="342900" indent="-342900">
              <a:buAutoNum type="arabicPeriod"/>
            </a:pPr>
            <a:r>
              <a:rPr lang="ru-RU" dirty="0"/>
              <a:t>«Оснастить все ЛЭП 6-10 </a:t>
            </a:r>
            <a:r>
              <a:rPr lang="ru-RU" dirty="0" err="1"/>
              <a:t>кВ</a:t>
            </a:r>
            <a:r>
              <a:rPr lang="ru-RU" dirty="0"/>
              <a:t> эффективными защитными устройствами в местах </a:t>
            </a:r>
            <a:r>
              <a:rPr lang="ru-RU" i="1" u="sng" dirty="0"/>
              <a:t>массового гнездования и пролёта</a:t>
            </a:r>
            <a:r>
              <a:rPr lang="ru-RU" dirty="0"/>
              <a:t> </a:t>
            </a:r>
            <a:r>
              <a:rPr lang="en-US" dirty="0"/>
              <a:t>[</a:t>
            </a:r>
            <a:r>
              <a:rPr lang="ru-RU" dirty="0"/>
              <a:t>степных орлов</a:t>
            </a:r>
            <a:r>
              <a:rPr lang="en-US" dirty="0"/>
              <a:t>]</a:t>
            </a:r>
            <a:r>
              <a:rPr lang="ru-RU" dirty="0"/>
              <a:t>».</a:t>
            </a:r>
          </a:p>
          <a:p>
            <a:endParaRPr lang="ru-RU" dirty="0"/>
          </a:p>
          <a:p>
            <a:pPr marL="342900" indent="-342900">
              <a:buAutoNum type="arabicPeriod"/>
            </a:pPr>
            <a:r>
              <a:rPr lang="ru-RU" dirty="0"/>
              <a:t>В местах гнездования и кочёвок </a:t>
            </a:r>
            <a:r>
              <a:rPr lang="en-US" dirty="0"/>
              <a:t>[</a:t>
            </a:r>
            <a:r>
              <a:rPr lang="ru-RU" dirty="0"/>
              <a:t>балобана</a:t>
            </a:r>
            <a:r>
              <a:rPr lang="en-US" dirty="0"/>
              <a:t>]</a:t>
            </a:r>
            <a:r>
              <a:rPr lang="ru-RU" dirty="0"/>
              <a:t> необходимо </a:t>
            </a:r>
            <a:r>
              <a:rPr lang="ru-RU" b="1" dirty="0"/>
              <a:t>переоборудование</a:t>
            </a:r>
            <a:r>
              <a:rPr lang="ru-RU" dirty="0"/>
              <a:t> всех </a:t>
            </a:r>
            <a:r>
              <a:rPr lang="ru-RU" i="1" u="sng" dirty="0"/>
              <a:t>высоковольтных ВЛ мощностью 10 </a:t>
            </a:r>
            <a:r>
              <a:rPr lang="ru-RU" i="1" u="sng" dirty="0" err="1"/>
              <a:t>кВ</a:t>
            </a:r>
            <a:r>
              <a:rPr lang="ru-RU" i="1" u="sng" dirty="0"/>
              <a:t> </a:t>
            </a:r>
            <a:r>
              <a:rPr lang="ru-RU" dirty="0"/>
              <a:t>с оголённым проводом и штыревыми изоляторами </a:t>
            </a:r>
            <a:r>
              <a:rPr lang="ru-RU" b="1" dirty="0"/>
              <a:t>на подземный кабель</a:t>
            </a:r>
            <a:r>
              <a:rPr lang="ru-RU" dirty="0"/>
              <a:t>, ВЛ с изолированным проводом (СИП-3) или </a:t>
            </a:r>
            <a:r>
              <a:rPr lang="ru-RU" dirty="0" err="1"/>
              <a:t>бестраверсными</a:t>
            </a:r>
            <a:r>
              <a:rPr lang="ru-RU" dirty="0"/>
              <a:t> незаземлёнными деревянными опорами, либо оснащение ВЛ ПЗУ в виде кожухов, закрывающих изоляторы на участках </a:t>
            </a:r>
            <a:r>
              <a:rPr lang="ru-RU" dirty="0" err="1"/>
              <a:t>токонесущего</a:t>
            </a:r>
            <a:r>
              <a:rPr lang="ru-RU" dirty="0"/>
              <a:t> провода.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C0B7E-B4EF-4EA8-895C-079BB523A22E}"/>
              </a:ext>
            </a:extLst>
          </p:cNvPr>
          <p:cNvSpPr txBox="1"/>
          <p:nvPr/>
        </p:nvSpPr>
        <p:spPr>
          <a:xfrm>
            <a:off x="5019049" y="3465757"/>
            <a:ext cx="1855694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/>
              <a:t>Расширен</a:t>
            </a:r>
          </a:p>
          <a:p>
            <a:r>
              <a:rPr lang="ru-RU" sz="1400" dirty="0"/>
              <a:t>видовой состав птиц, для которых ЛЭП указаны в качестве негативного фактора.</a:t>
            </a:r>
          </a:p>
          <a:p>
            <a:r>
              <a:rPr lang="ru-RU" sz="1400" dirty="0"/>
              <a:t>2. Следует</a:t>
            </a:r>
          </a:p>
          <a:p>
            <a:r>
              <a:rPr lang="ru-RU" sz="1400" dirty="0"/>
              <a:t>при первой возможности обновить рекомендации в разделах «Необходимые дополнительные меры» 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0FB4F7-D0CA-469C-9E52-8F5A3A4703E8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84185"/>
            <a:ext cx="767818" cy="95563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377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51A087-4191-4C22-88C5-85D4BDCBAA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00908"/>
            <a:ext cx="5768461" cy="3900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BC0E2A-31FB-4A96-8C00-B876BC7B9842}"/>
              </a:ext>
            </a:extLst>
          </p:cNvPr>
          <p:cNvSpPr/>
          <p:nvPr/>
        </p:nvSpPr>
        <p:spPr>
          <a:xfrm>
            <a:off x="504876" y="389705"/>
            <a:ext cx="5358042" cy="60785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ru-RU" sz="2400" dirty="0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АКТУАЛЬНОЕ НАПРАВЛЕНИЕ: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Разработка и   внедрение научно-методических и конструкторских решений, направленных на создание и эффективное применение специальных </a:t>
            </a:r>
            <a:r>
              <a:rPr lang="ru-RU" sz="24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птицезащитных</a:t>
            </a: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устройств и ПЗУ-комплексов, предназначенных для приоритетного исключения гибели на электросетевых объектах </a:t>
            </a:r>
            <a:r>
              <a:rPr lang="ru-RU" sz="2400" dirty="0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птиц, имеющих статус особой охраны (видов, занесённых в Красную книгу РФ, птиц, обитающих на особо охраняемых природных и ключевых орнитологических территориях, а также в местах высокой концентрации птиц).</a:t>
            </a:r>
            <a:endParaRPr lang="ru-RU" sz="2400" dirty="0">
              <a:solidFill>
                <a:srgbClr val="99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67E085-32E4-4CE9-9DE9-8B82023E47FE}"/>
              </a:ext>
            </a:extLst>
          </p:cNvPr>
          <p:cNvSpPr txBox="1"/>
          <p:nvPr/>
        </p:nvSpPr>
        <p:spPr>
          <a:xfrm>
            <a:off x="6831106" y="5414682"/>
            <a:ext cx="4385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ПЗУ-6-10 </a:t>
            </a:r>
            <a:r>
              <a:rPr lang="ru-RU" dirty="0" err="1"/>
              <a:t>кВ</a:t>
            </a:r>
            <a:r>
              <a:rPr lang="ru-RU" dirty="0"/>
              <a:t>-МЛ для промежуточных опор </a:t>
            </a:r>
          </a:p>
        </p:txBody>
      </p:sp>
    </p:spTree>
    <p:extLst>
      <p:ext uri="{BB962C8B-B14F-4D97-AF65-F5344CB8AC3E}">
        <p14:creationId xmlns:p14="http://schemas.microsoft.com/office/powerpoint/2010/main" val="22274244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D:\СОЮЗ\7 ПТИЦЫ И ЛЭП\РЕГИОНЫ\МОЭСК\2021 МОЭСК\ПЗУ-триада (Copy).jpeg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7540" y="881721"/>
            <a:ext cx="7119745" cy="5227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60468" y="1359109"/>
            <a:ext cx="4201885" cy="33077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Рекомендуемый вариант применения комбинированного комплекта </a:t>
            </a:r>
            <a:r>
              <a:rPr lang="ru-RU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птицезащитных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устройств (ПЗУ изолирующего, </a:t>
            </a:r>
            <a:r>
              <a:rPr lang="ru-RU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антиприсадного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насестного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типов) для оснащения сложных </a:t>
            </a:r>
            <a:r>
              <a:rPr lang="ru-RU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птицеопасных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электросетевых объектов /приоритетно анкерных опор ВЛ и ВЛЗ 10-20 </a:t>
            </a:r>
            <a:r>
              <a:rPr lang="ru-RU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КТП 10/0,4 </a:t>
            </a:r>
            <a:r>
              <a:rPr lang="ru-RU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- на примере конструкций ПЗУ ООО «Эко-НИОКР», Ульяновск, Россия.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D:\0 МОИ ДОКУМЕНТЫ\0 - 2017\1 СОЮЗ - 2017\ДОГОВОРЫ - 2017\ВОЛГОГРАДСКАЯ ОБЛАСТЬ\СОПРОВОЖДЕНИЕ ОРЛОВ - 2017\ДИЗАЙН - МАКЕТЫ\Curlew-krug-2 копия_2227x2010.jpg">
            <a:extLst>
              <a:ext uri="{FF2B5EF4-FFF2-40B4-BE49-F238E27FC236}">
                <a16:creationId xmlns:a16="http://schemas.microsoft.com/office/drawing/2014/main" id="{4621AB4A-20C6-42D7-8B31-88DE5677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374" y="21518"/>
            <a:ext cx="1428911" cy="126650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03200" y="254659"/>
            <a:ext cx="667746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Типовое проектное решение оснащения ВЛ 10 </a:t>
            </a:r>
            <a:r>
              <a:rPr lang="ru-RU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кВ</a:t>
            </a:r>
            <a:endParaRPr lang="ru-RU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46473" y="5606947"/>
            <a:ext cx="2042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ООО «Эко-НИОКР»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46473" y="5089350"/>
            <a:ext cx="3193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Вариант оснащения анкерной </a:t>
            </a:r>
          </a:p>
          <a:p>
            <a:r>
              <a:rPr lang="ru-RU" dirty="0"/>
              <a:t>опоры ПЗУ-комплексом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80669" y="1035943"/>
            <a:ext cx="1570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Roboto"/>
              </a:rPr>
              <a:t>ПЗУ-Н-НСТ1</a:t>
            </a:r>
          </a:p>
          <a:p>
            <a:r>
              <a:rPr lang="ru-RU" dirty="0">
                <a:solidFill>
                  <a:srgbClr val="000000"/>
                </a:solidFill>
                <a:latin typeface="Roboto"/>
              </a:rPr>
              <a:t> "Присада"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157266" y="2348280"/>
            <a:ext cx="221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АПЗУ-Е2-650 «ЁЛКА»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76238" y="3950101"/>
            <a:ext cx="1919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Roboto"/>
              </a:rPr>
              <a:t>ПЗУ-6-10кВ-У-2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7176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254" y="278479"/>
            <a:ext cx="11720945" cy="63401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b="1" u="sng" dirty="0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Признать актуальным дальнейшее проведение НИОКР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направленных на повышение эффективности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птицезащитных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устройств и приоритетное их применение в определённых орнитологических условиях (с учётом природоохранного статуса птиц,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видоспецифических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особенностей анатомического строения и поведенческих реакций птиц различных размерных и экологических групп, взаимодействующих с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электросететвыми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объектами в различных орнитогеографических условиях России и регионов бывшего СССР.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b="1" u="sng" dirty="0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Признать целесообразным</a:t>
            </a:r>
            <a:r>
              <a:rPr lang="ru-RU" u="sng" dirty="0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(рекомендовать руководству ПАО «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Россети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»)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внесение изменений 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дополнений в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Положение ПАО «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Россети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» «О единой технической политике в электросетевом комплексе»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(утв. решением Совета директоров ПАО «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Россети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» от 02.04.2022 № 450 с изменениями), предусмотрев в составе раздела 4.4. «Экологическая политика» (п. 4.4.2) в части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CYR" panose="02020603050405020304" pitchFamily="18" charset="0"/>
              </a:rPr>
              <a:t>проведения мероприятий в сфере орнитологической безопасности электросетевых объектов, наряду с применением самонесущих изолированных проводов,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CYR" panose="02020603050405020304" pitchFamily="18" charset="0"/>
              </a:rPr>
              <a:t>использование специальных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CYR" panose="02020603050405020304" pitchFamily="18" charset="0"/>
              </a:rPr>
              <a:t>птицезащитных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CYR" panose="02020603050405020304" pitchFamily="18" charset="0"/>
              </a:rPr>
              <a:t> устройств, отвечающих современным требованиям (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ГОСТ Р 70399 – 2022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«Устройства защиты птиц на объектах электроэнергетики. Общие технические условия»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CYR" panose="02020603050405020304" pitchFamily="18" charset="0"/>
              </a:rPr>
              <a:t>) и орнитологическим условиям в местах расположения электросетевых объектов.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b="1" dirty="0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Рассмотреть возможность создания </a:t>
            </a:r>
            <a:r>
              <a:rPr lang="ru-RU" b="1" u="sng" dirty="0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Информационно-справочной системы «Птицы и Энергетика»</a:t>
            </a:r>
            <a:r>
              <a:rPr lang="ru-RU" dirty="0">
                <a:solidFill>
                  <a:srgbClr val="9933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 содержащей актуальные материалы в области обеспечения орнитологической безопасности электросетевых объектов (нормативные правовые акты и комментарии к ним, сведения о видовом разнообразии, географическом распространении и численности, нормативах стоимости ЛЭП-уязвимых птиц, справочники для определения птиц, имеющих особый охранный статус, методы организации орнитологического мониторинга на электросетевых объектах, типовые проектные решения и рекомендации по применению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птицезащитных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устройств с учётом орнитологической обстановки в районах расположения ВЛ и ПС, примерные планы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птицезащитных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мероприятий и методы оценки их эколого-экономической эффективности, публикации с обзорами положительного опыта, в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т.ч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по разработке новых конструкций ПЗУ и их применению). </a:t>
            </a:r>
            <a:endParaRPr lang="ru-RU" sz="20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6372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160" y="305034"/>
            <a:ext cx="6728059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Положительный опыт</a:t>
            </a:r>
          </a:p>
          <a:p>
            <a:r>
              <a:rPr lang="ru-RU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перемещения гнезд белых аистов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на гнездовые платформы на опорах ВЛ 0,4 </a:t>
            </a:r>
            <a:r>
              <a:rPr lang="ru-RU" sz="2400" dirty="0" err="1">
                <a:solidFill>
                  <a:srgbClr val="002060"/>
                </a:solidFill>
              </a:rPr>
              <a:t>кВ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ПАО </a:t>
            </a:r>
            <a:r>
              <a:rPr lang="ru-RU" sz="2400" dirty="0" err="1">
                <a:solidFill>
                  <a:srgbClr val="002060"/>
                </a:solidFill>
              </a:rPr>
              <a:t>Россети</a:t>
            </a:r>
            <a:r>
              <a:rPr lang="ru-RU" sz="2400" dirty="0">
                <a:solidFill>
                  <a:srgbClr val="002060"/>
                </a:solidFill>
              </a:rPr>
              <a:t>-Московский регион  </a:t>
            </a:r>
          </a:p>
        </p:txBody>
      </p:sp>
      <p:pic>
        <p:nvPicPr>
          <p:cNvPr id="7" name="Picture 3" descr="D:\0 МОИ ДОКУМЕНТЫ\0 - 2017\1 СОЮЗ - 2017\ДОГОВОРЫ - 2017\ВОЛГОГРАДСКАЯ ОБЛАСТЬ\СОПРОВОЖДЕНИЕ ОРЛОВ - 2017\ДИЗАЙН - МАКЕТЫ\Curlew-krug-2 копия_2227x2010.jpg">
            <a:extLst>
              <a:ext uri="{FF2B5EF4-FFF2-40B4-BE49-F238E27FC236}">
                <a16:creationId xmlns:a16="http://schemas.microsoft.com/office/drawing/2014/main" id="{4621AB4A-20C6-42D7-8B31-88DE5677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8551" y="167862"/>
            <a:ext cx="1176921" cy="1043153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1578" y="2193423"/>
            <a:ext cx="2679382" cy="3550417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720" y="2108808"/>
            <a:ext cx="2367049" cy="3719649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2517"/>
          <a:stretch/>
        </p:blipFill>
        <p:spPr>
          <a:xfrm>
            <a:off x="1850183" y="2453925"/>
            <a:ext cx="2580308" cy="398822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3" descr="E:\МОИ ДОКУМЕНТЫ\7 ПТИЦЫ и ЛЭП\12 ЭКО-НИОКР\БУКЛЕТ 2010\Фото к буклету\Логотип В1_2 (копия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7057" y="468200"/>
            <a:ext cx="1932210" cy="442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60" y="3238519"/>
            <a:ext cx="1907278" cy="231767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Стрелка вправо 15"/>
          <p:cNvSpPr/>
          <p:nvPr/>
        </p:nvSpPr>
        <p:spPr>
          <a:xfrm>
            <a:off x="1900645" y="3360883"/>
            <a:ext cx="828607" cy="60775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4D7333-15B7-4F7E-A434-60C7921DCF3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756" y="1497549"/>
            <a:ext cx="2460812" cy="3281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6110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Схема 27"/>
          <p:cNvGraphicFramePr/>
          <p:nvPr/>
        </p:nvGraphicFramePr>
        <p:xfrm>
          <a:off x="7965806" y="1891871"/>
          <a:ext cx="4096492" cy="1477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3" name="Схема 32"/>
          <p:cNvGraphicFramePr/>
          <p:nvPr/>
        </p:nvGraphicFramePr>
        <p:xfrm>
          <a:off x="8108003" y="5721804"/>
          <a:ext cx="3801881" cy="846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8056523" y="3431965"/>
          <a:ext cx="3904839" cy="1239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32" name="Схема 31"/>
          <p:cNvGraphicFramePr/>
          <p:nvPr/>
        </p:nvGraphicFramePr>
        <p:xfrm>
          <a:off x="8108003" y="4734039"/>
          <a:ext cx="3801881" cy="846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4" name="Схема 23"/>
          <p:cNvGraphicFramePr/>
          <p:nvPr/>
        </p:nvGraphicFramePr>
        <p:xfrm>
          <a:off x="201028" y="2910194"/>
          <a:ext cx="5470198" cy="1308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5" name="Схема 24"/>
          <p:cNvGraphicFramePr/>
          <p:nvPr/>
        </p:nvGraphicFramePr>
        <p:xfrm>
          <a:off x="201019" y="4038776"/>
          <a:ext cx="5051917" cy="106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23" name="Схема 22"/>
          <p:cNvGraphicFramePr/>
          <p:nvPr/>
        </p:nvGraphicFramePr>
        <p:xfrm>
          <a:off x="201028" y="2037688"/>
          <a:ext cx="5577202" cy="1036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graphicFrame>
        <p:nvGraphicFramePr>
          <p:cNvPr id="22" name="Схема 21"/>
          <p:cNvGraphicFramePr/>
          <p:nvPr/>
        </p:nvGraphicFramePr>
        <p:xfrm>
          <a:off x="5179977" y="2696359"/>
          <a:ext cx="3315979" cy="2684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671226" y="3829234"/>
            <a:ext cx="1319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ФГБУ </a:t>
            </a: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«ВНИИ </a:t>
            </a: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Экология»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graphicFrame>
        <p:nvGraphicFramePr>
          <p:cNvPr id="40" name="Схема 39"/>
          <p:cNvGraphicFramePr/>
          <p:nvPr/>
        </p:nvGraphicFramePr>
        <p:xfrm>
          <a:off x="201019" y="5054488"/>
          <a:ext cx="7658930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2" r:lo="rId43" r:qs="rId44" r:cs="rId45"/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0" y="579394"/>
            <a:ext cx="121920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ИНФОРМАЦИОННО-СПРАВОЧНАЯ СИСТЕМА </a:t>
            </a:r>
          </a:p>
          <a:p>
            <a:pPr algn="ctr"/>
            <a:r>
              <a:rPr lang="ru-RU" sz="2800" dirty="0"/>
              <a:t>«ПТИЦЫ И ЭНЕРГЕТИКА»</a:t>
            </a:r>
          </a:p>
        </p:txBody>
      </p:sp>
      <p:pic>
        <p:nvPicPr>
          <p:cNvPr id="15" name="Picture 3" descr="E:\МОИ ДОКУМЕНТЫ\7 ПТИЦЫ и ЛЭП\12 ЭКО-НИОКР\БУКЛЕТ 2010\Фото к буклету\Логотип В1_2 (копия).jpg"/>
          <p:cNvPicPr>
            <a:picLocks noChangeAspect="1" noChangeArrowheads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2965" y="4185485"/>
            <a:ext cx="837190" cy="191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8" cstate="screen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8" y="152499"/>
            <a:ext cx="2502154" cy="16456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8859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106235"/>
              </p:ext>
            </p:extLst>
          </p:nvPr>
        </p:nvGraphicFramePr>
        <p:xfrm>
          <a:off x="104776" y="-98030"/>
          <a:ext cx="11961327" cy="6827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7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5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7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4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43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25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9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797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</a:t>
                      </a:r>
                      <a:r>
                        <a:rPr lang="ru-RU" sz="1200" dirty="0" err="1">
                          <a:effectLst/>
                        </a:rPr>
                        <a:t>пп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Виды птиц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особей</a:t>
                      </a: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Показатели гибели птиц на ЛЭП по регионам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4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Саратовская область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Волгоградская обл.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Астраханская обл.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bg1"/>
                          </a:solidFill>
                          <a:effectLst/>
                        </a:rPr>
                        <a:t>Респ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. Калмыкия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Лебедь </a:t>
                      </a:r>
                      <a:r>
                        <a:rPr lang="en-US" sz="1200">
                          <a:effectLst/>
                        </a:rPr>
                        <a:t>sp</a:t>
                      </a:r>
                      <a:r>
                        <a:rPr lang="ru-RU" sz="1200">
                          <a:effectLst/>
                        </a:rPr>
                        <a:t>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5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C00000"/>
                          </a:solidFill>
                          <a:effectLst/>
                        </a:rPr>
                        <a:t>Чёрный коршун</a:t>
                      </a:r>
                      <a:endParaRPr lang="ru-RU" sz="14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19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6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3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</a:rPr>
                        <a:t>7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Канюк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5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CC3300"/>
                          </a:highlight>
                        </a:rPr>
                        <a:t>Курганник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highlight>
                          <a:srgbClr val="CC33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CC3300"/>
                          </a:highlight>
                        </a:rPr>
                        <a:t>20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highlight>
                          <a:srgbClr val="CC33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CC3300"/>
                          </a:highlight>
                        </a:rPr>
                        <a:t>2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highlight>
                          <a:srgbClr val="CC33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CC3300"/>
                          </a:highlight>
                        </a:rPr>
                        <a:t>10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highlight>
                          <a:srgbClr val="CC33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CC3300"/>
                          </a:highlight>
                        </a:rPr>
                        <a:t>4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highlight>
                          <a:srgbClr val="CC33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CC3300"/>
                          </a:highlight>
                        </a:rPr>
                        <a:t>4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highlight>
                          <a:srgbClr val="CC33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5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C00000"/>
                          </a:solidFill>
                          <a:effectLst/>
                        </a:rPr>
                        <a:t>Змееяд</a:t>
                      </a:r>
                      <a:endParaRPr lang="ru-RU" sz="14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ru-RU" sz="14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ru-RU" sz="14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ru-RU" sz="14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ru-RU" sz="14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ru-RU" sz="14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5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Степной орёл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146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86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5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Орёл-могильник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Орёл. </a:t>
                      </a:r>
                      <a:r>
                        <a:rPr lang="en-US" sz="1200" dirty="0" err="1">
                          <a:solidFill>
                            <a:srgbClr val="C00000"/>
                          </a:solidFill>
                          <a:effectLst/>
                        </a:rPr>
                        <a:t>Sp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C00000"/>
                          </a:solidFill>
                          <a:effectLst/>
                        </a:rPr>
                        <a:t>4</a:t>
                      </a:r>
                      <a:endParaRPr lang="ru-RU" sz="12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ru-RU" sz="12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ru-RU" sz="12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ru-RU" sz="12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ru-RU" sz="12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5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C3300"/>
                          </a:highlight>
                        </a:rPr>
                        <a:t>Орлан-белохвост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C33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C3300"/>
                          </a:highlight>
                        </a:rPr>
                        <a:t>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C33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C3300"/>
                          </a:highlight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C33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C3300"/>
                          </a:highlight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C33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C3300"/>
                          </a:highlight>
                        </a:rPr>
                        <a:t>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C33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C3300"/>
                          </a:highlight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C33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Чеглок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25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Кобчик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5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4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64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Пустельга обыкновенная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98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51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25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Филин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Ушастая сова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Вяхирь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0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Клинтух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Удод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25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18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Стрепет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24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22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95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Белокрылый жаворонок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0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Жаворонок</a:t>
                      </a:r>
                      <a:r>
                        <a:rPr lang="en-US" sz="1200">
                          <a:effectLst/>
                        </a:rPr>
                        <a:t> sp.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0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Конёк </a:t>
                      </a:r>
                      <a:r>
                        <a:rPr lang="en-US" sz="1200">
                          <a:effectLst/>
                        </a:rPr>
                        <a:t>sp.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99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Обыкновенный скворец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0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Сорока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0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Галка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0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Грач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0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Серая ворона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225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Ворон</a:t>
                      </a:r>
                      <a:endParaRPr lang="ru-RU" sz="12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90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Камека</a:t>
                      </a:r>
                      <a:r>
                        <a:rPr lang="ru-RU" sz="1200" dirty="0">
                          <a:effectLst/>
                        </a:rPr>
                        <a:t>-плясунья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90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М.в. </a:t>
                      </a:r>
                      <a:r>
                        <a:rPr lang="en-US" sz="1200">
                          <a:effectLst/>
                        </a:rPr>
                        <a:t>sp.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82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ИТОГО</a:t>
                      </a:r>
                      <a:endParaRPr lang="ru-RU" sz="1200" b="1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594</a:t>
                      </a:r>
                      <a:endParaRPr lang="ru-RU" sz="1200" b="1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213</a:t>
                      </a:r>
                      <a:endParaRPr lang="ru-RU" sz="1200" b="1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176</a:t>
                      </a:r>
                      <a:endParaRPr lang="ru-RU" sz="1200" b="1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136</a:t>
                      </a:r>
                      <a:endParaRPr lang="ru-RU" sz="1200" b="1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69</a:t>
                      </a:r>
                      <a:endParaRPr lang="ru-RU" sz="1200" b="1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95" marR="42295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7782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17676" cy="714645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ru-RU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КОНТРОЛЬ соблюдения требований орнитологической </a:t>
            </a:r>
            <a:r>
              <a:rPr lang="ru-RU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безопаснсти</a:t>
            </a:r>
            <a:endParaRPr lang="ru-RU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838200" y="1259458"/>
          <a:ext cx="11217676" cy="3345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22013591"/>
              </p:ext>
            </p:extLst>
          </p:nvPr>
        </p:nvGraphicFramePr>
        <p:xfrm>
          <a:off x="378922" y="4174836"/>
          <a:ext cx="11605678" cy="2364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365031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336">
              <a:srgbClr val="6C90D1"/>
            </a:gs>
            <a:gs pos="8033">
              <a:schemeClr val="accent1">
                <a:lumMod val="60000"/>
                <a:lumOff val="40000"/>
              </a:schemeClr>
            </a:gs>
            <a:gs pos="24124">
              <a:schemeClr val="accent5">
                <a:lumMod val="60000"/>
                <a:lumOff val="40000"/>
              </a:schemeClr>
            </a:gs>
            <a:gs pos="91976">
              <a:schemeClr val="accent5">
                <a:lumMod val="60000"/>
                <a:lumOff val="40000"/>
              </a:schemeClr>
            </a:gs>
            <a:gs pos="16947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43725">
              <a:schemeClr val="accent5"/>
            </a:gs>
            <a:gs pos="83000">
              <a:schemeClr val="bg1"/>
            </a:gs>
            <a:gs pos="100000">
              <a:schemeClr val="accent5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3213" y="2521989"/>
            <a:ext cx="9521757" cy="1325563"/>
          </a:xfrm>
          <a:noFill/>
        </p:spPr>
        <p:txBody>
          <a:bodyPr>
            <a:noAutofit/>
          </a:bodyPr>
          <a:lstStyle/>
          <a:p>
            <a:r>
              <a:rPr lang="ru-RU" sz="6600" i="1" dirty="0">
                <a:solidFill>
                  <a:schemeClr val="bg1"/>
                </a:solidFill>
              </a:rPr>
              <a:t>Благодарим за внимание!</a:t>
            </a:r>
          </a:p>
        </p:txBody>
      </p:sp>
      <p:pic>
        <p:nvPicPr>
          <p:cNvPr id="4" name="Picture 3" descr="D:\0 МОИ ДОКУМЕНТЫ\0 - 2017\1 СОЮЗ - 2017\ДОГОВОРЫ - 2017\ВОЛГОГРАДСКАЯ ОБЛАСТЬ\СОПРОВОЖДЕНИЕ ОРЛОВ - 2017\ДИЗАЙН - МАКЕТЫ\Curlew-krug-2 копия_2227x2010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485" y="4618253"/>
            <a:ext cx="1266243" cy="116863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625063" y="4741306"/>
            <a:ext cx="2997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http://www.rbcu.ru/programs/311/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Aves-pl@mail.ru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2459" y="636847"/>
            <a:ext cx="1266243" cy="149033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F34539-E1CA-46BA-90B4-946F5AE3FDDC}"/>
              </a:ext>
            </a:extLst>
          </p:cNvPr>
          <p:cNvSpPr txBox="1"/>
          <p:nvPr/>
        </p:nvSpPr>
        <p:spPr>
          <a:xfrm>
            <a:off x="2820299" y="4541251"/>
            <a:ext cx="4249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Общероссийская </a:t>
            </a:r>
          </a:p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организация</a:t>
            </a:r>
          </a:p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«Союз охраны птиц России»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76008" y="797240"/>
            <a:ext cx="35941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“ВНИИ Экология” </a:t>
            </a:r>
          </a:p>
          <a:p>
            <a: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Минприроды России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973292" y="797239"/>
            <a:ext cx="33865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reception@vniiecology.ru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https://vniiecology.ru/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EDC716-476F-4261-9E82-745F021F28A8}"/>
              </a:ext>
            </a:extLst>
          </p:cNvPr>
          <p:cNvSpPr txBox="1"/>
          <p:nvPr/>
        </p:nvSpPr>
        <p:spPr>
          <a:xfrm>
            <a:off x="9372600" y="6060761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Салтыков А.В, 2024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121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258" y="63499"/>
            <a:ext cx="6070600" cy="6690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7800" y="912814"/>
            <a:ext cx="6794500" cy="509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1204685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САРАТОВСКАЯ ОБЛАСТЬ, </a:t>
            </a:r>
            <a:r>
              <a:rPr lang="ru-RU" sz="3200" dirty="0" err="1"/>
              <a:t>Александрово</a:t>
            </a:r>
            <a:r>
              <a:rPr lang="ru-RU" sz="3200" dirty="0"/>
              <a:t>-Гайский район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63608"/>
            <a:ext cx="1204685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Выявлено два участка гибели 32 </a:t>
            </a:r>
            <a:r>
              <a:rPr lang="ru-RU" dirty="0" err="1"/>
              <a:t>краснокнижных</a:t>
            </a:r>
            <a:r>
              <a:rPr lang="ru-RU" dirty="0"/>
              <a:t> птиц (30 степных орлов и 2 </a:t>
            </a:r>
            <a:r>
              <a:rPr lang="ru-RU" dirty="0" err="1"/>
              <a:t>курганника</a:t>
            </a:r>
            <a:r>
              <a:rPr lang="ru-RU" dirty="0"/>
              <a:t>) от электротока на ЛЭП 10 </a:t>
            </a:r>
            <a:r>
              <a:rPr lang="ru-RU" dirty="0" err="1"/>
              <a:t>кВ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2643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015" y="1417137"/>
            <a:ext cx="3176546" cy="3852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217714"/>
            <a:ext cx="1219200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ВОЛГОГРАДСКАЯ ОБЛАСТЬ, </a:t>
            </a:r>
          </a:p>
          <a:p>
            <a:pPr algn="ctr"/>
            <a:r>
              <a:rPr lang="ru-RU" sz="3200" dirty="0" err="1"/>
              <a:t>Палласовский</a:t>
            </a:r>
            <a:r>
              <a:rPr lang="ru-RU" sz="3200" dirty="0"/>
              <a:t> район (</a:t>
            </a:r>
            <a:r>
              <a:rPr lang="ru-RU" sz="3200" dirty="0" err="1"/>
              <a:t>Приэльтонье</a:t>
            </a:r>
            <a:r>
              <a:rPr lang="ru-RU" sz="3200" dirty="0"/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1628" y="5422894"/>
            <a:ext cx="11908744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проведённого орнитологического обследования в Заволжье обнаружены останки 32 особей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краснокнижных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птиц (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кн. РФ), в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т.ч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.: степной орёл – 19,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курганник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10, кобчик – 2, змееяд – 1 (приложение 1). При этом в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Палласовском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районе выявлен участок аномально высокой частоты гибели хищных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краснокнижных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птиц от электрического тока на воздушных линиях электропередачи ВЛ 6-10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кВ.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31313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Наряду с </a:t>
            </a:r>
            <a:r>
              <a:rPr lang="ru-RU" sz="1600" dirty="0" err="1">
                <a:solidFill>
                  <a:srgbClr val="31313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краснокнижными</a:t>
            </a:r>
            <a:r>
              <a:rPr lang="ru-RU" sz="1600" dirty="0">
                <a:solidFill>
                  <a:srgbClr val="31313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гибнут птицы других видов (из хищных – обыкновенные канюки /фото/, пустельги, </a:t>
            </a:r>
            <a:r>
              <a:rPr lang="ru-RU" sz="1600" dirty="0" err="1">
                <a:solidFill>
                  <a:srgbClr val="31313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врановые</a:t>
            </a:r>
            <a:r>
              <a:rPr lang="ru-RU" sz="1600" dirty="0">
                <a:solidFill>
                  <a:srgbClr val="31313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др.)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493" y="1536047"/>
            <a:ext cx="4195022" cy="3005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024" t="8361" r="10446" b="28720"/>
          <a:stretch/>
        </p:blipFill>
        <p:spPr>
          <a:xfrm>
            <a:off x="9496461" y="2815401"/>
            <a:ext cx="2421626" cy="24903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838" y="1367637"/>
            <a:ext cx="2665378" cy="39980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429298" y="4721152"/>
            <a:ext cx="303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ЛЭП частично оснащены ПЗУ</a:t>
            </a:r>
          </a:p>
        </p:txBody>
      </p:sp>
      <p:pic>
        <p:nvPicPr>
          <p:cNvPr id="12" name="Picture 2" descr="D:\МОИ ДОКУМЕНТЫ\7 ПТИЦЫ и ЛЭП\Птицы и ЛЭП (С 16 НОЯБРЯ 2011 г)\ОРГАНИЗАЦИИ - владельцы ЛЭП\ПРЕЗЕНТАЦИЯ НЕФТЕГАЗ\IMG_3205_1296x972.jpg"/>
          <p:cNvPicPr>
            <a:picLocks noChangeAspect="1" noChangeArrowheads="1"/>
          </p:cNvPicPr>
          <p:nvPr/>
        </p:nvPicPr>
        <p:blipFill>
          <a:blip r:embed="rId10" cstate="screen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7663" y="462710"/>
            <a:ext cx="2406928" cy="1805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0434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" y="831352"/>
            <a:ext cx="12131508" cy="4839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9669" y="165463"/>
            <a:ext cx="1212233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АСТРАХАНСКАЯ ОБЛАСТЬ, </a:t>
            </a:r>
            <a:r>
              <a:rPr lang="ru-RU" sz="3200" dirty="0" err="1"/>
              <a:t>Ахтубинский</a:t>
            </a:r>
            <a:r>
              <a:rPr lang="ru-RU" sz="3200" dirty="0"/>
              <a:t> и Харабалинский районы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93805" y="1035488"/>
            <a:ext cx="5881188" cy="44108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08856" y="5731631"/>
            <a:ext cx="1204395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период с 10 по 16 октября 2021 года в заволжских районах Астраханской области обнаружены останки значительного количества </a:t>
            </a:r>
            <a:r>
              <a:rPr lang="ru-RU" dirty="0" err="1"/>
              <a:t>краснокнижных</a:t>
            </a:r>
            <a:r>
              <a:rPr lang="ru-RU" dirty="0"/>
              <a:t> птиц – степных орлов, орланов-</a:t>
            </a:r>
            <a:r>
              <a:rPr lang="ru-RU" dirty="0" err="1"/>
              <a:t>белохвостов</a:t>
            </a:r>
            <a:r>
              <a:rPr lang="ru-RU" dirty="0"/>
              <a:t>, </a:t>
            </a:r>
            <a:r>
              <a:rPr lang="ru-RU" dirty="0" err="1"/>
              <a:t>курганников</a:t>
            </a:r>
            <a:r>
              <a:rPr lang="ru-RU" dirty="0"/>
              <a:t> и др., всего 107 особей, относящихся к 8 видам).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11" y="1100358"/>
            <a:ext cx="2635474" cy="31114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25473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31" y="1611463"/>
            <a:ext cx="3434578" cy="4180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4843" y="174470"/>
            <a:ext cx="5210815" cy="4131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438" y="800868"/>
            <a:ext cx="3088673" cy="2315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706" y="2639399"/>
            <a:ext cx="5394777" cy="4044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8051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2636</TotalTime>
  <Words>3688</Words>
  <Application>Microsoft Office PowerPoint</Application>
  <PresentationFormat>Широкоэкранный</PresentationFormat>
  <Paragraphs>527</Paragraphs>
  <Slides>51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2" baseType="lpstr">
      <vt:lpstr>Arial</vt:lpstr>
      <vt:lpstr>Arial Narrow</vt:lpstr>
      <vt:lpstr>Calibri</vt:lpstr>
      <vt:lpstr>Calibri Light</vt:lpstr>
      <vt:lpstr>Roboto</vt:lpstr>
      <vt:lpstr>Times New Roman</vt:lpstr>
      <vt:lpstr>TimesNewRomanPS-BoldMT</vt:lpstr>
      <vt:lpstr>TimesNewRomanPSMT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Показатели гибели птиц на ЛЭП в 2021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ПРОБЛЕМА ИСПОЛЬЗОВАНИЯ      НЕЭФФЕКТИВНЫХ  И  ПТИЦЕОПАСНЫХ (запрещённых) ПЗУ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заседании НТС ПАО «Россети»  обсудили современные технологии птицезащиты </vt:lpstr>
      <vt:lpstr>Презентация PowerPoint</vt:lpstr>
      <vt:lpstr>Презентация PowerPoint</vt:lpstr>
      <vt:lpstr>Презентация PowerPoint</vt:lpstr>
      <vt:lpstr>ПТИЦЕЗАЩИТНЫЕ КОМПЛЕКСЫ УПРАВЛЕНИЯ ПОВЕДЕНИЕМ  ЛЭП-УЯЗВИМЫХ ПТИЦ – перспективное направление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 соблюдения требований орнитологической безопаснсти</vt:lpstr>
      <vt:lpstr>Благодарим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1</cp:lastModifiedBy>
  <cp:revision>297</cp:revision>
  <dcterms:created xsi:type="dcterms:W3CDTF">2023-09-07T10:13:51Z</dcterms:created>
  <dcterms:modified xsi:type="dcterms:W3CDTF">2024-09-22T10:17:59Z</dcterms:modified>
</cp:coreProperties>
</file>